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2"/>
  </p:sldMasterIdLst>
  <p:notesMasterIdLst>
    <p:notesMasterId r:id="rId25"/>
  </p:notesMasterIdLst>
  <p:handoutMasterIdLst>
    <p:handoutMasterId r:id="rId26"/>
  </p:handoutMasterIdLst>
  <p:sldIdLst>
    <p:sldId id="257" r:id="rId3"/>
    <p:sldId id="367" r:id="rId4"/>
    <p:sldId id="380" r:id="rId5"/>
    <p:sldId id="382" r:id="rId6"/>
    <p:sldId id="363" r:id="rId7"/>
    <p:sldId id="368" r:id="rId8"/>
    <p:sldId id="369" r:id="rId9"/>
    <p:sldId id="374" r:id="rId10"/>
    <p:sldId id="376" r:id="rId11"/>
    <p:sldId id="375" r:id="rId12"/>
    <p:sldId id="370" r:id="rId13"/>
    <p:sldId id="371" r:id="rId14"/>
    <p:sldId id="372" r:id="rId15"/>
    <p:sldId id="378" r:id="rId16"/>
    <p:sldId id="381" r:id="rId17"/>
    <p:sldId id="384" r:id="rId18"/>
    <p:sldId id="383" r:id="rId19"/>
    <p:sldId id="386" r:id="rId20"/>
    <p:sldId id="385" r:id="rId21"/>
    <p:sldId id="388" r:id="rId22"/>
    <p:sldId id="389" r:id="rId23"/>
    <p:sldId id="3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5050"/>
    <a:srgbClr val="FF6969"/>
    <a:srgbClr val="FF85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8A8D-DF9D-4447-8BDF-5AE18FCE69B3}" type="datetimeFigureOut">
              <a:rPr lang="tr-TR" smtClean="0"/>
              <a:pPr/>
              <a:t>21.8.2020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56E5-FAF7-4AB7-997D-FE81495DF9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702869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4338-352B-4B77-A44E-623356EF54EB}" type="datetimeFigureOut">
              <a:rPr lang="tr-TR" smtClean="0"/>
              <a:pPr/>
              <a:t>21.8.2020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C2A2-59E6-441C-AE41-8FAB36663B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50119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24935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26856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5198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20067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10491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8762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57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12801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98803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284255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4617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401177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984662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71387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86816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415069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5027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12667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278619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42032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xmlns="" val="304676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563-6B7F-45D4-9BB0-898A14BAB9C6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E9FC-7DBB-456C-BEFC-BD900DFD65AE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3B7-3263-4131-84AD-07F516B27C50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741-51A6-4FFB-BB92-4614CB49AA1E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DCBC-090A-4089-9ED6-D406587AA273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100-3E97-4F09-A5EC-C993820552C3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466F-A61D-4CB7-A6FE-0405A158791F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20A4-CCAA-4B08-9D62-1782FC907D73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632-45D4-4785-94F3-09EF327A5BED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B5D5-EDFD-4880-824B-1E7B3D42F84C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54-8EC9-4306-A95C-1581E4909AC4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4716-A821-4631-BA64-43F0B9B94881}" type="datetime1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56E5FFBA-BBA0-4475-9468-2D76BC1FFC60}"/>
              </a:ext>
            </a:extLst>
          </p:cNvPr>
          <p:cNvSpPr/>
          <p:nvPr/>
        </p:nvSpPr>
        <p:spPr>
          <a:xfrm>
            <a:off x="6161901" y="509632"/>
            <a:ext cx="590653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«Okulum Temiz» </a:t>
            </a:r>
            <a:r>
              <a:rPr lang="tr-TR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Belgelendirme</a:t>
            </a:r>
          </a:p>
          <a:p>
            <a:pPr algn="ctr"/>
            <a:r>
              <a:rPr lang="tr-T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Süreci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2020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8346" y="6492875"/>
            <a:ext cx="403654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8 Resim" descr="maltepe mem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00" y="353683"/>
            <a:ext cx="6157054" cy="61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18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1E7F98E-2C63-4C55-9862-531DF68DF5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4031" y="1160536"/>
            <a:ext cx="6283938" cy="55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B90D08D6-8488-44D3-995D-43EDA09B02CE}"/>
              </a:ext>
            </a:extLst>
          </p:cNvPr>
          <p:cNvSpPr/>
          <p:nvPr/>
        </p:nvSpPr>
        <p:spPr>
          <a:xfrm rot="2087595">
            <a:off x="4669154" y="5984250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332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723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kabul edilen okulların belgelendirme süreçleri, Bakanlığımız Standardizasyon ve Kalite Hizmet Birimi koordinasyonunda,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İlçe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Millî Eğitim Müdürlüğü İşyeri Sağlık ve Güvenlik Birimi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tarafından belgelendirme programına uygun olarak yürütülecektir. 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süreç kurumun durumuna bağlı olarak 1-2 gün sürecektir.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DE7A2786-D3C7-4B56-94D9-AB41D29CC9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9742" y="2079242"/>
            <a:ext cx="2814118" cy="26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39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5353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Kılavuz şartlarına uygun olduğu değerlendirilen okullara </a:t>
            </a:r>
            <a:r>
              <a:rPr lang="tr-TR" sz="3200" b="1" i="1" dirty="0">
                <a:solidFill>
                  <a:srgbClr val="00B050"/>
                </a:solidFill>
              </a:rPr>
              <a:t>Okulum Temiz </a:t>
            </a:r>
            <a:r>
              <a:rPr lang="tr-TR" sz="3200" b="1" i="1" dirty="0" smtClean="0">
                <a:solidFill>
                  <a:srgbClr val="00B050"/>
                </a:solidFill>
              </a:rPr>
              <a:t>Belgesi </a:t>
            </a:r>
            <a:r>
              <a:rPr lang="tr-TR" sz="3200" dirty="0"/>
              <a:t>düzenlenecektir.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65363571"/>
              </p:ext>
            </p:extLst>
          </p:nvPr>
        </p:nvGraphicFramePr>
        <p:xfrm>
          <a:off x="7423471" y="1257299"/>
          <a:ext cx="3829050" cy="5418138"/>
        </p:xfrm>
        <a:graphic>
          <a:graphicData uri="http://schemas.openxmlformats.org/presentationml/2006/ole">
            <p:oleObj spid="_x0000_s1048" name="Acrobat Document" r:id="rId6" imgW="5321520" imgH="75218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908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Hijyen Şartlarının Geliştirilmesi, Enfeksiyon Önleme ve Kontrol Kılavuzu Öz Değerlendirme Soruları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Doğrulaması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 Değerlendirme Raporu (</a:t>
            </a:r>
            <a:r>
              <a:rPr lang="tr-TR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süreci dahil edilecek)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Enfeksiyon Önleme ve Kontrol Eylem Planı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Temizlik ve Dezenfeksiyon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Planları/Talimatları/Eğitimleri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Standart Enfeksiyon Kontrol Önlemlerine (SEKÖ) Ait kayıtlar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Bulaş Bazlı Önlemlere (BBÖ) Ait kayıtlar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0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 tarafından uygulamaya konulan tüm hazırlık ve uygulama faaliyetleri kayıt altına alınmalı, kurum tarafından bir öz değerlendirme yapılmalıdır.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değerlendirmeyi takiben başvuru yapılmalı bu süreçte işleyiş izlenmeli ve eksiklikler giderilmelidir.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Gerekli faaliyetler ve hazırlanması gereken tüm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 ve işlemler </a:t>
            </a:r>
            <a:r>
              <a:rPr lang="tr-TR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üzerinden doğrulanmalıdır.</a:t>
            </a:r>
          </a:p>
        </p:txBody>
      </p:sp>
    </p:spTree>
    <p:extLst>
      <p:ext uri="{BB962C8B-B14F-4D97-AF65-F5344CB8AC3E}">
        <p14:creationId xmlns:p14="http://schemas.microsoft.com/office/powerpoint/2010/main" xmlns="" val="412169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Hatırlatma;</a:t>
            </a: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Kamu Okulları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İlçe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İSGB denetçi ekibi tarafından denetlenerek belgelendirme faaliyeti gerçekleştirilecektir.</a:t>
            </a: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 Okulların tüm işlemleri TSE tarafından yürütülecektir.</a:t>
            </a:r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65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1968732"/>
            <a:ext cx="1164006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RİSK DEĞERLENDİRME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ENFEKSİYON ÖNLEME VE  KONTROL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HİJYEN VE SANİTASYON UYGULAMAM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EĞİTİM PLANI 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Temizlik personeli eğitimi ve özel politika gerektiren grupların eğitimi plana yansıtılacaktır. )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VE DEZENFEKTASYON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İLETİŞİM VE EYLEM 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DANIŞMA BÖLÜMÜ İÇİN, TEMİZLİK VE DEZENFEKSİYON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TESPİTİ VE SÜREÇ YÖNETİM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BULAŞ BAZLI ÖNLEMLER (BBÖ) ACİL DURUM EYLEM PLANI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STANDART ENFEKSİYON KONTROL ÖNLEMLERİ (SEKÖ) ENFEKSİYON ÖNLEME VE KONTROL EYLEM PLANLANI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1944019"/>
            <a:ext cx="11714205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FORMLAR VE TAAHHÜTNAMELER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SALGINA BAĞLI POZİTİF TEŞHİS KONAN ÖĞRETMEN/ÖĞRENCİ DEVAMSIZLIK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 SORUMLUSU GÖREVLENDİRME FORMU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VELİ BİLGİLENDİRME  VE TAAHÜTNAME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ŞÜPHELİ VAKA TRANSFER 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TARAFINDAN TEDARİKÇİDEN TALEP EDİLEN HİJYEN VE SANITASTON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İLETİŞİM LİSTESİ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ÖĞRENCİ/ÇALIŞAN SERVİS HİZMETLERİ HİJYEN VE SANİTASYON GÜVENCE TAAHHÜTNAMESİ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TEKNİK HİZMET SATIN ALINAN FİRMALARLA HİJYEN VE SANİTASYON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PERSONELİ, ACİL DURUM SORUMLUSU KKD KULLANIM TAAHHÜTNAMESİ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3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2273532"/>
            <a:ext cx="11640063" cy="33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TALİMATLAR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ATIK YÖNETİM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HİJYENİ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YEMKHANE KANTİN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KURULUŞ ZİYARETİ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ATELYE VE LABRATUVARLARDA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ÖĞRETMENLER ODASI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DERSLİKLER VE BÜROLARDA HİJYEN VE SANİTASYON KURALLARINA UYGUN TEMİZLİK TALİMATI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0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2153069"/>
            <a:ext cx="11714205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TALİMATLAR (devamı)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AÇIK ALANLARDA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 AMAÇLI TOPLANTI SALONLARINDA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GİDA DEPOLAMA ALANLARINDA HİJYEN VE SANİTASYON KURALLARINA UYGUN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TUVALET VE LAVABO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TUVALAET VE LAVABO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SPOR SALONLARININ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SERVİS SAĞLAYICILARININ   PANDEMİ  İLE MÜCADELE GEREKEN UYMASI GEREKEN 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PERSONELİNİN UYMASI GEREKEN HİJYEN VE SANİTASYON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BİLDİRİM VE TAHLİYE TALİMATI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5956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 ve Enfeksiyon Önleme Standardı</a:t>
            </a:r>
            <a:b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tr-TR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tr-TR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Belgesi</a:t>
            </a:r>
            <a:r>
              <a:rPr lang="tr-TR" sz="3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tr-TR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78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9" y="2293249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TUTANAKLAR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TESLİM ZİMMET TUTANAĞI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BİLDİRİM TUTANAĞI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5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658" y="2242260"/>
            <a:ext cx="11714205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AFİŞ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 DİĞER GÖRSELLER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YIKAMA BRÖŞÜRÜ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PANDEMİ BİLGİLENDİRME UYARI AFİŞLERİ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UYARI GÖRSELLERİ,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İŞARETLERİ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UYARI LEVHALARI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ANTİSEPTİK KULLANIM AFİŞ/ BROŞÜRÜ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İLETİŞİM AFİŞİ/ BROŞÜRÜ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62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304801" y="2973993"/>
            <a:ext cx="11640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Teşekkürler…</a:t>
            </a:r>
            <a:endParaRPr lang="tr-T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7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Bakanlığımız ile Türk Standartları Enstitüsü (TSE) arasında, 27 Temmuz 2020 tarihinde imzalanan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Kurumlarında Hijyen Şartlarının Geliştirilmesi ve Enfeksiyonu Önleme İş Birliği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Protokolü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kapsamında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hijyen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şartlarının geliştirilmesi, enfeksiyon önleme ve kontrol süreçlerinin tutarlı, geçerli, güvenilir, tarafsız bir anlayışla sürdürülmesi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"Okulum Temiz"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programı yürürlüğe alınmıştır.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184233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  <a:grpFill/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Resmi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okullar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Milli Eğitim Bakanlığına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Özel okullarımız ise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TSE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'ye başvuracaklardır.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Başvuru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sonrasında, Bakanlığımız ve TSE işbirliğinde oluşturulan eğitim programları ile yetkilendirilen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Tetkik </a:t>
            </a:r>
            <a:r>
              <a:rPr lang="tr-T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Görevlileri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tarafından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okullar yerinde denetlenip kontrol ve belgelendirmesi yapılacaktır.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44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383957"/>
            <a:ext cx="7449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Okullarda hijyen ve sanitasyon kalitesinin geliştirilmesi ve ilgili tarafların ihtiyaç ve beklentilerinin karşılanması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Geliştirilmesi, Enfeksiyon Önleme ve Kontrol Kılavuzu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belgelendirmeye esas doküman olarak kullanılacaktır.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14506771-270C-4873-AC22-4B9814809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249" y="1383957"/>
            <a:ext cx="3930058" cy="535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899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8" y="1383957"/>
            <a:ext cx="7326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Okullar;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öncesinde kılavuz şartlarına uygunluğunu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Listesi"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ile gözden geçireceklerdir.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AAF9C62F-CE99-40C0-8317-680FC17DA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946" y="1383957"/>
            <a:ext cx="4265361" cy="536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81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0659" y="1507525"/>
            <a:ext cx="71257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başvuruları 4 Ağustos 2020 tarihinden itibaren,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Belgelendirme Başvuru Formu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içeriğine uygun olarak </a:t>
            </a:r>
            <a:r>
              <a:rPr lang="tr-TR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http://merkezisgb.meb.gov.tr/belgelendirme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adresinde Yönetim Sistemi Belgelendirme Portalı üzerinden alınacaktır.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3096" y="1146949"/>
            <a:ext cx="4231768" cy="55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595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515DA83-2E28-4AEC-BDCF-0E69CDC389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658" y="2085282"/>
            <a:ext cx="11714205" cy="43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8C213B6D-D7B8-46A9-9EA1-30C1429C9A59}"/>
              </a:ext>
            </a:extLst>
          </p:cNvPr>
          <p:cNvSpPr/>
          <p:nvPr/>
        </p:nvSpPr>
        <p:spPr>
          <a:xfrm rot="2087595">
            <a:off x="7376844" y="5540365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F99FFA9-8255-4A29-99B2-99CD52F6D919}"/>
              </a:ext>
            </a:extLst>
          </p:cNvPr>
          <p:cNvSpPr txBox="1"/>
          <p:nvPr/>
        </p:nvSpPr>
        <p:spPr>
          <a:xfrm>
            <a:off x="230658" y="1397553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Yönetim Sistemi Belgelendirme Portalı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5010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6 Resim" descr="ilmem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109" y="383591"/>
              <a:ext cx="831825" cy="830958"/>
            </a:xfrm>
            <a:prstGeom prst="rect">
              <a:avLst/>
            </a:prstGeom>
          </p:spPr>
        </p:pic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18" y="157615"/>
            <a:ext cx="907995" cy="8710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A2940B2-8C04-4CAB-BDB3-4BBEB3CA7D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6298" y="1240311"/>
            <a:ext cx="6987597" cy="551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137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İş Yeri Sağlık ve Güvenlik Birim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C90BE4-A6C7-4D40-A034-44CAE732C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0</TotalTime>
  <Words>1007</Words>
  <Application>Microsoft Office PowerPoint</Application>
  <PresentationFormat>Özel</PresentationFormat>
  <Paragraphs>186</Paragraphs>
  <Slides>22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İş Yeri Sağlık ve Güvenlik Birimi</vt:lpstr>
      <vt:lpstr>Acrobat Document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2020-07-10T11:41:38Z</dcterms:created>
  <dcterms:modified xsi:type="dcterms:W3CDTF">2020-08-21T10:08:21Z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TC040144259991</vt:lpwstr>
  </property>
</Properties>
</file>