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5"/>
  </p:handoutMasterIdLst>
  <p:sldIdLst>
    <p:sldId id="256" r:id="rId2"/>
    <p:sldId id="257" r:id="rId3"/>
    <p:sldId id="282" r:id="rId4"/>
    <p:sldId id="283" r:id="rId5"/>
    <p:sldId id="288" r:id="rId6"/>
    <p:sldId id="289" r:id="rId7"/>
    <p:sldId id="285" r:id="rId8"/>
    <p:sldId id="287" r:id="rId9"/>
    <p:sldId id="259" r:id="rId10"/>
    <p:sldId id="260" r:id="rId11"/>
    <p:sldId id="264" r:id="rId12"/>
    <p:sldId id="266" r:id="rId13"/>
    <p:sldId id="277" r:id="rId14"/>
    <p:sldId id="265" r:id="rId15"/>
    <p:sldId id="268" r:id="rId16"/>
    <p:sldId id="295" r:id="rId17"/>
    <p:sldId id="281" r:id="rId18"/>
    <p:sldId id="294" r:id="rId19"/>
    <p:sldId id="291" r:id="rId20"/>
    <p:sldId id="270" r:id="rId21"/>
    <p:sldId id="296" r:id="rId22"/>
    <p:sldId id="273" r:id="rId23"/>
    <p:sldId id="290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83" d="100"/>
          <a:sy n="83" d="100"/>
        </p:scale>
        <p:origin x="96" y="5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BF06E-CC42-4920-9502-DCEC9AF03C5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56248F9-B850-4192-980B-74C0FED4EC7F}">
      <dgm:prSet phldrT="[Metin]"/>
      <dgm:spPr/>
      <dgm:t>
        <a:bodyPr/>
        <a:lstStyle/>
        <a:p>
          <a:r>
            <a: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Akademik başarı analizi</a:t>
          </a:r>
          <a:endParaRPr lang="tr-TR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12E7E5-B048-450E-A316-BDCE61E9E9EB}" type="parTrans" cxnId="{3AE71ACF-8373-4944-ACBE-516A17CE0531}">
      <dgm:prSet/>
      <dgm:spPr/>
      <dgm:t>
        <a:bodyPr/>
        <a:lstStyle/>
        <a:p>
          <a:endParaRPr lang="tr-TR"/>
        </a:p>
      </dgm:t>
    </dgm:pt>
    <dgm:pt modelId="{FB9208CE-96C6-40A6-B127-41A37D53AB06}" type="sibTrans" cxnId="{3AE71ACF-8373-4944-ACBE-516A17CE0531}">
      <dgm:prSet/>
      <dgm:spPr/>
      <dgm:t>
        <a:bodyPr/>
        <a:lstStyle/>
        <a:p>
          <a:endParaRPr lang="tr-TR" dirty="0"/>
        </a:p>
      </dgm:t>
    </dgm:pt>
    <dgm:pt modelId="{1BAF990C-250D-41BB-A2A0-F5566C61CF5A}">
      <dgm:prSet phldrT="[Metin]"/>
      <dgm:spPr/>
      <dgm:t>
        <a:bodyPr/>
        <a:lstStyle/>
        <a:p>
          <a:r>
            <a: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 ve yeteneklerin yönlendirilmesi           (resim,spor,müzik, vb.)</a:t>
          </a:r>
          <a:endParaRPr lang="tr-TR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0C3DC2-1175-4DC1-9EBC-D460CBBEF4BB}" type="parTrans" cxnId="{A0097B78-7566-4F1D-BA15-D3874E48B06B}">
      <dgm:prSet/>
      <dgm:spPr/>
      <dgm:t>
        <a:bodyPr/>
        <a:lstStyle/>
        <a:p>
          <a:endParaRPr lang="tr-TR"/>
        </a:p>
      </dgm:t>
    </dgm:pt>
    <dgm:pt modelId="{13914262-8F48-4C68-B2BE-FEAC673B4616}" type="sibTrans" cxnId="{A0097B78-7566-4F1D-BA15-D3874E48B06B}">
      <dgm:prSet/>
      <dgm:spPr/>
      <dgm:t>
        <a:bodyPr/>
        <a:lstStyle/>
        <a:p>
          <a:endParaRPr lang="tr-TR" dirty="0"/>
        </a:p>
      </dgm:t>
    </dgm:pt>
    <dgm:pt modelId="{978BB892-3ACA-4A2E-B468-9422308B8103}">
      <dgm:prSet phldrT="[Metin]"/>
      <dgm:spPr/>
      <dgm:t>
        <a:bodyPr/>
        <a:lstStyle/>
        <a:p>
          <a:r>
            <a: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Devam-devamsızlık takibi</a:t>
          </a:r>
          <a:endParaRPr lang="tr-TR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1B69AB-4DB1-44AA-9742-F7ADBF7C707A}" type="parTrans" cxnId="{5F5E6BBE-21D7-42CF-953B-9273AFCFA9E0}">
      <dgm:prSet/>
      <dgm:spPr/>
      <dgm:t>
        <a:bodyPr/>
        <a:lstStyle/>
        <a:p>
          <a:endParaRPr lang="tr-TR"/>
        </a:p>
      </dgm:t>
    </dgm:pt>
    <dgm:pt modelId="{5D0C2428-7756-4104-B03A-F65C8EB1DEEF}" type="sibTrans" cxnId="{5F5E6BBE-21D7-42CF-953B-9273AFCFA9E0}">
      <dgm:prSet/>
      <dgm:spPr/>
      <dgm:t>
        <a:bodyPr/>
        <a:lstStyle/>
        <a:p>
          <a:endParaRPr lang="tr-TR"/>
        </a:p>
      </dgm:t>
    </dgm:pt>
    <dgm:pt modelId="{DF4A86BC-78CC-4121-B15A-CFE16FDB9319}" type="pres">
      <dgm:prSet presAssocID="{86DBF06E-CC42-4920-9502-DCEC9AF03C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51BF66-448B-4A55-A1C3-848C20B0AB39}" type="pres">
      <dgm:prSet presAssocID="{86DBF06E-CC42-4920-9502-DCEC9AF03C5E}" presName="dummyMaxCanvas" presStyleCnt="0">
        <dgm:presLayoutVars/>
      </dgm:prSet>
      <dgm:spPr/>
    </dgm:pt>
    <dgm:pt modelId="{C41A8514-20FE-48F1-AC25-EF4FC5093BF0}" type="pres">
      <dgm:prSet presAssocID="{86DBF06E-CC42-4920-9502-DCEC9AF03C5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ECED28-540C-47A5-931C-085AD5980A9F}" type="pres">
      <dgm:prSet presAssocID="{86DBF06E-CC42-4920-9502-DCEC9AF03C5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8A0B0B-1312-4983-A1BF-BC6A97D88EBF}" type="pres">
      <dgm:prSet presAssocID="{86DBF06E-CC42-4920-9502-DCEC9AF03C5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A1F84D-D74C-452D-9B8C-FC5A4CE3680F}" type="pres">
      <dgm:prSet presAssocID="{86DBF06E-CC42-4920-9502-DCEC9AF03C5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E961B0-BFDB-4D56-A660-FF2B2ED818DD}" type="pres">
      <dgm:prSet presAssocID="{86DBF06E-CC42-4920-9502-DCEC9AF03C5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2EBBA2-D858-4F95-859E-0C3C448474CE}" type="pres">
      <dgm:prSet presAssocID="{86DBF06E-CC42-4920-9502-DCEC9AF03C5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F61087-BFD3-4238-AD37-B4EB48666AC0}" type="pres">
      <dgm:prSet presAssocID="{86DBF06E-CC42-4920-9502-DCEC9AF03C5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481851-A313-4250-ADEE-973A2B0B1AD6}" type="pres">
      <dgm:prSet presAssocID="{86DBF06E-CC42-4920-9502-DCEC9AF03C5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0097B78-7566-4F1D-BA15-D3874E48B06B}" srcId="{86DBF06E-CC42-4920-9502-DCEC9AF03C5E}" destId="{1BAF990C-250D-41BB-A2A0-F5566C61CF5A}" srcOrd="1" destOrd="0" parTransId="{570C3DC2-1175-4DC1-9EBC-D460CBBEF4BB}" sibTransId="{13914262-8F48-4C68-B2BE-FEAC673B4616}"/>
    <dgm:cxn modelId="{F53FB711-A243-4EEF-86A0-3804A13F1A8D}" type="presOf" srcId="{256248F9-B850-4192-980B-74C0FED4EC7F}" destId="{C41A8514-20FE-48F1-AC25-EF4FC5093BF0}" srcOrd="0" destOrd="0" presId="urn:microsoft.com/office/officeart/2005/8/layout/vProcess5"/>
    <dgm:cxn modelId="{18811FDE-CE04-426A-BF55-E89D089D95BA}" type="presOf" srcId="{86DBF06E-CC42-4920-9502-DCEC9AF03C5E}" destId="{DF4A86BC-78CC-4121-B15A-CFE16FDB9319}" srcOrd="0" destOrd="0" presId="urn:microsoft.com/office/officeart/2005/8/layout/vProcess5"/>
    <dgm:cxn modelId="{3AE71ACF-8373-4944-ACBE-516A17CE0531}" srcId="{86DBF06E-CC42-4920-9502-DCEC9AF03C5E}" destId="{256248F9-B850-4192-980B-74C0FED4EC7F}" srcOrd="0" destOrd="0" parTransId="{0012E7E5-B048-450E-A316-BDCE61E9E9EB}" sibTransId="{FB9208CE-96C6-40A6-B127-41A37D53AB06}"/>
    <dgm:cxn modelId="{F7AF72BB-0E43-41E9-A5C2-CAD448412C72}" type="presOf" srcId="{FB9208CE-96C6-40A6-B127-41A37D53AB06}" destId="{4FA1F84D-D74C-452D-9B8C-FC5A4CE3680F}" srcOrd="0" destOrd="0" presId="urn:microsoft.com/office/officeart/2005/8/layout/vProcess5"/>
    <dgm:cxn modelId="{FF0B8453-851B-4CD7-A284-8E444C48C528}" type="presOf" srcId="{13914262-8F48-4C68-B2BE-FEAC673B4616}" destId="{D3E961B0-BFDB-4D56-A660-FF2B2ED818DD}" srcOrd="0" destOrd="0" presId="urn:microsoft.com/office/officeart/2005/8/layout/vProcess5"/>
    <dgm:cxn modelId="{5F5E6BBE-21D7-42CF-953B-9273AFCFA9E0}" srcId="{86DBF06E-CC42-4920-9502-DCEC9AF03C5E}" destId="{978BB892-3ACA-4A2E-B468-9422308B8103}" srcOrd="2" destOrd="0" parTransId="{AE1B69AB-4DB1-44AA-9742-F7ADBF7C707A}" sibTransId="{5D0C2428-7756-4104-B03A-F65C8EB1DEEF}"/>
    <dgm:cxn modelId="{EACCD52C-EF68-4F78-B30E-63FDF3C115EA}" type="presOf" srcId="{1BAF990C-250D-41BB-A2A0-F5566C61CF5A}" destId="{E6ECED28-540C-47A5-931C-085AD5980A9F}" srcOrd="0" destOrd="0" presId="urn:microsoft.com/office/officeart/2005/8/layout/vProcess5"/>
    <dgm:cxn modelId="{28178C66-278C-466E-9F82-F50C9F225C22}" type="presOf" srcId="{256248F9-B850-4192-980B-74C0FED4EC7F}" destId="{992EBBA2-D858-4F95-859E-0C3C448474CE}" srcOrd="1" destOrd="0" presId="urn:microsoft.com/office/officeart/2005/8/layout/vProcess5"/>
    <dgm:cxn modelId="{167C6E10-52A7-4A1B-A6AB-CDEF464FECDC}" type="presOf" srcId="{978BB892-3ACA-4A2E-B468-9422308B8103}" destId="{09481851-A313-4250-ADEE-973A2B0B1AD6}" srcOrd="1" destOrd="0" presId="urn:microsoft.com/office/officeart/2005/8/layout/vProcess5"/>
    <dgm:cxn modelId="{A26AE8A4-CDD9-428A-BCD5-7B1CFF8E3239}" type="presOf" srcId="{978BB892-3ACA-4A2E-B468-9422308B8103}" destId="{0F8A0B0B-1312-4983-A1BF-BC6A97D88EBF}" srcOrd="0" destOrd="0" presId="urn:microsoft.com/office/officeart/2005/8/layout/vProcess5"/>
    <dgm:cxn modelId="{DB6F558C-8D11-4E83-83B3-8E7B5B91E5C7}" type="presOf" srcId="{1BAF990C-250D-41BB-A2A0-F5566C61CF5A}" destId="{99F61087-BFD3-4238-AD37-B4EB48666AC0}" srcOrd="1" destOrd="0" presId="urn:microsoft.com/office/officeart/2005/8/layout/vProcess5"/>
    <dgm:cxn modelId="{D0004D18-6EA5-4E80-865A-4117CF324A3B}" type="presParOf" srcId="{DF4A86BC-78CC-4121-B15A-CFE16FDB9319}" destId="{7B51BF66-448B-4A55-A1C3-848C20B0AB39}" srcOrd="0" destOrd="0" presId="urn:microsoft.com/office/officeart/2005/8/layout/vProcess5"/>
    <dgm:cxn modelId="{1B516805-B0FE-42A1-A703-7CA818FE3EB9}" type="presParOf" srcId="{DF4A86BC-78CC-4121-B15A-CFE16FDB9319}" destId="{C41A8514-20FE-48F1-AC25-EF4FC5093BF0}" srcOrd="1" destOrd="0" presId="urn:microsoft.com/office/officeart/2005/8/layout/vProcess5"/>
    <dgm:cxn modelId="{FD934269-F023-4968-A3BC-9704C9A06F6D}" type="presParOf" srcId="{DF4A86BC-78CC-4121-B15A-CFE16FDB9319}" destId="{E6ECED28-540C-47A5-931C-085AD5980A9F}" srcOrd="2" destOrd="0" presId="urn:microsoft.com/office/officeart/2005/8/layout/vProcess5"/>
    <dgm:cxn modelId="{36B1F100-063B-4208-80A1-20884EABDED0}" type="presParOf" srcId="{DF4A86BC-78CC-4121-B15A-CFE16FDB9319}" destId="{0F8A0B0B-1312-4983-A1BF-BC6A97D88EBF}" srcOrd="3" destOrd="0" presId="urn:microsoft.com/office/officeart/2005/8/layout/vProcess5"/>
    <dgm:cxn modelId="{89286FF4-171D-4CB9-A8D0-636097236CBA}" type="presParOf" srcId="{DF4A86BC-78CC-4121-B15A-CFE16FDB9319}" destId="{4FA1F84D-D74C-452D-9B8C-FC5A4CE3680F}" srcOrd="4" destOrd="0" presId="urn:microsoft.com/office/officeart/2005/8/layout/vProcess5"/>
    <dgm:cxn modelId="{8DAF1555-A4BF-41F0-8183-B03AA66D896F}" type="presParOf" srcId="{DF4A86BC-78CC-4121-B15A-CFE16FDB9319}" destId="{D3E961B0-BFDB-4D56-A660-FF2B2ED818DD}" srcOrd="5" destOrd="0" presId="urn:microsoft.com/office/officeart/2005/8/layout/vProcess5"/>
    <dgm:cxn modelId="{4B959B7E-E276-41FC-BAD8-96F62DC9E243}" type="presParOf" srcId="{DF4A86BC-78CC-4121-B15A-CFE16FDB9319}" destId="{992EBBA2-D858-4F95-859E-0C3C448474CE}" srcOrd="6" destOrd="0" presId="urn:microsoft.com/office/officeart/2005/8/layout/vProcess5"/>
    <dgm:cxn modelId="{6D0F71FC-028B-41A9-92FB-E3FE5982772A}" type="presParOf" srcId="{DF4A86BC-78CC-4121-B15A-CFE16FDB9319}" destId="{99F61087-BFD3-4238-AD37-B4EB48666AC0}" srcOrd="7" destOrd="0" presId="urn:microsoft.com/office/officeart/2005/8/layout/vProcess5"/>
    <dgm:cxn modelId="{32E0EF20-809F-4C17-BAF0-2038A560B0F7}" type="presParOf" srcId="{DF4A86BC-78CC-4121-B15A-CFE16FDB9319}" destId="{09481851-A313-4250-ADEE-973A2B0B1AD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A8514-20FE-48F1-AC25-EF4FC5093BF0}">
      <dsp:nvSpPr>
        <dsp:cNvPr id="0" name=""/>
        <dsp:cNvSpPr/>
      </dsp:nvSpPr>
      <dsp:spPr>
        <a:xfrm>
          <a:off x="0" y="0"/>
          <a:ext cx="7080195" cy="87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Akademik başarı analizi</a:t>
          </a:r>
          <a:endParaRPr lang="tr-TR" sz="23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36" y="25736"/>
        <a:ext cx="6132023" cy="827215"/>
      </dsp:txXfrm>
    </dsp:sp>
    <dsp:sp modelId="{E6ECED28-540C-47A5-931C-085AD5980A9F}">
      <dsp:nvSpPr>
        <dsp:cNvPr id="0" name=""/>
        <dsp:cNvSpPr/>
      </dsp:nvSpPr>
      <dsp:spPr>
        <a:xfrm>
          <a:off x="624723" y="1025135"/>
          <a:ext cx="7080195" cy="87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 ve yeteneklerin yönlendirilmesi           (resim,spor,müzik, vb.)</a:t>
          </a:r>
          <a:endParaRPr lang="tr-TR" sz="23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0459" y="1050871"/>
        <a:ext cx="5832853" cy="827215"/>
      </dsp:txXfrm>
    </dsp:sp>
    <dsp:sp modelId="{0F8A0B0B-1312-4983-A1BF-BC6A97D88EBF}">
      <dsp:nvSpPr>
        <dsp:cNvPr id="0" name=""/>
        <dsp:cNvSpPr/>
      </dsp:nvSpPr>
      <dsp:spPr>
        <a:xfrm>
          <a:off x="1249446" y="2050270"/>
          <a:ext cx="7080195" cy="87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Devam-devamsızlık takibi</a:t>
          </a:r>
          <a:endParaRPr lang="tr-TR" sz="23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5182" y="2076006"/>
        <a:ext cx="5832853" cy="827215"/>
      </dsp:txXfrm>
    </dsp:sp>
    <dsp:sp modelId="{4FA1F84D-D74C-452D-9B8C-FC5A4CE3680F}">
      <dsp:nvSpPr>
        <dsp:cNvPr id="0" name=""/>
        <dsp:cNvSpPr/>
      </dsp:nvSpPr>
      <dsp:spPr>
        <a:xfrm>
          <a:off x="6509048" y="666337"/>
          <a:ext cx="571146" cy="571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/>
        </a:p>
      </dsp:txBody>
      <dsp:txXfrm>
        <a:off x="6637556" y="666337"/>
        <a:ext cx="314130" cy="429787"/>
      </dsp:txXfrm>
    </dsp:sp>
    <dsp:sp modelId="{D3E961B0-BFDB-4D56-A660-FF2B2ED818DD}">
      <dsp:nvSpPr>
        <dsp:cNvPr id="0" name=""/>
        <dsp:cNvSpPr/>
      </dsp:nvSpPr>
      <dsp:spPr>
        <a:xfrm>
          <a:off x="7133772" y="1685615"/>
          <a:ext cx="571146" cy="5711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/>
        </a:p>
      </dsp:txBody>
      <dsp:txXfrm>
        <a:off x="7262280" y="1685615"/>
        <a:ext cx="314130" cy="429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F47E4-F1D4-4BA8-A962-3699FE903DC2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E22E2-FBA1-40D9-A2B6-CC4942249B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574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70D618C-46AA-4AA0-B76B-CF5D8900DB7B}" type="datetimeFigureOut">
              <a:rPr lang="tr-TR" smtClean="0"/>
              <a:pPr/>
              <a:t>29.11.2018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DB2054-8A57-4E87-B627-36385E5183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5000" r="35000"/>
          <a:stretch>
            <a:fillRect/>
          </a:stretch>
        </p:blipFill>
        <p:spPr bwMode="auto">
          <a:xfrm>
            <a:off x="1161769" y="4725144"/>
            <a:ext cx="697268" cy="1483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Resim" descr="C:\Users\AycaKILINC\Downloads\PHOTO-2018-11-02-11-37-2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9655" y="260648"/>
            <a:ext cx="1440160" cy="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"/>
          </a:effectLst>
        </p:spPr>
      </p:pic>
      <p:pic>
        <p:nvPicPr>
          <p:cNvPr id="10241" name="Picture 1" descr="C:\Users\AycaKILINC\Desktop\header-meb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3432" y="492724"/>
            <a:ext cx="903412" cy="903412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983432" y="1465116"/>
            <a:ext cx="10715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/>
              <a:t>İSTANBUL MİLLİ EĞİTİM MÜDÜRLÜĞÜ</a:t>
            </a:r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2166910" y="2857497"/>
            <a:ext cx="8062912" cy="1470025"/>
          </a:xfrm>
        </p:spPr>
        <p:txBody>
          <a:bodyPr/>
          <a:lstStyle/>
          <a:p>
            <a:r>
              <a:rPr lang="tr-TR" dirty="0" smtClean="0"/>
              <a:t>UMUDUM ÖĞRETMENİM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Koçu: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52596" y="164305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Öğrencilerin ailesi, okulu, öğretmenleri ve arkadaşlarıyla 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olan ilişkilerini 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düzenlemesine yardım eder.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Öğrencilerin zaman kullanım becerilerini        geliştirir.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Öğrencilerin motivasyonunu yüksek tutar.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Öğrencilerin öz güven ve öz saygı geliştirmesine destek olur.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Öncelikli beklenilen eylemler 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81158" y="1928802"/>
          <a:ext cx="832964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Süreç nasıl işleyecek</a:t>
            </a:r>
            <a:r>
              <a:rPr lang="tr-TR" dirty="0" smtClean="0">
                <a:latin typeface="Bookman Old Style" pitchFamily="18" charset="0"/>
              </a:rPr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9416" y="1556792"/>
            <a:ext cx="8229600" cy="47403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tr-TR" b="1" i="1" dirty="0" smtClean="0">
                <a:latin typeface="+mj-lt"/>
                <a:cs typeface="Times New Roman" pitchFamily="18" charset="0"/>
              </a:rPr>
              <a:t>Okul müdür yardımcısı ve rehber öğretmenler  vasıtasıyla ihtiyacı olan öğrenciler için koçluk yapmaya gönüllü öğretmenler bilgilendirilir.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tr-TR" b="1" i="1" dirty="0" smtClean="0">
                <a:latin typeface="+mj-lt"/>
                <a:cs typeface="Times New Roman" pitchFamily="18" charset="0"/>
              </a:rPr>
              <a:t>Öğrencilerin e-okul’dan not ortalamaları ve devamsızlık durumları raporlaştırılır.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tr-TR" b="1" i="1" dirty="0" smtClean="0">
                <a:latin typeface="+mj-lt"/>
                <a:cs typeface="Times New Roman" pitchFamily="18" charset="0"/>
              </a:rPr>
              <a:t>Koçluk yapılacak öğrencinin velisi bilgilendirilir ve onayı alınır.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tr-TR" b="1" i="1" dirty="0" smtClean="0">
                <a:latin typeface="+mj-lt"/>
                <a:cs typeface="Times New Roman" pitchFamily="18" charset="0"/>
              </a:rPr>
              <a:t>Öğretmenler tarafından öğrencileri daha iyi tanımalarını sağlayacak anket çalışması yapılır.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istmem.com adresinden “Umudum Öğretmenim” modülüne girişler yapılır.</a:t>
            </a:r>
            <a:endParaRPr lang="tr-TR" b="1" i="1" dirty="0" smtClean="0"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+mj-lt"/>
            </a:endParaRPr>
          </a:p>
        </p:txBody>
      </p:sp>
      <p:pic>
        <p:nvPicPr>
          <p:cNvPr id="4" name="Picture 560"/>
          <p:cNvPicPr/>
          <p:nvPr/>
        </p:nvPicPr>
        <p:blipFill>
          <a:blip r:embed="rId2"/>
          <a:stretch>
            <a:fillRect/>
          </a:stretch>
        </p:blipFill>
        <p:spPr>
          <a:xfrm>
            <a:off x="9402001" y="4941168"/>
            <a:ext cx="2209504" cy="15349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46" y="1214422"/>
            <a:ext cx="10972800" cy="164307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Akademik başarı ve devamsızlık durumları analiz edilen öğrencilerden;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31746" name="Picture 2" descr="Ä°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24" y="5000636"/>
            <a:ext cx="1369746" cy="150019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5 Metin kutusu"/>
          <p:cNvSpPr txBox="1"/>
          <p:nvPr/>
        </p:nvSpPr>
        <p:spPr>
          <a:xfrm>
            <a:off x="595274" y="2357430"/>
            <a:ext cx="104299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Not ortalaması 50’nin altında olanlar ve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Devamsızlıkları yüksek olan öğrencilerle </a:t>
            </a:r>
          </a:p>
          <a:p>
            <a:pPr lvl="5">
              <a:lnSpc>
                <a:spcPct val="200000"/>
              </a:lnSpc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öncelikli çalışma yapılması beklenmektedir.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tr-T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Yapılabilecek faaliyetler neler olacak dersek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9344052" cy="4403712"/>
          </a:xfrm>
        </p:spPr>
        <p:txBody>
          <a:bodyPr anchor="t">
            <a:normAutofit fontScale="55000" lnSpcReduction="20000"/>
          </a:bodyPr>
          <a:lstStyle/>
          <a:p>
            <a:pPr>
              <a:buNone/>
            </a:pPr>
            <a:endParaRPr lang="tr-TR" dirty="0" smtClean="0"/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>
                <a:solidFill>
                  <a:prstClr val="white"/>
                </a:solidFill>
                <a:latin typeface="Century Gothic" pitchFamily="34" charset="0"/>
              </a:rPr>
              <a:t>Öğrencilerin destekleme yetiştirme kurslarına yönlendirilmesi.</a:t>
            </a:r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>
                <a:latin typeface="Century Gothic" pitchFamily="34" charset="0"/>
              </a:rPr>
              <a:t>Öğrencilerin katıldıkları kurslara ve derslerine devamının takip edilmesi.</a:t>
            </a:r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>
                <a:latin typeface="Century Gothic" pitchFamily="34" charset="0"/>
              </a:rPr>
              <a:t>Öğrencilere verilmiş ödevler ve sorumluluklar konusunda takipçi olunması ve destek verilmesi.</a:t>
            </a:r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>
                <a:latin typeface="Century Gothic" pitchFamily="34" charset="0"/>
              </a:rPr>
              <a:t>Verimli ders çalışma yöntemleri üzerine eğitim verilmesi</a:t>
            </a:r>
            <a:r>
              <a:rPr lang="tr-TR" sz="3300" b="1" i="1" dirty="0" smtClean="0">
                <a:latin typeface="Century Gothic" pitchFamily="34" charset="0"/>
              </a:rPr>
              <a:t>.</a:t>
            </a:r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 smtClean="0">
                <a:latin typeface="Century Gothic" pitchFamily="34" charset="0"/>
              </a:rPr>
              <a:t>Tavsiye edilmiş kitapları okumaları sağlanması.</a:t>
            </a:r>
            <a:endParaRPr lang="tr-TR" sz="3300" b="1" i="1" dirty="0">
              <a:latin typeface="Century Gothic" pitchFamily="34" charset="0"/>
            </a:endParaRPr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>
                <a:latin typeface="Century Gothic" pitchFamily="34" charset="0"/>
              </a:rPr>
              <a:t>Öğrencilerin okul içi sosyal etkinliklere aktif katılımının sağlanması.</a:t>
            </a:r>
          </a:p>
          <a:p>
            <a:pPr marL="578358" indent="-514350" fontAlgn="base">
              <a:lnSpc>
                <a:spcPct val="170000"/>
              </a:lnSpc>
              <a:buFont typeface="+mj-lt"/>
              <a:buAutoNum type="arabicPeriod"/>
            </a:pPr>
            <a:r>
              <a:rPr lang="tr-TR" sz="3300" b="1" i="1" dirty="0">
                <a:latin typeface="Century Gothic" pitchFamily="34" charset="0"/>
              </a:rPr>
              <a:t>Yetim ve öksüz </a:t>
            </a:r>
            <a:r>
              <a:rPr lang="tr-TR" sz="3300" b="1" i="1" dirty="0" smtClean="0">
                <a:latin typeface="Century Gothic" pitchFamily="34" charset="0"/>
              </a:rPr>
              <a:t>öğrencilerin ailelerine </a:t>
            </a:r>
            <a:r>
              <a:rPr lang="tr-TR" sz="3300" b="1" i="1" dirty="0">
                <a:latin typeface="Century Gothic" pitchFamily="34" charset="0"/>
              </a:rPr>
              <a:t>veya yaşadıkları </a:t>
            </a:r>
            <a:r>
              <a:rPr lang="tr-TR" sz="3300" b="1" i="1" dirty="0" smtClean="0">
                <a:latin typeface="Century Gothic" pitchFamily="34" charset="0"/>
              </a:rPr>
              <a:t>yere </a:t>
            </a:r>
            <a:r>
              <a:rPr lang="tr-TR" sz="3300" b="1" i="1" dirty="0">
                <a:latin typeface="Century Gothic" pitchFamily="34" charset="0"/>
              </a:rPr>
              <a:t>ziyaretlerin gerçekleştirilmesi.</a:t>
            </a:r>
          </a:p>
          <a:p>
            <a:pPr marL="64008" indent="0" fontAlgn="base">
              <a:lnSpc>
                <a:spcPct val="170000"/>
              </a:lnSpc>
              <a:buNone/>
            </a:pPr>
            <a:endParaRPr lang="tr-TR" sz="3300" dirty="0"/>
          </a:p>
        </p:txBody>
      </p:sp>
      <p:pic>
        <p:nvPicPr>
          <p:cNvPr id="5" name="4 Resim" descr="dy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0710" y="4708114"/>
            <a:ext cx="2881290" cy="21498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71464" y="260648"/>
            <a:ext cx="8939336" cy="6169080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None/>
            </a:pPr>
            <a:endParaRPr lang="tr-TR" sz="16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70000"/>
              </a:lnSpc>
              <a:buNone/>
            </a:pPr>
            <a:r>
              <a:rPr lang="tr-TR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Kendilerine sunulan maddi ve sosyal hak ve imkanlardan haberdar edilmesi.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Belediye , Kaymakamlık veya TİKA gibi kuruluşların verdiği desteklerden haberdar edilmesi.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Bursluluk sınavları ve </a:t>
            </a:r>
            <a:r>
              <a:rPr lang="tr-T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Darüşşafaka</a:t>
            </a:r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gibi hedefler belirlenmesi.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tr-T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Sosyal </a:t>
            </a:r>
            <a:r>
              <a:rPr lang="tr-TR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kültürel etkinliklere birlikte </a:t>
            </a:r>
            <a:r>
              <a:rPr lang="tr-TR" sz="16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katılınması</a:t>
            </a:r>
            <a:r>
              <a:rPr lang="tr-T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tr-TR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r-TR" sz="1600" b="1" dirty="0" smtClean="0"/>
              <a:t> </a:t>
            </a:r>
            <a:r>
              <a:rPr lang="tr-TR" sz="1600" b="1" dirty="0"/>
              <a:t>Üniversite öğrencileri ile destek ihtiyacı olan yetim öksüz </a:t>
            </a:r>
            <a:r>
              <a:rPr lang="tr-TR" sz="1600" b="1" dirty="0" smtClean="0"/>
              <a:t>öğrencilerin </a:t>
            </a:r>
            <a:r>
              <a:rPr lang="tr-TR" sz="1600" b="1" dirty="0"/>
              <a:t>buluşturulması</a:t>
            </a:r>
            <a:r>
              <a:rPr lang="tr-TR" sz="1600" b="1" dirty="0" smtClean="0"/>
              <a:t>.(Pilot Okullarda yapılacak)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</a:t>
            </a:r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Müze ve doğa gezilerine </a:t>
            </a:r>
            <a:r>
              <a:rPr lang="tr-T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katılınması</a:t>
            </a:r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</a:t>
            </a:r>
            <a:r>
              <a:rPr lang="tr-TR" sz="1600" b="1" dirty="0" smtClean="0"/>
              <a:t>ilköğretim düzeyi masal okuma ortaokul kukla yapımı ve lise drama etkinliği planlanması.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</a:t>
            </a:r>
            <a:r>
              <a:rPr lang="tr-TR" sz="1600" b="1" dirty="0" smtClean="0"/>
              <a:t>  ‘Öğretmenime Mektubum’ başlıklı etkinliğin değerlendirilmesi ve kitap halinde hazırlanması.</a:t>
            </a:r>
          </a:p>
          <a:p>
            <a:pPr>
              <a:lnSpc>
                <a:spcPct val="170000"/>
              </a:lnSpc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</a:t>
            </a:r>
            <a:r>
              <a:rPr lang="tr-TR" sz="1600" b="1" dirty="0" smtClean="0"/>
              <a:t> Yetim öksüz öğrencilerin İstanbul Milli Eğitim Müdürlüğünü ziyaret etmeleri.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Font typeface="+mj-lt"/>
              <a:buAutoNum type="arabicPeriod"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sz="1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785242"/>
          </a:xfrm>
        </p:spPr>
        <p:txBody>
          <a:bodyPr/>
          <a:lstStyle/>
          <a:p>
            <a:r>
              <a:rPr lang="tr-TR" b="1" dirty="0"/>
              <a:t>Önerilen </a:t>
            </a:r>
            <a:r>
              <a:rPr lang="tr-TR" b="1" dirty="0" smtClean="0"/>
              <a:t>Faaliyetler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40207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tr-TR" dirty="0" smtClean="0"/>
              <a:t>Yerel </a:t>
            </a:r>
            <a:r>
              <a:rPr lang="tr-TR" dirty="0"/>
              <a:t>yönetimlerle işbirliği yaparak, yerel yönetimlerde yapılan çalışmalara öğrencilerin yönlendirilmesi.</a:t>
            </a:r>
          </a:p>
          <a:p>
            <a:pPr lvl="0"/>
            <a:r>
              <a:rPr lang="tr-TR" dirty="0"/>
              <a:t>Yerel yönetimlerin bir kısmında uygulandığı halde genele yaygınlaştırılmamış iyi çalışmaların genele yayılmasının talep edilmesi görüşmeleri.                                                                      </a:t>
            </a:r>
          </a:p>
          <a:p>
            <a:pPr lvl="0"/>
            <a:r>
              <a:rPr lang="tr-TR" dirty="0"/>
              <a:t>Aile, Çalışma ve Sosyal Politikalar Bakanlığının öğrencilere yönelik çalışmalarının taranması ve proje ile ilişkilendirilmesi. (Uzman eğitmen seminer çalışması, koruyucu aile programına dâhil olan öğrenciler hakkında öğretmenleri bilgilendirme çalışmaları vb.)</a:t>
            </a:r>
          </a:p>
          <a:p>
            <a:pPr lvl="0"/>
            <a:r>
              <a:rPr lang="tr-TR" dirty="0"/>
              <a:t>Öğrencilerin katıldıkları kurslara devamının takip edilmesi.</a:t>
            </a:r>
          </a:p>
          <a:p>
            <a:pPr lvl="0"/>
            <a:r>
              <a:rPr lang="tr-TR" dirty="0"/>
              <a:t>Öğrencilere verilmiş ödevler ve sorumluluklar konusunda takipçi olunması ve destek verilmesi.</a:t>
            </a:r>
          </a:p>
          <a:p>
            <a:pPr lvl="0"/>
            <a:r>
              <a:rPr lang="tr-TR" dirty="0"/>
              <a:t>Verimli ders çalışma yöntemleri üzerine eğitim verilmesi</a:t>
            </a:r>
          </a:p>
          <a:p>
            <a:pPr lvl="0"/>
            <a:r>
              <a:rPr lang="tr-TR" dirty="0"/>
              <a:t>Öğrencilerimize satranç, mangala ve zekâ oyunları öğretilmesi.</a:t>
            </a:r>
          </a:p>
          <a:p>
            <a:pPr lvl="0"/>
            <a:r>
              <a:rPr lang="tr-TR" dirty="0"/>
              <a:t>El becerisi geliştirme faaliyetleri yapılması.</a:t>
            </a:r>
          </a:p>
          <a:p>
            <a:pPr lvl="0"/>
            <a:r>
              <a:rPr lang="tr-TR" dirty="0"/>
              <a:t>Öğrencilerin dikkat ve yoğunlaşma sürelerini artırmaya yönelik oyunlar oynatılması.</a:t>
            </a:r>
          </a:p>
          <a:p>
            <a:pPr lvl="0"/>
            <a:r>
              <a:rPr lang="tr-TR" dirty="0"/>
              <a:t>Bilgi yarışmaları düzenlenmesi.</a:t>
            </a:r>
          </a:p>
          <a:p>
            <a:pPr lvl="0"/>
            <a:r>
              <a:rPr lang="tr-TR" dirty="0"/>
              <a:t>‘Herkesin Bir Ağacı Olsun’ ağaç dikim etkinliği uygulaması.</a:t>
            </a:r>
          </a:p>
          <a:p>
            <a:pPr lvl="0"/>
            <a:r>
              <a:rPr lang="tr-TR" dirty="0"/>
              <a:t>Öğrencilerimizin gençlik kamplarına dâhil edilerek sosyalleşmelerinin sağlanması.</a:t>
            </a:r>
          </a:p>
          <a:p>
            <a:pPr lvl="0"/>
            <a:r>
              <a:rPr lang="tr-TR" dirty="0"/>
              <a:t>Sosyal sorumluluk, duyarlılık, sevgi, saygı, anlayış ve güven kavramları konularında seminer verilmesi.</a:t>
            </a:r>
          </a:p>
          <a:p>
            <a:pPr lvl="0"/>
            <a:r>
              <a:rPr lang="tr-TR" dirty="0"/>
              <a:t>Sportif, kültürel faaliyetlere dâhil edilmesi.</a:t>
            </a:r>
          </a:p>
          <a:p>
            <a:pPr lvl="0"/>
            <a:r>
              <a:rPr lang="tr-TR" dirty="0"/>
              <a:t>Çocuk ve ergen psikolojisi, yetim psikolojisi, çocuk ve ergenlerle iletişim kurma, sınır koyma, çocuk ve ergenlerde madde kullanımı konularında eğitim verilmesi.</a:t>
            </a:r>
          </a:p>
          <a:p>
            <a:pPr lvl="0"/>
            <a:r>
              <a:rPr lang="tr-TR" dirty="0"/>
              <a:t>Okullardaki öğrenci kulüplerinin faaliyetlerine etkin katılım sağlanması.</a:t>
            </a:r>
          </a:p>
          <a:p>
            <a:pPr lvl="0"/>
            <a:r>
              <a:rPr lang="tr-TR" dirty="0"/>
              <a:t>Müze ve Kütüphane buluşmaları organize edilmesi.</a:t>
            </a:r>
          </a:p>
          <a:p>
            <a:pPr lvl="0"/>
            <a:r>
              <a:rPr lang="tr-TR" dirty="0"/>
              <a:t>Çeşitli kültürel aktiviteler, sinema gösterimi, özel günlerde hediyeler verilmesi.</a:t>
            </a:r>
          </a:p>
          <a:p>
            <a:pPr lvl="0"/>
            <a:r>
              <a:rPr lang="tr-TR" dirty="0"/>
              <a:t>Öğretmenlere ve gönüllü destek veren üniversite öğrencilerine yapabilecekleri faaliyetlerin ve projenin açıklandığı bir ‘Çalışma Rehberi’ hazırlanması.</a:t>
            </a:r>
          </a:p>
          <a:p>
            <a:pPr lvl="0"/>
            <a:r>
              <a:rPr lang="tr-TR" dirty="0"/>
              <a:t>Başarılı yetim ve parçalanmış aile çocuklarından üstün başarı gösterenlere ödül verilmesi.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6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344" y="267494"/>
            <a:ext cx="11881320" cy="1721346"/>
          </a:xfrm>
        </p:spPr>
        <p:txBody>
          <a:bodyPr/>
          <a:lstStyle/>
          <a:p>
            <a:r>
              <a:rPr lang="tr-TR" u="sng" dirty="0" smtClean="0"/>
              <a:t>NOT:</a:t>
            </a:r>
            <a:br>
              <a:rPr lang="tr-TR" u="sng" dirty="0" smtClean="0"/>
            </a:br>
            <a:r>
              <a:rPr lang="tr-TR" u="sng" dirty="0" smtClean="0"/>
              <a:t>Projede dikkat gerektiren özellikler:</a:t>
            </a:r>
            <a:endParaRPr lang="tr-TR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Öğrencilerimize içinde bulundukları somut dezavantajlı durum hususunda nasıl bir yaklaşım içinde olacağımıza dikkat etmeliyiz.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Öğrencileri ayrıştırmadan gözetmeliyiz.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Yas psikolojisi hakkında okumalar yapmalıyız.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Öğrencinin durumunu, kendisine çıkar amaçlı kullanmamasına özen göstermeliyiz.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 smtClean="0"/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2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                AÇIKLAMALAR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82808"/>
            <a:ext cx="11031016" cy="4642536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Koçluk çalışmasında görev alan tüm öğretmenler yaptıkları çalışmalar için </a:t>
            </a:r>
            <a:r>
              <a:rPr lang="tr-TR" b="1" u="sng" dirty="0"/>
              <a:t>“öğrenci koçluk dosyası </a:t>
            </a:r>
            <a:r>
              <a:rPr lang="tr-TR" b="1" dirty="0"/>
              <a:t>”adında bir dosya oluşturarak tüm çalışmaları orada dosyalamakla yükümlüdürler</a:t>
            </a:r>
            <a:r>
              <a:rPr lang="tr-TR" b="1" dirty="0" smtClean="0"/>
              <a:t>.</a:t>
            </a:r>
            <a:endParaRPr lang="tr-TR" dirty="0"/>
          </a:p>
          <a:p>
            <a:pPr lvl="0"/>
            <a:r>
              <a:rPr lang="tr-TR" b="1" dirty="0"/>
              <a:t>Öğrenci Koçluk Sözleşmesi  </a:t>
            </a:r>
            <a:r>
              <a:rPr lang="tr-TR" dirty="0"/>
              <a:t>(Koçluk çalışması başladığında doldurulacak,)</a:t>
            </a:r>
          </a:p>
          <a:p>
            <a:pPr lvl="0"/>
            <a:r>
              <a:rPr lang="tr-TR" b="1" dirty="0"/>
              <a:t>Öğrenci/Veli Takip Çizelgesi</a:t>
            </a:r>
            <a:r>
              <a:rPr lang="tr-TR" dirty="0"/>
              <a:t>(Öğrencilerle en az aylık, velilerle en 2 ayda bir yapılan görüşmeler sonunda doldurulacak, velinin yakınlık derecesi belirtilecek, her öğrenci için ayrı bir form doldurulacak)</a:t>
            </a:r>
          </a:p>
          <a:p>
            <a:pPr lvl="0"/>
            <a:r>
              <a:rPr lang="tr-TR" b="1" dirty="0"/>
              <a:t>Akademik Başarı Değerlendirme Formu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786878"/>
              </p:ext>
            </p:extLst>
          </p:nvPr>
        </p:nvGraphicFramePr>
        <p:xfrm>
          <a:off x="695400" y="4149080"/>
          <a:ext cx="9865096" cy="216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41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4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Öğrenci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Ebeveyn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Öğrenci Koçu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Ad Soyadı: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Ad Soyadı: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Ad Soyadı: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Sınıf / No: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Telefon: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Telefon: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İmza: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İmza: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İmza: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Sözleşme Tarihi: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9336" y="232628"/>
            <a:ext cx="122301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…………………………………</a:t>
            </a: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LİSESİ   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ĞRENCİ KO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 S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ZLEŞMESİ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1-Eğitim koçluğu, öğrencilerin istek ve hedefleri doğrultusunda farkındalık yaratarak kişisel ve akademik başarı, sosyal, kültürel ve sportif gelişimlerini desteklemek amacı ile eğitim koçu ve öğrenci tarafından yapılan planlamalar çerçevesinde yapılacaktır..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2.Koçluk hizmetinden faydalanacak olan öğrencilerin ders ve üniversite başarısının arttırılması amaçlanmaktadır. Bu yüzden TYT konularına göre ders </a:t>
            </a:r>
            <a:r>
              <a:rPr kumimoji="0" lang="tr-TR" alt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ders</a:t>
            </a: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öğrencinin ,ders öğretmeni ile işbirliği halinde olarak takip edilmesi esastır.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3.Okuldaki tüm öğretmenler, Koçluk sisteminden faydalanan öğrencileri tanımak ve kendi TYT ders takibi yapmakla sorumludur.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Öğrenci koçluk hizmetlerinde süreklilik esastır. Birlikte belirlenen seans sayısına göre görüşmelere öğrenci devam etmekle sorumludur.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Öğrenci koçluğu psikolojik danışma hizmeti değildir. Kişisel ve eğitim ile ilgili hedefler oluşturma/gerçekleştirme konularında tasarlanmış bir yardım ilişkisi olarak algılanmalıdır. Profesyonel psikolojik yardım gerektiren durumlarda okul rehberlik servisinin değerlendirmesi ile yönlendirme yapılır.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Koçluk görüşmelerinde gizlilik esastır. Bu esas doğrultusunda öğrencinin yazılı izni olmadan veliye bilgi </a:t>
            </a:r>
            <a:r>
              <a:rPr kumimoji="0" lang="tr-TR" alt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verilmez.Ancak</a:t>
            </a: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yaşamsal konularda ebeveyne bilgi verilir.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Koçluk süreci başlangıcında öğrenciyi tanımaya yönelik yapılan ön görüşmelerde öğrencinin ve velinin verdiği bilgiler doğru kabul edilir. 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8.İş bu sözleşme iki nüsha olarak düzenlenerek her iki nüshası öğrenci ve veli tarafından imzalanır ve bir nüshası koçluk dosyasına bir nüshası veliye verilir.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tr-TR" dirty="0" smtClean="0"/>
              <a:t>    Türkiye’de </a:t>
            </a:r>
            <a:r>
              <a:rPr lang="tr-TR" dirty="0"/>
              <a:t>eğitimde her bireye fırsat ve imkân eşitliği sağlanması amacı Türkiye Cumhuriyeti Anayasası ve Millî Eğitim Temel Kanunu ile yasal temellere dayandırılmıştır. Bu bağlamda eğitimde genellik ve eşitlik ilkesine göre; her yurttaş, hiçbir ayırım gözetilmeksizin öğrenim ve eğitim hakkına sahip olduğu belirtilmiştir.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44797"/>
              </p:ext>
            </p:extLst>
          </p:nvPr>
        </p:nvGraphicFramePr>
        <p:xfrm>
          <a:off x="263352" y="267496"/>
          <a:ext cx="11233249" cy="647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2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015">
                <a:tc gridSpan="4">
                  <a:txBody>
                    <a:bodyPr/>
                    <a:lstStyle/>
                    <a:p>
                      <a:pPr marL="400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2018/2019 EĞİTİM ÖĞRETİM YILI ……………..LİSESİ ÖĞRENCİ/VELİ</a:t>
                      </a:r>
                      <a:r>
                        <a:rPr lang="tr-TR" sz="1400" baseline="0" dirty="0" smtClean="0">
                          <a:effectLst/>
                        </a:rPr>
                        <a:t> GÖRÜŞME FORMU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64">
                <a:tc>
                  <a:txBody>
                    <a:bodyPr/>
                    <a:lstStyle/>
                    <a:p>
                      <a:pPr marL="387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S.No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ctr"/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Öğrenci /Veli</a:t>
                      </a:r>
                      <a:r>
                        <a:rPr lang="tr-TR" sz="1200" baseline="0" dirty="0" smtClean="0">
                          <a:effectLst/>
                        </a:rPr>
                        <a:t> </a:t>
                      </a:r>
                      <a:r>
                        <a:rPr lang="tr-TR" sz="1200" dirty="0" smtClean="0">
                          <a:effectLst/>
                        </a:rPr>
                        <a:t>Ad-</a:t>
                      </a:r>
                      <a:r>
                        <a:rPr lang="tr-TR" sz="1200" dirty="0" err="1" smtClean="0">
                          <a:effectLst/>
                        </a:rPr>
                        <a:t>Soyad</a:t>
                      </a:r>
                      <a:r>
                        <a:rPr lang="tr-TR" sz="1200" dirty="0" smtClean="0">
                          <a:effectLst/>
                        </a:rPr>
                        <a:t>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ctr"/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Gör. Tarihi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ctr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Görüşme Konusu/Özeti    Tarih</a:t>
                      </a:r>
                      <a:r>
                        <a:rPr lang="tr-TR" sz="1400" baseline="0" dirty="0" smtClean="0">
                          <a:effectLst/>
                        </a:rPr>
                        <a:t>     Görüşülen  Kişinin İmzası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080">
                <a:tc>
                  <a:txBody>
                    <a:bodyPr/>
                    <a:lstStyle/>
                    <a:p>
                      <a:pPr marL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4673">
                <a:tc>
                  <a:txBody>
                    <a:bodyPr/>
                    <a:lstStyle/>
                    <a:p>
                      <a:pPr marL="412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</a:rPr>
                        <a:t>  </a:t>
                      </a:r>
                      <a:endParaRPr lang="tr-TR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76" marR="59437" marT="0" marB="7753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3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OKULLARIN ÖĞRENCİ TAKİP ÇİZELGESİ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694267"/>
              </p:ext>
            </p:extLst>
          </p:nvPr>
        </p:nvGraphicFramePr>
        <p:xfrm>
          <a:off x="479376" y="1666526"/>
          <a:ext cx="10873209" cy="485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93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948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İlçe                                                                          Okul Adı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639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Şube</a:t>
                      </a:r>
                      <a:endParaRPr lang="tr-TR" sz="1000" b="1" i="0" u="none" strike="noStrike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Öğrenci adı</a:t>
                      </a:r>
                      <a:endParaRPr lang="tr-TR" sz="1000" b="1" i="0" u="none" strike="noStrike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İlgilenen öğretmen</a:t>
                      </a:r>
                      <a:endParaRPr lang="tr-TR" sz="1000" b="1" i="0" u="none" strike="noStrike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Ders</a:t>
                      </a:r>
                      <a:endParaRPr lang="tr-TR" sz="1000" b="1" i="0" u="none" strike="noStrike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1. Dönem notu</a:t>
                      </a:r>
                      <a:endParaRPr lang="tr-TR" sz="1000" b="1" i="0" u="none" strike="noStrike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2. Dönem Notu</a:t>
                      </a:r>
                      <a:endParaRPr lang="tr-TR" sz="1000" b="1" i="0" u="none" strike="noStrike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Yaplan</a:t>
                      </a:r>
                      <a:r>
                        <a:rPr lang="tr-TR" sz="1000" u="none" strike="noStrike" dirty="0">
                          <a:effectLst/>
                        </a:rPr>
                        <a:t> Faaliyetler</a:t>
                      </a:r>
                      <a:endParaRPr lang="tr-TR" sz="1000" b="1" i="0" u="none" strike="noStrike" dirty="0">
                        <a:solidFill>
                          <a:srgbClr val="FEFFFE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63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4C7F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923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4C7F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136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4C7F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4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witter logo png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43651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181001" y="45044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@umudumogretmen1</a:t>
            </a:r>
            <a:endParaRPr lang="tr-TR" dirty="0"/>
          </a:p>
        </p:txBody>
      </p:sp>
      <p:pic>
        <p:nvPicPr>
          <p:cNvPr id="3076" name="Picture 4" descr="mail logo png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122" y="5152546"/>
            <a:ext cx="663446" cy="66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183773" y="5309031"/>
            <a:ext cx="405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umudumogretmenim@gmail.com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55440" y="521807"/>
            <a:ext cx="107291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/>
              <a:t>İSTANBUL İL MİLLİ EĞİTİM MÜDÜRLÜĞÜ </a:t>
            </a:r>
          </a:p>
          <a:p>
            <a:endParaRPr lang="tr-TR" u="sng" dirty="0" smtClean="0"/>
          </a:p>
          <a:p>
            <a:r>
              <a:rPr lang="tr-TR" dirty="0" smtClean="0"/>
              <a:t>PROJE </a:t>
            </a:r>
            <a:r>
              <a:rPr lang="tr-TR" dirty="0" smtClean="0"/>
              <a:t>KOORDİNATÖRÜ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Ayça P. KILINÇ                                                          </a:t>
            </a:r>
          </a:p>
          <a:p>
            <a:endParaRPr lang="tr-TR" dirty="0"/>
          </a:p>
          <a:p>
            <a:r>
              <a:rPr lang="tr-TR" dirty="0" smtClean="0"/>
              <a:t>Gülşen </a:t>
            </a:r>
            <a:r>
              <a:rPr lang="tr-TR" dirty="0" smtClean="0"/>
              <a:t>ÖZER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                                                                                                                      </a:t>
            </a:r>
            <a:r>
              <a:rPr lang="tr-TR" u="sng" dirty="0" smtClean="0"/>
              <a:t>MALTEPE İLÇESİ  </a:t>
            </a:r>
          </a:p>
          <a:p>
            <a:endParaRPr lang="tr-TR" dirty="0" smtClean="0"/>
          </a:p>
          <a:p>
            <a:r>
              <a:rPr lang="tr-TR" dirty="0" smtClean="0"/>
              <a:t>ŞUBE MÜDÜRÜ :Aytaç ARSLAN     </a:t>
            </a:r>
          </a:p>
          <a:p>
            <a:r>
              <a:rPr lang="tr-TR" dirty="0" smtClean="0"/>
              <a:t>                                                                                                                                                          KOORDİNATÖR ÖĞRETMENİ:  Serap </a:t>
            </a:r>
            <a:r>
              <a:rPr lang="tr-TR" dirty="0" smtClean="0"/>
              <a:t>AKÇADAĞ</a:t>
            </a:r>
            <a:endParaRPr lang="tr-TR" dirty="0"/>
          </a:p>
        </p:txBody>
      </p:sp>
      <p:pic>
        <p:nvPicPr>
          <p:cNvPr id="7" name="6 Resim" descr="C:\Users\AycaKILINC\Downloads\PHOTO-2018-11-02-11-37-2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10776" y="4357694"/>
            <a:ext cx="1440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84018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ağaç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12192000" cy="7152517"/>
          </a:xfrm>
          <a:prstGeom prst="rect">
            <a:avLst/>
          </a:prstGeom>
        </p:spPr>
      </p:pic>
      <p:pic>
        <p:nvPicPr>
          <p:cNvPr id="8" name="Picture 1" descr="C:\Users\AycaKILINC\Desktop\header-meb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404" y="1357298"/>
            <a:ext cx="903412" cy="903412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10167966" y="2357430"/>
            <a:ext cx="10715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İSTANBUL MİLLİ EĞİTİM MÜDÜRLÜĞÜ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9239272" y="4429132"/>
            <a:ext cx="2754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High Tower Text" pitchFamily="18" charset="0"/>
              </a:rPr>
              <a:t>İyi Çalışmalar Diliyoruz.. </a:t>
            </a:r>
          </a:p>
        </p:txBody>
      </p:sp>
    </p:spTree>
    <p:extLst>
      <p:ext uri="{BB962C8B-B14F-4D97-AF65-F5344CB8AC3E}">
        <p14:creationId xmlns:p14="http://schemas.microsoft.com/office/powerpoint/2010/main" val="37322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24744"/>
            <a:ext cx="11391056" cy="5330064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Çocuğun akademik ve sosyal başarılarını etkileyen birçok faktör vardır. Bunlar duygusal faktörler, benlik algısı, motivasyon, zihinsel faktörler, cinsiyet faktörü, arkadaşlık ilişkileri, okul-öğretmen faktörü, aile </a:t>
            </a:r>
            <a:r>
              <a:rPr lang="tr-TR" dirty="0" smtClean="0"/>
              <a:t>bireylerinin </a:t>
            </a:r>
            <a:r>
              <a:rPr lang="tr-TR" dirty="0"/>
              <a:t>tutumları ve ebeveynlerden birinin kaybıdır.   </a:t>
            </a:r>
          </a:p>
          <a:p>
            <a:pPr marL="64008" indent="0" algn="just">
              <a:buNone/>
            </a:pPr>
            <a:r>
              <a:rPr lang="tr-TR" dirty="0"/>
              <a:t>    Araştırmalar, ailevi faktörlerden ebeveyn kaybı yaşayan </a:t>
            </a:r>
            <a:r>
              <a:rPr lang="tr-TR" dirty="0" smtClean="0"/>
              <a:t>     </a:t>
            </a:r>
          </a:p>
          <a:p>
            <a:pPr marL="64008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çocukların </a:t>
            </a:r>
            <a:r>
              <a:rPr lang="tr-TR" dirty="0"/>
              <a:t>yalnızlık, utangaçlık özsaygı eksikliği gibi </a:t>
            </a:r>
            <a:r>
              <a:rPr lang="tr-TR" dirty="0" smtClean="0"/>
              <a:t>  </a:t>
            </a:r>
          </a:p>
          <a:p>
            <a:pPr marL="64008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duygusal </a:t>
            </a:r>
            <a:r>
              <a:rPr lang="tr-TR" dirty="0"/>
              <a:t>sorunlar yaşadığını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278207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tr-TR" dirty="0" smtClean="0"/>
              <a:t>   Yaşamın </a:t>
            </a:r>
            <a:r>
              <a:rPr lang="tr-TR" dirty="0"/>
              <a:t>ilk  y</a:t>
            </a:r>
            <a:r>
              <a:rPr lang="tr-TR" dirty="0" smtClean="0"/>
              <a:t>ıllarını </a:t>
            </a:r>
            <a:r>
              <a:rPr lang="tr-TR" dirty="0"/>
              <a:t>olumsuz şartlar içinde geçirmiş olan    </a:t>
            </a:r>
          </a:p>
          <a:p>
            <a:pPr marL="64008" indent="0" algn="just">
              <a:buNone/>
            </a:pPr>
            <a:r>
              <a:rPr lang="tr-TR" dirty="0"/>
              <a:t>    bireylerin bu olumsuzlukları yetişkin olduklarında da </a:t>
            </a:r>
          </a:p>
          <a:p>
            <a:pPr marL="64008" indent="0" algn="just">
              <a:buNone/>
            </a:pPr>
            <a:r>
              <a:rPr lang="tr-TR" dirty="0"/>
              <a:t>    devam ettirdikleri gözlenmiştir. </a:t>
            </a:r>
            <a:endParaRPr lang="tr-TR" dirty="0" smtClean="0"/>
          </a:p>
          <a:p>
            <a:pPr marL="64008" indent="0" algn="just">
              <a:buNone/>
            </a:pPr>
            <a:r>
              <a:rPr lang="tr-TR" dirty="0" smtClean="0"/>
              <a:t>    Bu nedenlerle yetim ve öksüz çocuklarımızın </a:t>
            </a:r>
            <a:r>
              <a:rPr lang="tr-TR" dirty="0"/>
              <a:t>akademik </a:t>
            </a:r>
            <a:r>
              <a:rPr lang="tr-TR" dirty="0" smtClean="0"/>
              <a:t>     </a:t>
            </a:r>
          </a:p>
          <a:p>
            <a:pPr marL="64008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başarılarının  arttırılması, </a:t>
            </a:r>
            <a:r>
              <a:rPr lang="tr-TR" dirty="0"/>
              <a:t>sağlıklı duygusal- sosyal </a:t>
            </a:r>
            <a:endParaRPr lang="tr-TR" dirty="0" smtClean="0"/>
          </a:p>
          <a:p>
            <a:pPr marL="64008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gelişimlerinin desteklenmesi </a:t>
            </a:r>
            <a:r>
              <a:rPr lang="tr-TR" dirty="0"/>
              <a:t>ve bu konuda farkındalığın </a:t>
            </a:r>
            <a:endParaRPr lang="tr-TR" dirty="0" smtClean="0"/>
          </a:p>
          <a:p>
            <a:pPr marL="64008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oluşturulmasına ihtiyaç olduğu düşünülmüştür.</a:t>
            </a:r>
            <a:endParaRPr lang="tr-TR" dirty="0"/>
          </a:p>
          <a:p>
            <a:pPr marL="64008" indent="0" algn="just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67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projeyle, İstanbul’da bulunan anne veya babasını kaybeden yetim </a:t>
            </a:r>
            <a:r>
              <a:rPr lang="tr-TR" dirty="0" smtClean="0"/>
              <a:t>ve öksüz öğrencilerin öğretmen </a:t>
            </a:r>
            <a:r>
              <a:rPr lang="tr-TR" dirty="0"/>
              <a:t>koçluğu yöntemi ile eğitim öğretiminin desteklenerek ve bu yolla öğrencilerin çok yönlü gelişimi sağlanarak akademik başarılarının artırılması hedeflenmektedir.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5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1- Öğrencilerimizin akademik başarılarını olumsuz yönde etkileyen faktörlerin ortaya koyulması ve çözüm üretilmesi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sz="2800" dirty="0">
                <a:solidFill>
                  <a:srgbClr val="89E0FF"/>
                </a:solidFill>
                <a:sym typeface="Wingdings"/>
              </a:rPr>
              <a:t> </a:t>
            </a:r>
            <a:r>
              <a:rPr lang="tr-TR" sz="2800" dirty="0" smtClean="0">
                <a:solidFill>
                  <a:srgbClr val="89E0FF"/>
                </a:solidFill>
                <a:sym typeface="Wingdings"/>
              </a:rPr>
              <a:t> </a:t>
            </a:r>
            <a:r>
              <a:rPr lang="tr-TR" dirty="0">
                <a:sym typeface="Wingdings"/>
              </a:rPr>
              <a:t>2-</a:t>
            </a:r>
            <a:r>
              <a:rPr lang="tr-TR" dirty="0" smtClean="0"/>
              <a:t>Öğrencilerimizin sosyal ve kültürel faaliyetlere katılım oranlarının yükseltilmesi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sz="2800" dirty="0">
                <a:solidFill>
                  <a:srgbClr val="89E0FF"/>
                </a:solidFill>
                <a:sym typeface="Wingdings"/>
              </a:rPr>
              <a:t> </a:t>
            </a:r>
            <a:r>
              <a:rPr lang="tr-TR" sz="2800" dirty="0" smtClean="0">
                <a:solidFill>
                  <a:srgbClr val="89E0FF"/>
                </a:solidFill>
                <a:sym typeface="Wingdings"/>
              </a:rPr>
              <a:t> </a:t>
            </a:r>
            <a:r>
              <a:rPr lang="tr-TR" dirty="0" smtClean="0">
                <a:sym typeface="Wingdings"/>
              </a:rPr>
              <a:t>3-</a:t>
            </a:r>
            <a:r>
              <a:rPr lang="tr-TR" dirty="0" smtClean="0"/>
              <a:t>Proje kapsamındaki öğrencilerin ihtiyaç duydukları derslerde destek kurslarına dâhil edilerek ve bireysel destekler sağlanarak başarı ortalamalarının yükseltilmesi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00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KAPSAM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lvl="0" indent="0">
              <a:buNone/>
            </a:pPr>
            <a:r>
              <a:rPr lang="tr-TR" dirty="0" smtClean="0"/>
              <a:t>Millî </a:t>
            </a:r>
            <a:r>
              <a:rPr lang="tr-TR" dirty="0"/>
              <a:t>Eğitim Müdürlüğümüze bağlı okullarda eğitim ve öğretim gören ilkokul, ortaokul ve ortaöğretim kurumlarında öğrenim gören </a:t>
            </a:r>
            <a:r>
              <a:rPr lang="tr-TR" dirty="0" smtClean="0"/>
              <a:t>yetim-öksüz ÇOCUKLAR.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78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2804" y="260648"/>
            <a:ext cx="10972800" cy="187220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u="sng" dirty="0" smtClean="0"/>
              <a:t>UYGULAMA SÜRESİ</a:t>
            </a:r>
            <a:br>
              <a:rPr lang="tr-TR" sz="3600" b="1" u="sng" dirty="0" smtClean="0"/>
            </a:br>
            <a:r>
              <a:rPr lang="tr-TR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Proje, 2018-2019 Eğitim Öğretim Yılında uygulanacaktır.</a:t>
            </a:r>
            <a:br>
              <a:rPr lang="tr-TR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r-TR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tr-TR" sz="3600" b="1" u="sng" dirty="0" smtClean="0"/>
              <a:t>PROJE </a:t>
            </a:r>
            <a:r>
              <a:rPr lang="tr-TR" sz="3600" b="1" u="sng" dirty="0"/>
              <a:t>YÜRÜTME İZLEME VE DEĞERLENDİRME EKİBİ</a:t>
            </a:r>
            <a:r>
              <a:rPr lang="tr-TR" sz="3600" u="sng" dirty="0"/>
              <a:t/>
            </a:r>
            <a:br>
              <a:rPr lang="tr-TR" sz="3600" u="sng" dirty="0"/>
            </a:br>
            <a:r>
              <a:rPr lang="tr-TR" sz="3600" u="sng" dirty="0">
                <a:solidFill>
                  <a:schemeClr val="tx1"/>
                </a:solidFill>
              </a:rPr>
              <a:t/>
            </a:r>
            <a:br>
              <a:rPr lang="tr-TR" sz="3600" u="sng" dirty="0">
                <a:solidFill>
                  <a:schemeClr val="tx1"/>
                </a:solidFill>
              </a:rPr>
            </a:br>
            <a:endParaRPr lang="tr-TR" sz="3600" u="sng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82808"/>
            <a:ext cx="11391056" cy="4572000"/>
          </a:xfrm>
        </p:spPr>
        <p:txBody>
          <a:bodyPr>
            <a:normAutofit/>
          </a:bodyPr>
          <a:lstStyle/>
          <a:p>
            <a:r>
              <a:rPr lang="tr-TR" dirty="0" smtClean="0"/>
              <a:t>Levent </a:t>
            </a:r>
            <a:r>
              <a:rPr lang="tr-TR" dirty="0"/>
              <a:t>YAZICI	</a:t>
            </a:r>
            <a:r>
              <a:rPr lang="tr-TR" dirty="0" smtClean="0"/>
              <a:t>il </a:t>
            </a:r>
            <a:r>
              <a:rPr lang="tr-TR" dirty="0"/>
              <a:t>Millî Eğitim Müdürü</a:t>
            </a:r>
          </a:p>
          <a:p>
            <a:r>
              <a:rPr lang="tr-TR" dirty="0"/>
              <a:t>Levent ÖZİL		</a:t>
            </a:r>
            <a:r>
              <a:rPr lang="tr-TR" dirty="0" smtClean="0"/>
              <a:t>Strateji </a:t>
            </a:r>
            <a:r>
              <a:rPr lang="tr-TR" dirty="0"/>
              <a:t>Geliştirme Birimi- İl Müdür </a:t>
            </a:r>
            <a:r>
              <a:rPr lang="tr-TR" dirty="0" smtClean="0"/>
              <a:t>Yrd.</a:t>
            </a:r>
            <a:endParaRPr lang="tr-TR" dirty="0"/>
          </a:p>
          <a:p>
            <a:r>
              <a:rPr lang="tr-TR" dirty="0"/>
              <a:t>Timur TUĞRAL      </a:t>
            </a:r>
            <a:r>
              <a:rPr lang="tr-TR" dirty="0" smtClean="0"/>
              <a:t> Strateji </a:t>
            </a:r>
            <a:r>
              <a:rPr lang="tr-TR" dirty="0"/>
              <a:t>Geliştirme Birimi- Şube </a:t>
            </a:r>
            <a:r>
              <a:rPr lang="tr-TR" dirty="0" smtClean="0"/>
              <a:t>Müdürü</a:t>
            </a:r>
            <a:endParaRPr lang="tr-TR" dirty="0"/>
          </a:p>
          <a:p>
            <a:r>
              <a:rPr lang="tr-TR" dirty="0"/>
              <a:t>Gülşen ÖZER	</a:t>
            </a:r>
            <a:r>
              <a:rPr lang="tr-TR" dirty="0" smtClean="0"/>
              <a:t>Strateji </a:t>
            </a:r>
            <a:r>
              <a:rPr lang="tr-TR" dirty="0"/>
              <a:t>Geliştirme AR-GE Birimi</a:t>
            </a:r>
          </a:p>
          <a:p>
            <a:r>
              <a:rPr lang="tr-TR" dirty="0"/>
              <a:t>Ayça Pınar KILIÇ  </a:t>
            </a:r>
            <a:r>
              <a:rPr lang="tr-TR" dirty="0" smtClean="0"/>
              <a:t>Strateji </a:t>
            </a:r>
            <a:r>
              <a:rPr lang="tr-TR" dirty="0"/>
              <a:t>Geliştirme AR-GE Birimi     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48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Öğrenci Koçluğu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Koçluk ile </a:t>
            </a:r>
            <a:r>
              <a:rPr lang="tr-TR" dirty="0" smtClean="0"/>
              <a:t>öğrencinin 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 tanımasına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Hedefler belirlemesine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Sorumluluk duygusu geliştirmesine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Karşılaşabileceği problemlerle baş etme becerisini geliştirmesine</a:t>
            </a:r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r>
              <a:rPr lang="tr-TR" dirty="0" smtClean="0"/>
              <a:t>yardımcı olmak amaçlanmaktadır.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  <p:pic>
        <p:nvPicPr>
          <p:cNvPr id="4" name="Picture 2" descr="Ã¶Äretmenin yÃ¼reÄi png ile ilgili gÃ¶rsel sonucu"/>
          <p:cNvPicPr>
            <a:picLocks noChangeAspect="1" noChangeArrowheads="1"/>
          </p:cNvPicPr>
          <p:nvPr/>
        </p:nvPicPr>
        <p:blipFill>
          <a:blip r:embed="rId2"/>
          <a:srcRect l="20523" t="15696" r="21619" b="17849"/>
          <a:stretch>
            <a:fillRect/>
          </a:stretch>
        </p:blipFill>
        <p:spPr bwMode="auto">
          <a:xfrm>
            <a:off x="7953388" y="1285860"/>
            <a:ext cx="3416777" cy="221457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5571</TotalTime>
  <Words>1262</Words>
  <Application>Microsoft Office PowerPoint</Application>
  <PresentationFormat>Geniş ekran</PresentationFormat>
  <Paragraphs>236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4" baseType="lpstr">
      <vt:lpstr>Arial</vt:lpstr>
      <vt:lpstr>Bookman Old Style</vt:lpstr>
      <vt:lpstr>Calibri</vt:lpstr>
      <vt:lpstr>Century Gothic</vt:lpstr>
      <vt:lpstr>Helvetica Neue</vt:lpstr>
      <vt:lpstr>High Tower Text</vt:lpstr>
      <vt:lpstr>Times New Roman</vt:lpstr>
      <vt:lpstr>Verdana</vt:lpstr>
      <vt:lpstr>Wingdings</vt:lpstr>
      <vt:lpstr>Wingdings 2</vt:lpstr>
      <vt:lpstr>Canlı</vt:lpstr>
      <vt:lpstr>UMUDUM ÖĞRETMENİM</vt:lpstr>
      <vt:lpstr>PowerPoint Sunusu</vt:lpstr>
      <vt:lpstr>PowerPoint Sunusu</vt:lpstr>
      <vt:lpstr>PowerPoint Sunusu</vt:lpstr>
      <vt:lpstr>AMAÇ</vt:lpstr>
      <vt:lpstr>PROJENİN HEDEFLERİ</vt:lpstr>
      <vt:lpstr>KAPSAM</vt:lpstr>
      <vt:lpstr> UYGULAMA SÜRESİ Proje, 2018-2019 Eğitim Öğretim Yılında uygulanacaktır.  PROJE YÜRÜTME İZLEME VE DEĞERLENDİRME EKİBİ  </vt:lpstr>
      <vt:lpstr>Öğrenci Koçluğu  </vt:lpstr>
      <vt:lpstr>Öğrenci Koçu:</vt:lpstr>
      <vt:lpstr>Öncelikli beklenilen eylemler </vt:lpstr>
      <vt:lpstr>Süreç nasıl işleyecek?</vt:lpstr>
      <vt:lpstr>Akademik başarı ve devamsızlık durumları analiz edilen öğrencilerden; </vt:lpstr>
      <vt:lpstr>Yapılabilecek faaliyetler neler olacak dersek?</vt:lpstr>
      <vt:lpstr>PowerPoint Sunusu</vt:lpstr>
      <vt:lpstr>Önerilen Faaliyetler</vt:lpstr>
      <vt:lpstr>NOT: Projede dikkat gerektiren özellikler:</vt:lpstr>
      <vt:lpstr>                AÇIKLAMALAR </vt:lpstr>
      <vt:lpstr>PowerPoint Sunusu</vt:lpstr>
      <vt:lpstr>PowerPoint Sunusu</vt:lpstr>
      <vt:lpstr>OKULLARIN ÖĞRENCİ TAKİP ÇİZELGESİ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UMUDUM ÖĞRETMENİM</dc:title>
  <dc:creator>AycaKILINC</dc:creator>
  <cp:lastModifiedBy>Murat MEB</cp:lastModifiedBy>
  <cp:revision>184</cp:revision>
  <dcterms:created xsi:type="dcterms:W3CDTF">2018-11-05T07:23:30Z</dcterms:created>
  <dcterms:modified xsi:type="dcterms:W3CDTF">2018-11-29T06:51:17Z</dcterms:modified>
</cp:coreProperties>
</file>