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686" r:id="rId2"/>
    <p:sldId id="257" r:id="rId3"/>
    <p:sldId id="687" r:id="rId4"/>
    <p:sldId id="260" r:id="rId5"/>
    <p:sldId id="261" r:id="rId6"/>
    <p:sldId id="268"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689" r:id="rId22"/>
    <p:sldId id="690" r:id="rId23"/>
    <p:sldId id="708" r:id="rId24"/>
    <p:sldId id="709" r:id="rId25"/>
    <p:sldId id="710" r:id="rId26"/>
    <p:sldId id="711" r:id="rId27"/>
    <p:sldId id="694" r:id="rId28"/>
    <p:sldId id="695" r:id="rId29"/>
    <p:sldId id="696" r:id="rId30"/>
    <p:sldId id="697" r:id="rId31"/>
    <p:sldId id="698" r:id="rId32"/>
    <p:sldId id="699" r:id="rId33"/>
    <p:sldId id="700" r:id="rId34"/>
    <p:sldId id="701" r:id="rId35"/>
    <p:sldId id="702" r:id="rId36"/>
    <p:sldId id="703" r:id="rId37"/>
    <p:sldId id="693" r:id="rId38"/>
    <p:sldId id="704" r:id="rId39"/>
    <p:sldId id="712" r:id="rId40"/>
    <p:sldId id="713" r:id="rId41"/>
    <p:sldId id="705" r:id="rId42"/>
    <p:sldId id="707" r:id="rId43"/>
    <p:sldId id="738" r:id="rId44"/>
    <p:sldId id="714" r:id="rId45"/>
    <p:sldId id="715" r:id="rId46"/>
    <p:sldId id="716" r:id="rId47"/>
    <p:sldId id="722" r:id="rId48"/>
    <p:sldId id="723" r:id="rId49"/>
    <p:sldId id="724" r:id="rId50"/>
    <p:sldId id="717" r:id="rId51"/>
    <p:sldId id="725" r:id="rId52"/>
    <p:sldId id="726" r:id="rId53"/>
    <p:sldId id="727" r:id="rId54"/>
    <p:sldId id="728" r:id="rId55"/>
    <p:sldId id="729" r:id="rId56"/>
    <p:sldId id="730" r:id="rId57"/>
    <p:sldId id="731" r:id="rId58"/>
    <p:sldId id="732" r:id="rId59"/>
    <p:sldId id="733" r:id="rId60"/>
    <p:sldId id="734" r:id="rId61"/>
    <p:sldId id="735" r:id="rId62"/>
    <p:sldId id="736" r:id="rId63"/>
    <p:sldId id="737" r:id="rId64"/>
    <p:sldId id="721" r:id="rId6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p:cViewPr varScale="1">
        <p:scale>
          <a:sx n="103" d="100"/>
          <a:sy n="103" d="100"/>
        </p:scale>
        <p:origin x="2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tr-TR"/>
          </a:p>
        </p:txBody>
      </p:sp>
      <p:sp>
        <p:nvSpPr>
          <p:cNvPr id="4536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4CCD9C5-C8EE-42C0-96C1-29ACC4560E07}" type="datetimeFigureOut">
              <a:rPr lang="tr-TR"/>
              <a:pPr>
                <a:defRPr/>
              </a:pPr>
              <a:t>28.10.2022</a:t>
            </a:fld>
            <a:endParaRPr lang="tr-TR"/>
          </a:p>
        </p:txBody>
      </p:sp>
      <p:sp>
        <p:nvSpPr>
          <p:cNvPr id="4536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tr-TR"/>
          </a:p>
        </p:txBody>
      </p:sp>
      <p:sp>
        <p:nvSpPr>
          <p:cNvPr id="4536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4E56FD6-F9E5-42F1-84BE-4D6E3671C6F6}" type="slidenum">
              <a:rPr lang="tr-TR"/>
              <a:pPr>
                <a:defRPr/>
              </a:pPr>
              <a:t>‹#›</a:t>
            </a:fld>
            <a:endParaRPr lang="tr-TR"/>
          </a:p>
        </p:txBody>
      </p:sp>
    </p:spTree>
    <p:extLst>
      <p:ext uri="{BB962C8B-B14F-4D97-AF65-F5344CB8AC3E}">
        <p14:creationId xmlns:p14="http://schemas.microsoft.com/office/powerpoint/2010/main" val="4107700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DBC0C52-8758-4EAB-9F61-45B6E086B61F}" type="datetimeFigureOut">
              <a:rPr lang="tr-TR"/>
              <a:pPr>
                <a:defRPr/>
              </a:pPr>
              <a:t>28.10.2022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96338C6-A36B-4E26-8007-0B31782023E6}" type="slidenum">
              <a:rPr lang="tr-TR"/>
              <a:pPr>
                <a:defRPr/>
              </a:pPr>
              <a:t>‹#›</a:t>
            </a:fld>
            <a:endParaRPr lang="tr-TR"/>
          </a:p>
        </p:txBody>
      </p:sp>
    </p:spTree>
    <p:extLst>
      <p:ext uri="{BB962C8B-B14F-4D97-AF65-F5344CB8AC3E}">
        <p14:creationId xmlns:p14="http://schemas.microsoft.com/office/powerpoint/2010/main" val="2547575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dirty="0" smtClean="0"/>
          </a:p>
        </p:txBody>
      </p:sp>
    </p:spTree>
    <p:extLst>
      <p:ext uri="{BB962C8B-B14F-4D97-AF65-F5344CB8AC3E}">
        <p14:creationId xmlns:p14="http://schemas.microsoft.com/office/powerpoint/2010/main" val="282226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36569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420442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67425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77586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97595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24516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758133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530193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514329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7000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4066758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913476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Rot="1" noChangeAspect="1" noTextEdit="1"/>
          </p:cNvSpPr>
          <p:nvPr>
            <p:ph type="sldImg"/>
          </p:nvPr>
        </p:nvSpPr>
        <p:spPr bwMode="auto">
          <a:noFill/>
          <a:ln>
            <a:solidFill>
              <a:srgbClr val="000000"/>
            </a:solidFill>
            <a:miter lim="800000"/>
            <a:headEnd/>
            <a:tailEnd/>
          </a:ln>
        </p:spPr>
      </p:sp>
      <p:sp>
        <p:nvSpPr>
          <p:cNvPr id="2365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287643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Rot="1" noChangeAspect="1" noTextEdit="1"/>
          </p:cNvSpPr>
          <p:nvPr>
            <p:ph type="sldImg"/>
          </p:nvPr>
        </p:nvSpPr>
        <p:spPr bwMode="auto">
          <a:noFill/>
          <a:ln>
            <a:solidFill>
              <a:srgbClr val="000000"/>
            </a:solidFill>
            <a:miter lim="800000"/>
            <a:headEnd/>
            <a:tailEnd/>
          </a:ln>
        </p:spPr>
      </p:sp>
      <p:sp>
        <p:nvSpPr>
          <p:cNvPr id="2385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122881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TextEdit="1"/>
          </p:cNvSpPr>
          <p:nvPr>
            <p:ph type="sldImg"/>
          </p:nvPr>
        </p:nvSpPr>
        <p:spPr bwMode="auto">
          <a:noFill/>
          <a:ln>
            <a:solidFill>
              <a:srgbClr val="000000"/>
            </a:solidFill>
            <a:miter lim="800000"/>
            <a:headEnd/>
            <a:tailEnd/>
          </a:ln>
        </p:spPr>
      </p:sp>
      <p:sp>
        <p:nvSpPr>
          <p:cNvPr id="2406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484104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spect="1" noTextEdit="1"/>
          </p:cNvSpPr>
          <p:nvPr>
            <p:ph type="sldImg"/>
          </p:nvPr>
        </p:nvSpPr>
        <p:spPr bwMode="auto">
          <a:noFill/>
          <a:ln>
            <a:solidFill>
              <a:srgbClr val="000000"/>
            </a:solidFill>
            <a:miter lim="800000"/>
            <a:headEnd/>
            <a:tailEnd/>
          </a:ln>
        </p:spPr>
      </p:sp>
      <p:sp>
        <p:nvSpPr>
          <p:cNvPr id="2447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293367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p:spPr>
      </p:sp>
      <p:sp>
        <p:nvSpPr>
          <p:cNvPr id="1003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887173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p:spPr>
      </p:sp>
      <p:sp>
        <p:nvSpPr>
          <p:cNvPr id="1024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076393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noFill/>
          <a:ln>
            <a:solidFill>
              <a:srgbClr val="000000"/>
            </a:solidFill>
            <a:miter lim="800000"/>
            <a:headEnd/>
            <a:tailEnd/>
          </a:ln>
        </p:spPr>
      </p:sp>
      <p:sp>
        <p:nvSpPr>
          <p:cNvPr id="1044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715288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p:spPr>
      </p:sp>
      <p:sp>
        <p:nvSpPr>
          <p:cNvPr id="1064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675916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43552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548079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TextEdit="1"/>
          </p:cNvSpPr>
          <p:nvPr>
            <p:ph type="sldImg"/>
          </p:nvPr>
        </p:nvSpPr>
        <p:spPr bwMode="auto">
          <a:noFill/>
          <a:ln>
            <a:solidFill>
              <a:srgbClr val="000000"/>
            </a:solidFill>
            <a:miter lim="800000"/>
            <a:headEnd/>
            <a:tailEnd/>
          </a:ln>
        </p:spPr>
      </p:sp>
      <p:sp>
        <p:nvSpPr>
          <p:cNvPr id="1146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937396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p:spPr>
      </p:sp>
      <p:sp>
        <p:nvSpPr>
          <p:cNvPr id="1167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893075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TextEdit="1"/>
          </p:cNvSpPr>
          <p:nvPr>
            <p:ph type="sldImg"/>
          </p:nvPr>
        </p:nvSpPr>
        <p:spPr bwMode="auto">
          <a:noFill/>
          <a:ln>
            <a:solidFill>
              <a:srgbClr val="000000"/>
            </a:solidFill>
            <a:miter lim="800000"/>
            <a:headEnd/>
            <a:tailEnd/>
          </a:ln>
        </p:spPr>
      </p:sp>
      <p:sp>
        <p:nvSpPr>
          <p:cNvPr id="1290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4209284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TextEdit="1"/>
          </p:cNvSpPr>
          <p:nvPr>
            <p:ph type="sldImg"/>
          </p:nvPr>
        </p:nvSpPr>
        <p:spPr bwMode="auto">
          <a:noFill/>
          <a:ln>
            <a:solidFill>
              <a:srgbClr val="000000"/>
            </a:solidFill>
            <a:miter lim="800000"/>
            <a:headEnd/>
            <a:tailEnd/>
          </a:ln>
        </p:spPr>
      </p:sp>
      <p:sp>
        <p:nvSpPr>
          <p:cNvPr id="1331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4172116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TextEdit="1"/>
          </p:cNvSpPr>
          <p:nvPr>
            <p:ph type="sldImg"/>
          </p:nvPr>
        </p:nvSpPr>
        <p:spPr bwMode="auto">
          <a:noFill/>
          <a:ln>
            <a:solidFill>
              <a:srgbClr val="000000"/>
            </a:solidFill>
            <a:miter lim="800000"/>
            <a:headEnd/>
            <a:tailEnd/>
          </a:ln>
        </p:spPr>
      </p:sp>
      <p:sp>
        <p:nvSpPr>
          <p:cNvPr id="1351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36007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TextEdit="1"/>
          </p:cNvSpPr>
          <p:nvPr>
            <p:ph type="sldImg"/>
          </p:nvPr>
        </p:nvSpPr>
        <p:spPr bwMode="auto">
          <a:noFill/>
          <a:ln>
            <a:solidFill>
              <a:srgbClr val="000000"/>
            </a:solidFill>
            <a:miter lim="800000"/>
            <a:headEnd/>
            <a:tailEnd/>
          </a:ln>
        </p:spPr>
      </p:sp>
      <p:sp>
        <p:nvSpPr>
          <p:cNvPr id="147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068701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TextEdit="1"/>
          </p:cNvSpPr>
          <p:nvPr>
            <p:ph type="sldImg"/>
          </p:nvPr>
        </p:nvSpPr>
        <p:spPr bwMode="auto">
          <a:noFill/>
          <a:ln>
            <a:solidFill>
              <a:srgbClr val="000000"/>
            </a:solidFill>
            <a:miter lim="800000"/>
            <a:headEnd/>
            <a:tailEnd/>
          </a:ln>
        </p:spPr>
      </p:sp>
      <p:sp>
        <p:nvSpPr>
          <p:cNvPr id="312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948560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Rot="1" noChangeAspect="1" noTextEdit="1"/>
          </p:cNvSpPr>
          <p:nvPr>
            <p:ph type="sldImg"/>
          </p:nvPr>
        </p:nvSpPr>
        <p:spPr bwMode="auto">
          <a:noFill/>
          <a:ln>
            <a:solidFill>
              <a:srgbClr val="000000"/>
            </a:solidFill>
            <a:miter lim="800000"/>
            <a:headEnd/>
            <a:tailEnd/>
          </a:ln>
        </p:spPr>
      </p:sp>
      <p:sp>
        <p:nvSpPr>
          <p:cNvPr id="314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667106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TextEdit="1"/>
          </p:cNvSpPr>
          <p:nvPr>
            <p:ph type="sldImg"/>
          </p:nvPr>
        </p:nvSpPr>
        <p:spPr bwMode="auto">
          <a:noFill/>
          <a:ln>
            <a:solidFill>
              <a:srgbClr val="000000"/>
            </a:solidFill>
            <a:miter lim="800000"/>
            <a:headEnd/>
            <a:tailEnd/>
          </a:ln>
        </p:spPr>
      </p:sp>
      <p:sp>
        <p:nvSpPr>
          <p:cNvPr id="154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133330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TextEdit="1"/>
          </p:cNvSpPr>
          <p:nvPr>
            <p:ph type="sldImg"/>
          </p:nvPr>
        </p:nvSpPr>
        <p:spPr bwMode="auto">
          <a:noFill/>
          <a:ln>
            <a:solidFill>
              <a:srgbClr val="000000"/>
            </a:solidFill>
            <a:miter lim="800000"/>
            <a:headEnd/>
            <a:tailEnd/>
          </a:ln>
        </p:spPr>
      </p:sp>
      <p:sp>
        <p:nvSpPr>
          <p:cNvPr id="168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59148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904889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3" name="Rectangle 2"/>
          <p:cNvSpPr>
            <a:spLocks noGrp="1" noRot="1" noChangeAspect="1" noTextEdit="1"/>
          </p:cNvSpPr>
          <p:nvPr>
            <p:ph type="sldImg"/>
          </p:nvPr>
        </p:nvSpPr>
        <p:spPr bwMode="auto">
          <a:noFill/>
          <a:ln>
            <a:solidFill>
              <a:srgbClr val="000000"/>
            </a:solidFill>
            <a:miter lim="800000"/>
            <a:headEnd/>
            <a:tailEnd/>
          </a:ln>
        </p:spPr>
      </p:sp>
      <p:sp>
        <p:nvSpPr>
          <p:cNvPr id="68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340950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TextEdit="1"/>
          </p:cNvSpPr>
          <p:nvPr>
            <p:ph type="sldImg"/>
          </p:nvPr>
        </p:nvSpPr>
        <p:spPr bwMode="auto">
          <a:noFill/>
          <a:ln>
            <a:solidFill>
              <a:srgbClr val="000000"/>
            </a:solidFill>
            <a:miter lim="800000"/>
            <a:headEnd/>
            <a:tailEnd/>
          </a:ln>
        </p:spPr>
      </p:sp>
      <p:sp>
        <p:nvSpPr>
          <p:cNvPr id="318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908369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Rot="1" noChangeAspect="1" noTextEdit="1"/>
          </p:cNvSpPr>
          <p:nvPr>
            <p:ph type="sldImg"/>
          </p:nvPr>
        </p:nvSpPr>
        <p:spPr bwMode="auto">
          <a:noFill/>
          <a:ln>
            <a:solidFill>
              <a:srgbClr val="000000"/>
            </a:solidFill>
            <a:miter lim="800000"/>
            <a:headEnd/>
            <a:tailEnd/>
          </a:ln>
        </p:spPr>
      </p:sp>
      <p:sp>
        <p:nvSpPr>
          <p:cNvPr id="334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3559588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TextEdit="1"/>
          </p:cNvSpPr>
          <p:nvPr>
            <p:ph type="sldImg"/>
          </p:nvPr>
        </p:nvSpPr>
        <p:spPr bwMode="auto">
          <a:noFill/>
          <a:ln>
            <a:solidFill>
              <a:srgbClr val="000000"/>
            </a:solidFill>
            <a:miter lim="800000"/>
            <a:headEnd/>
            <a:tailEnd/>
          </a:ln>
        </p:spPr>
      </p:sp>
      <p:sp>
        <p:nvSpPr>
          <p:cNvPr id="3368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779706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Rot="1" noChangeAspect="1" noTextEdit="1"/>
          </p:cNvSpPr>
          <p:nvPr>
            <p:ph type="sldImg"/>
          </p:nvPr>
        </p:nvSpPr>
        <p:spPr bwMode="auto">
          <a:noFill/>
          <a:ln>
            <a:solidFill>
              <a:srgbClr val="000000"/>
            </a:solidFill>
            <a:miter lim="800000"/>
            <a:headEnd/>
            <a:tailEnd/>
          </a:ln>
        </p:spPr>
      </p:sp>
      <p:sp>
        <p:nvSpPr>
          <p:cNvPr id="338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194140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Rot="1" noChangeAspect="1" noTextEdit="1"/>
          </p:cNvSpPr>
          <p:nvPr>
            <p:ph type="sldImg"/>
          </p:nvPr>
        </p:nvSpPr>
        <p:spPr bwMode="auto">
          <a:noFill/>
          <a:ln>
            <a:solidFill>
              <a:srgbClr val="000000"/>
            </a:solidFill>
            <a:miter lim="800000"/>
            <a:headEnd/>
            <a:tailEnd/>
          </a:ln>
        </p:spPr>
      </p:sp>
      <p:sp>
        <p:nvSpPr>
          <p:cNvPr id="3409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808024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2"/>
          <p:cNvSpPr>
            <a:spLocks noGrp="1" noRot="1" noChangeAspect="1" noTextEdit="1"/>
          </p:cNvSpPr>
          <p:nvPr>
            <p:ph type="sldImg"/>
          </p:nvPr>
        </p:nvSpPr>
        <p:spPr bwMode="auto">
          <a:noFill/>
          <a:ln>
            <a:solidFill>
              <a:srgbClr val="000000"/>
            </a:solidFill>
            <a:miter lim="800000"/>
            <a:headEnd/>
            <a:tailEnd/>
          </a:ln>
        </p:spPr>
      </p:sp>
      <p:sp>
        <p:nvSpPr>
          <p:cNvPr id="3430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960002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Rot="1" noChangeAspect="1" noTextEdit="1"/>
          </p:cNvSpPr>
          <p:nvPr>
            <p:ph type="sldImg"/>
          </p:nvPr>
        </p:nvSpPr>
        <p:spPr bwMode="auto">
          <a:noFill/>
          <a:ln>
            <a:solidFill>
              <a:srgbClr val="000000"/>
            </a:solidFill>
            <a:miter lim="800000"/>
            <a:headEnd/>
            <a:tailEnd/>
          </a:ln>
        </p:spPr>
      </p:sp>
      <p:sp>
        <p:nvSpPr>
          <p:cNvPr id="3481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4106481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2"/>
          <p:cNvSpPr>
            <a:spLocks noGrp="1" noRot="1" noChangeAspect="1" noTextEdit="1"/>
          </p:cNvSpPr>
          <p:nvPr>
            <p:ph type="sldImg"/>
          </p:nvPr>
        </p:nvSpPr>
        <p:spPr bwMode="auto">
          <a:noFill/>
          <a:ln>
            <a:solidFill>
              <a:srgbClr val="000000"/>
            </a:solidFill>
            <a:miter lim="800000"/>
            <a:headEnd/>
            <a:tailEnd/>
          </a:ln>
        </p:spPr>
      </p:sp>
      <p:sp>
        <p:nvSpPr>
          <p:cNvPr id="3502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4219143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Rot="1" noChangeAspect="1" noTextEdit="1"/>
          </p:cNvSpPr>
          <p:nvPr>
            <p:ph type="sldImg"/>
          </p:nvPr>
        </p:nvSpPr>
        <p:spPr bwMode="auto">
          <a:noFill/>
          <a:ln>
            <a:solidFill>
              <a:srgbClr val="000000"/>
            </a:solidFill>
            <a:miter lim="800000"/>
            <a:headEnd/>
            <a:tailEnd/>
          </a:ln>
        </p:spPr>
      </p:sp>
      <p:sp>
        <p:nvSpPr>
          <p:cNvPr id="3522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01283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24253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Rot="1" noChangeAspect="1" noTextEdit="1"/>
          </p:cNvSpPr>
          <p:nvPr>
            <p:ph type="sldImg"/>
          </p:nvPr>
        </p:nvSpPr>
        <p:spPr bwMode="auto">
          <a:noFill/>
          <a:ln>
            <a:solidFill>
              <a:srgbClr val="000000"/>
            </a:solidFill>
            <a:miter lim="800000"/>
            <a:headEnd/>
            <a:tailEnd/>
          </a:ln>
        </p:spPr>
      </p:sp>
      <p:sp>
        <p:nvSpPr>
          <p:cNvPr id="3543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184871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2"/>
          <p:cNvSpPr>
            <a:spLocks noGrp="1" noRot="1" noChangeAspect="1" noTextEdit="1"/>
          </p:cNvSpPr>
          <p:nvPr>
            <p:ph type="sldImg"/>
          </p:nvPr>
        </p:nvSpPr>
        <p:spPr bwMode="auto">
          <a:noFill/>
          <a:ln>
            <a:solidFill>
              <a:srgbClr val="000000"/>
            </a:solidFill>
            <a:miter lim="800000"/>
            <a:headEnd/>
            <a:tailEnd/>
          </a:ln>
        </p:spPr>
      </p:sp>
      <p:sp>
        <p:nvSpPr>
          <p:cNvPr id="3563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0734708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TextEdit="1"/>
          </p:cNvSpPr>
          <p:nvPr>
            <p:ph type="sldImg"/>
          </p:nvPr>
        </p:nvSpPr>
        <p:spPr bwMode="auto">
          <a:noFill/>
          <a:ln>
            <a:solidFill>
              <a:srgbClr val="000000"/>
            </a:solidFill>
            <a:miter lim="800000"/>
            <a:headEnd/>
            <a:tailEnd/>
          </a:ln>
        </p:spPr>
      </p:sp>
      <p:sp>
        <p:nvSpPr>
          <p:cNvPr id="3584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661378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2"/>
          <p:cNvSpPr>
            <a:spLocks noGrp="1" noRot="1" noChangeAspect="1" noTextEdit="1"/>
          </p:cNvSpPr>
          <p:nvPr>
            <p:ph type="sldImg"/>
          </p:nvPr>
        </p:nvSpPr>
        <p:spPr bwMode="auto">
          <a:noFill/>
          <a:ln>
            <a:solidFill>
              <a:srgbClr val="000000"/>
            </a:solidFill>
            <a:miter lim="800000"/>
            <a:headEnd/>
            <a:tailEnd/>
          </a:ln>
        </p:spPr>
      </p:sp>
      <p:sp>
        <p:nvSpPr>
          <p:cNvPr id="3891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0495226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Rot="1" noChangeAspect="1" noTextEdit="1"/>
          </p:cNvSpPr>
          <p:nvPr>
            <p:ph type="sldImg"/>
          </p:nvPr>
        </p:nvSpPr>
        <p:spPr bwMode="auto">
          <a:noFill/>
          <a:ln>
            <a:solidFill>
              <a:srgbClr val="000000"/>
            </a:solidFill>
            <a:miter lim="800000"/>
            <a:headEnd/>
            <a:tailEnd/>
          </a:ln>
        </p:spPr>
      </p:sp>
      <p:sp>
        <p:nvSpPr>
          <p:cNvPr id="3952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6097096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Rot="1" noChangeAspect="1" noTextEdit="1"/>
          </p:cNvSpPr>
          <p:nvPr>
            <p:ph type="sldImg"/>
          </p:nvPr>
        </p:nvSpPr>
        <p:spPr bwMode="auto">
          <a:noFill/>
          <a:ln>
            <a:solidFill>
              <a:srgbClr val="000000"/>
            </a:solidFill>
            <a:miter lim="800000"/>
            <a:headEnd/>
            <a:tailEnd/>
          </a:ln>
        </p:spPr>
      </p:sp>
      <p:sp>
        <p:nvSpPr>
          <p:cNvPr id="3973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959273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Rot="1" noChangeAspect="1" noTextEdit="1"/>
          </p:cNvSpPr>
          <p:nvPr>
            <p:ph type="sldImg"/>
          </p:nvPr>
        </p:nvSpPr>
        <p:spPr bwMode="auto">
          <a:noFill/>
          <a:ln>
            <a:solidFill>
              <a:srgbClr val="000000"/>
            </a:solidFill>
            <a:miter lim="800000"/>
            <a:headEnd/>
            <a:tailEnd/>
          </a:ln>
        </p:spPr>
      </p:sp>
      <p:sp>
        <p:nvSpPr>
          <p:cNvPr id="401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41103381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2"/>
          <p:cNvSpPr>
            <a:spLocks noGrp="1" noRot="1" noChangeAspect="1" noTextEdit="1"/>
          </p:cNvSpPr>
          <p:nvPr>
            <p:ph type="sldImg"/>
          </p:nvPr>
        </p:nvSpPr>
        <p:spPr bwMode="auto">
          <a:noFill/>
          <a:ln>
            <a:solidFill>
              <a:srgbClr val="000000"/>
            </a:solidFill>
            <a:miter lim="800000"/>
            <a:headEnd/>
            <a:tailEnd/>
          </a:ln>
        </p:spPr>
      </p:sp>
      <p:sp>
        <p:nvSpPr>
          <p:cNvPr id="5191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9649797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Rectangle 2"/>
          <p:cNvSpPr>
            <a:spLocks noGrp="1" noRot="1" noChangeAspect="1" noTextEdit="1"/>
          </p:cNvSpPr>
          <p:nvPr>
            <p:ph type="sldImg"/>
          </p:nvPr>
        </p:nvSpPr>
        <p:spPr bwMode="auto">
          <a:noFill/>
          <a:ln>
            <a:solidFill>
              <a:srgbClr val="000000"/>
            </a:solidFill>
            <a:miter lim="800000"/>
            <a:headEnd/>
            <a:tailEnd/>
          </a:ln>
        </p:spPr>
      </p:sp>
      <p:sp>
        <p:nvSpPr>
          <p:cNvPr id="5212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8833260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2"/>
          <p:cNvSpPr>
            <a:spLocks noGrp="1" noRot="1" noChangeAspect="1" noTextEdit="1"/>
          </p:cNvSpPr>
          <p:nvPr>
            <p:ph type="sldImg"/>
          </p:nvPr>
        </p:nvSpPr>
        <p:spPr bwMode="auto">
          <a:noFill/>
          <a:ln>
            <a:solidFill>
              <a:srgbClr val="000000"/>
            </a:solidFill>
            <a:miter lim="800000"/>
            <a:headEnd/>
            <a:tailEnd/>
          </a:ln>
        </p:spPr>
      </p:sp>
      <p:sp>
        <p:nvSpPr>
          <p:cNvPr id="5232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84437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69179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36367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1542573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extLst>
      <p:ext uri="{BB962C8B-B14F-4D97-AF65-F5344CB8AC3E}">
        <p14:creationId xmlns:p14="http://schemas.microsoft.com/office/powerpoint/2010/main" val="282942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19962EAC-FCEC-44EC-B99C-2AC4F5925D5E}" type="datetime1">
              <a:rPr lang="tr-TR"/>
              <a:pPr>
                <a:defRPr/>
              </a:pPr>
              <a:t>28.10.2022</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6" name="5 Slayt Numarası Yer Tutucusu"/>
          <p:cNvSpPr>
            <a:spLocks noGrp="1"/>
          </p:cNvSpPr>
          <p:nvPr>
            <p:ph type="sldNum" sz="quarter" idx="12"/>
          </p:nvPr>
        </p:nvSpPr>
        <p:spPr/>
        <p:txBody>
          <a:bodyPr/>
          <a:lstStyle>
            <a:lvl1pPr>
              <a:defRPr/>
            </a:lvl1pPr>
          </a:lstStyle>
          <a:p>
            <a:pPr>
              <a:defRPr/>
            </a:pPr>
            <a:fld id="{DBB6D07A-AC20-49DE-A52C-23E16599B0BE}"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0E27CC4-0691-4BE9-84F6-498ED3DBFDD0}" type="datetime1">
              <a:rPr lang="tr-TR"/>
              <a:pPr>
                <a:defRPr/>
              </a:pPr>
              <a:t>28.10.2022</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6" name="5 Slayt Numarası Yer Tutucusu"/>
          <p:cNvSpPr>
            <a:spLocks noGrp="1"/>
          </p:cNvSpPr>
          <p:nvPr>
            <p:ph type="sldNum" sz="quarter" idx="12"/>
          </p:nvPr>
        </p:nvSpPr>
        <p:spPr/>
        <p:txBody>
          <a:bodyPr/>
          <a:lstStyle>
            <a:lvl1pPr>
              <a:defRPr/>
            </a:lvl1pPr>
          </a:lstStyle>
          <a:p>
            <a:pPr>
              <a:defRPr/>
            </a:pPr>
            <a:fld id="{D1E14372-7F4D-4733-93FA-8157FD84CCDF}"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1F8FBCF-B882-45F4-8AF6-5E6FF311962E}" type="datetime1">
              <a:rPr lang="tr-TR"/>
              <a:pPr>
                <a:defRPr/>
              </a:pPr>
              <a:t>28.10.2022</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6" name="5 Slayt Numarası Yer Tutucusu"/>
          <p:cNvSpPr>
            <a:spLocks noGrp="1"/>
          </p:cNvSpPr>
          <p:nvPr>
            <p:ph type="sldNum" sz="quarter" idx="12"/>
          </p:nvPr>
        </p:nvSpPr>
        <p:spPr/>
        <p:txBody>
          <a:bodyPr/>
          <a:lstStyle>
            <a:lvl1pPr>
              <a:defRPr/>
            </a:lvl1pPr>
          </a:lstStyle>
          <a:p>
            <a:pPr>
              <a:defRPr/>
            </a:pPr>
            <a:fld id="{DFF6ACAF-E51B-43C9-AC31-CF293DDA0FA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Küçük Resim Yer Tutucusu 3"/>
          <p:cNvSpPr>
            <a:spLocks noGrp="1"/>
          </p:cNvSpPr>
          <p:nvPr>
            <p:ph type="clipArt" sz="half" idx="2"/>
          </p:nvPr>
        </p:nvSpPr>
        <p:spPr>
          <a:xfrm>
            <a:off x="4648200" y="1905000"/>
            <a:ext cx="4038600" cy="4114800"/>
          </a:xfrm>
        </p:spPr>
        <p:txBody>
          <a:bodyPr rtlCol="0">
            <a:normAutofit/>
          </a:bodyPr>
          <a:lstStyle/>
          <a:p>
            <a:pPr lvl="0"/>
            <a:endParaRPr lang="tr-TR" noProof="0"/>
          </a:p>
        </p:txBody>
      </p:sp>
      <p:sp>
        <p:nvSpPr>
          <p:cNvPr id="5" name="Veri Yer Tutucusu 4"/>
          <p:cNvSpPr>
            <a:spLocks noGrp="1"/>
          </p:cNvSpPr>
          <p:nvPr>
            <p:ph type="dt" sz="half" idx="10"/>
          </p:nvPr>
        </p:nvSpPr>
        <p:spPr>
          <a:xfrm>
            <a:off x="457200" y="6245225"/>
            <a:ext cx="2133600" cy="476250"/>
          </a:xfrm>
        </p:spPr>
        <p:txBody>
          <a:bodyPr/>
          <a:lstStyle>
            <a:lvl1pPr>
              <a:defRPr/>
            </a:lvl1pPr>
          </a:lstStyle>
          <a:p>
            <a:pPr>
              <a:defRPr/>
            </a:pPr>
            <a:fld id="{3CD1885A-06BD-4890-915D-E73FD2DCE570}" type="datetime1">
              <a:rPr lang="tr-TR"/>
              <a:pPr>
                <a:defRPr/>
              </a:pPr>
              <a:t>28.10.2022</a:t>
            </a:fld>
            <a:endParaRPr lang="tr-T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pPr>
              <a:defRPr/>
            </a:pPr>
            <a:r>
              <a:rPr lang="tr-TR" dirty="0"/>
              <a:t>UBÇelebi-ÖIşın</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pPr>
              <a:defRPr/>
            </a:pPr>
            <a:fld id="{AA4CF163-4742-471F-903E-2E098F64A906}"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5105400" y="3200400"/>
            <a:ext cx="1600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858000" y="3200400"/>
            <a:ext cx="1600200" cy="1295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858000" y="4648200"/>
            <a:ext cx="1600200" cy="1295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6629400" y="6096000"/>
            <a:ext cx="2286000" cy="304800"/>
          </a:xfrm>
        </p:spPr>
        <p:txBody>
          <a:bodyPr/>
          <a:lstStyle>
            <a:lvl1pPr>
              <a:defRPr/>
            </a:lvl1pPr>
          </a:lstStyle>
          <a:p>
            <a:pPr>
              <a:defRPr/>
            </a:pPr>
            <a:fld id="{1854FE68-4718-4AB5-8D17-B8514D9E7F97}" type="datetime1">
              <a:rPr lang="tr-TR" altLang="en-US"/>
              <a:pPr>
                <a:defRPr/>
              </a:pPr>
              <a:t>28.10.2022</a:t>
            </a:fld>
            <a:endParaRPr lang="tr-TR" altLang="en-US"/>
          </a:p>
        </p:txBody>
      </p:sp>
      <p:sp>
        <p:nvSpPr>
          <p:cNvPr id="7" name="Altbilgi Yer Tutucusu 6"/>
          <p:cNvSpPr>
            <a:spLocks noGrp="1"/>
          </p:cNvSpPr>
          <p:nvPr>
            <p:ph type="ftr" sz="quarter" idx="11"/>
          </p:nvPr>
        </p:nvSpPr>
        <p:spPr>
          <a:xfrm>
            <a:off x="2286000" y="6096000"/>
            <a:ext cx="4343400" cy="534988"/>
          </a:xfrm>
        </p:spPr>
        <p:txBody>
          <a:bodyPr/>
          <a:lstStyle>
            <a:lvl1pPr>
              <a:defRPr/>
            </a:lvl1pPr>
          </a:lstStyle>
          <a:p>
            <a:pPr>
              <a:defRPr/>
            </a:pPr>
            <a:r>
              <a:rPr lang="tr-TR" altLang="en-US"/>
              <a:t>UBÇelebi-ÖIşın</a:t>
            </a:r>
          </a:p>
        </p:txBody>
      </p:sp>
      <p:sp>
        <p:nvSpPr>
          <p:cNvPr id="8" name="Slayt Numarası Yer Tutucusu 7"/>
          <p:cNvSpPr>
            <a:spLocks noGrp="1"/>
          </p:cNvSpPr>
          <p:nvPr>
            <p:ph type="sldNum" sz="quarter" idx="12"/>
          </p:nvPr>
        </p:nvSpPr>
        <p:spPr>
          <a:xfrm>
            <a:off x="6629400" y="6400800"/>
            <a:ext cx="2286000" cy="228600"/>
          </a:xfrm>
        </p:spPr>
        <p:txBody>
          <a:bodyPr/>
          <a:lstStyle>
            <a:lvl1pPr>
              <a:defRPr/>
            </a:lvl1pPr>
          </a:lstStyle>
          <a:p>
            <a:pPr>
              <a:defRPr/>
            </a:pPr>
            <a:fld id="{BFE763C0-CD17-455C-AEA8-3401EB39597A}" type="slidenum">
              <a:rPr lang="tr-TR" altLang="en-US"/>
              <a:pPr>
                <a:defRPr/>
              </a:pPr>
              <a:t>‹#›</a:t>
            </a:fld>
            <a:endParaRPr lang="tr-TR" altLang="en-US"/>
          </a:p>
        </p:txBody>
      </p:sp>
    </p:spTree>
    <p:extLst>
      <p:ext uri="{BB962C8B-B14F-4D97-AF65-F5344CB8AC3E}">
        <p14:creationId xmlns:p14="http://schemas.microsoft.com/office/powerpoint/2010/main" val="312950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DDABF5D-544F-4676-9DC9-C664E3265429}" type="datetime1">
              <a:rPr lang="tr-TR"/>
              <a:pPr>
                <a:defRPr/>
              </a:pPr>
              <a:t>28.10.2022</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6" name="5 Slayt Numarası Yer Tutucusu"/>
          <p:cNvSpPr>
            <a:spLocks noGrp="1"/>
          </p:cNvSpPr>
          <p:nvPr>
            <p:ph type="sldNum" sz="quarter" idx="12"/>
          </p:nvPr>
        </p:nvSpPr>
        <p:spPr/>
        <p:txBody>
          <a:bodyPr/>
          <a:lstStyle>
            <a:lvl1pPr>
              <a:defRPr/>
            </a:lvl1pPr>
          </a:lstStyle>
          <a:p>
            <a:pPr>
              <a:defRPr/>
            </a:pPr>
            <a:fld id="{A6971549-1571-4B3A-8F40-348F30B45A7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DCE2A30D-D833-4C21-8A2F-27E8B137E3A3}" type="datetime1">
              <a:rPr lang="tr-TR"/>
              <a:pPr>
                <a:defRPr/>
              </a:pPr>
              <a:t>28.10.2022</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6" name="5 Slayt Numarası Yer Tutucusu"/>
          <p:cNvSpPr>
            <a:spLocks noGrp="1"/>
          </p:cNvSpPr>
          <p:nvPr>
            <p:ph type="sldNum" sz="quarter" idx="12"/>
          </p:nvPr>
        </p:nvSpPr>
        <p:spPr/>
        <p:txBody>
          <a:bodyPr/>
          <a:lstStyle>
            <a:lvl1pPr>
              <a:defRPr/>
            </a:lvl1pPr>
          </a:lstStyle>
          <a:p>
            <a:pPr>
              <a:defRPr/>
            </a:pPr>
            <a:fld id="{B1016296-40C4-4C0C-9FAA-283653B04AEA}"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D76CCBB-61E2-470A-BDDB-5500067F1D2D}" type="datetime1">
              <a:rPr lang="tr-TR"/>
              <a:pPr>
                <a:defRPr/>
              </a:pPr>
              <a:t>28.10.2022</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7" name="5 Slayt Numarası Yer Tutucusu"/>
          <p:cNvSpPr>
            <a:spLocks noGrp="1"/>
          </p:cNvSpPr>
          <p:nvPr>
            <p:ph type="sldNum" sz="quarter" idx="12"/>
          </p:nvPr>
        </p:nvSpPr>
        <p:spPr/>
        <p:txBody>
          <a:bodyPr/>
          <a:lstStyle>
            <a:lvl1pPr>
              <a:defRPr/>
            </a:lvl1pPr>
          </a:lstStyle>
          <a:p>
            <a:pPr>
              <a:defRPr/>
            </a:pPr>
            <a:fld id="{9DEE40E0-9FFF-4D2E-B655-73F3B80D8AC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F154048-2495-4BED-88BB-9A5798B078E4}" type="datetime1">
              <a:rPr lang="tr-TR"/>
              <a:pPr>
                <a:defRPr/>
              </a:pPr>
              <a:t>28.10.2022</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9" name="5 Slayt Numarası Yer Tutucusu"/>
          <p:cNvSpPr>
            <a:spLocks noGrp="1"/>
          </p:cNvSpPr>
          <p:nvPr>
            <p:ph type="sldNum" sz="quarter" idx="12"/>
          </p:nvPr>
        </p:nvSpPr>
        <p:spPr/>
        <p:txBody>
          <a:bodyPr/>
          <a:lstStyle>
            <a:lvl1pPr>
              <a:defRPr/>
            </a:lvl1pPr>
          </a:lstStyle>
          <a:p>
            <a:pPr>
              <a:defRPr/>
            </a:pPr>
            <a:fld id="{0D5A71C5-33F4-47FE-976D-AF84521A6C85}"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5040B7BB-B694-4803-8B2F-630C88A79450}" type="datetime1">
              <a:rPr lang="tr-TR"/>
              <a:pPr>
                <a:defRPr/>
              </a:pPr>
              <a:t>28.10.2022</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5" name="5 Slayt Numarası Yer Tutucusu"/>
          <p:cNvSpPr>
            <a:spLocks noGrp="1"/>
          </p:cNvSpPr>
          <p:nvPr>
            <p:ph type="sldNum" sz="quarter" idx="12"/>
          </p:nvPr>
        </p:nvSpPr>
        <p:spPr/>
        <p:txBody>
          <a:bodyPr/>
          <a:lstStyle>
            <a:lvl1pPr>
              <a:defRPr/>
            </a:lvl1pPr>
          </a:lstStyle>
          <a:p>
            <a:pPr>
              <a:defRPr/>
            </a:pPr>
            <a:fld id="{2273BCA4-7DA8-4520-99DB-DAD831194FF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B0AEAFC-A04F-48EE-97AE-AB5D1E9659C7}" type="datetime1">
              <a:rPr lang="tr-TR"/>
              <a:pPr>
                <a:defRPr/>
              </a:pPr>
              <a:t>28.10.2022</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4" name="5 Slayt Numarası Yer Tutucusu"/>
          <p:cNvSpPr>
            <a:spLocks noGrp="1"/>
          </p:cNvSpPr>
          <p:nvPr>
            <p:ph type="sldNum" sz="quarter" idx="12"/>
          </p:nvPr>
        </p:nvSpPr>
        <p:spPr/>
        <p:txBody>
          <a:bodyPr/>
          <a:lstStyle>
            <a:lvl1pPr>
              <a:defRPr/>
            </a:lvl1pPr>
          </a:lstStyle>
          <a:p>
            <a:pPr>
              <a:defRPr/>
            </a:pPr>
            <a:fld id="{34A63BC3-8B65-446A-BBFA-AB76BCD75EE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0458740-B778-4096-BB8A-3CEC26759FC3}" type="datetime1">
              <a:rPr lang="tr-TR"/>
              <a:pPr>
                <a:defRPr/>
              </a:pPr>
              <a:t>28.10.2022</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7" name="5 Slayt Numarası Yer Tutucusu"/>
          <p:cNvSpPr>
            <a:spLocks noGrp="1"/>
          </p:cNvSpPr>
          <p:nvPr>
            <p:ph type="sldNum" sz="quarter" idx="12"/>
          </p:nvPr>
        </p:nvSpPr>
        <p:spPr/>
        <p:txBody>
          <a:bodyPr/>
          <a:lstStyle>
            <a:lvl1pPr>
              <a:defRPr/>
            </a:lvl1pPr>
          </a:lstStyle>
          <a:p>
            <a:pPr>
              <a:defRPr/>
            </a:pPr>
            <a:fld id="{CAB4B29F-6255-4FF7-93CD-9001B1E51291}"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4E7B829-4237-4AE7-A9D1-60B845E67ACD}" type="datetime1">
              <a:rPr lang="tr-TR"/>
              <a:pPr>
                <a:defRPr/>
              </a:pPr>
              <a:t>28.10.2022</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dirty="0"/>
              <a:t>UBÇelebi-ÖIşın</a:t>
            </a:r>
          </a:p>
        </p:txBody>
      </p:sp>
      <p:sp>
        <p:nvSpPr>
          <p:cNvPr id="7" name="5 Slayt Numarası Yer Tutucusu"/>
          <p:cNvSpPr>
            <a:spLocks noGrp="1"/>
          </p:cNvSpPr>
          <p:nvPr>
            <p:ph type="sldNum" sz="quarter" idx="12"/>
          </p:nvPr>
        </p:nvSpPr>
        <p:spPr/>
        <p:txBody>
          <a:bodyPr/>
          <a:lstStyle>
            <a:lvl1pPr>
              <a:defRPr/>
            </a:lvl1pPr>
          </a:lstStyle>
          <a:p>
            <a:pPr>
              <a:defRPr/>
            </a:pPr>
            <a:fld id="{3A803651-0E84-4467-85B1-CFC522AB99A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6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5B2C9F9-AB60-44CE-BDCB-DF31063D15EC}" type="datetime1">
              <a:rPr lang="tr-TR"/>
              <a:pPr>
                <a:defRPr/>
              </a:pPr>
              <a:t>28.10.2022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tr-TR" dirty="0"/>
              <a:t>UBÇelebi-ÖIşın</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4EE7995-ADBE-4F04-82FC-97E2F23B8CF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 id="2147483666"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package" Target="../embeddings/Microsoft_Word_Belgesi1.docx"/></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t/>
            </a:r>
            <a:br>
              <a:rPr lang="tr-TR" dirty="0" smtClean="0"/>
            </a:br>
            <a:r>
              <a:rPr lang="tr-TR" dirty="0"/>
              <a:t/>
            </a:r>
            <a:br>
              <a:rPr lang="tr-TR" dirty="0"/>
            </a:br>
            <a:endParaRPr lang="tr-TR" dirty="0"/>
          </a:p>
        </p:txBody>
      </p:sp>
      <p:sp>
        <p:nvSpPr>
          <p:cNvPr id="3" name="Alt Başlık 2"/>
          <p:cNvSpPr>
            <a:spLocks noGrp="1"/>
          </p:cNvSpPr>
          <p:nvPr>
            <p:ph type="subTitle" idx="1"/>
          </p:nvPr>
        </p:nvSpPr>
        <p:spPr>
          <a:xfrm>
            <a:off x="1115616" y="214290"/>
            <a:ext cx="7200800" cy="4582862"/>
          </a:xfrm>
          <a:noFill/>
          <a:ln>
            <a:solidFill>
              <a:schemeClr val="bg1">
                <a:lumMod val="95000"/>
                <a:lumOff val="5000"/>
              </a:schemeClr>
            </a:solidFill>
          </a:ln>
        </p:spPr>
        <p:style>
          <a:lnRef idx="1">
            <a:schemeClr val="accent5"/>
          </a:lnRef>
          <a:fillRef idx="3">
            <a:schemeClr val="accent5"/>
          </a:fillRef>
          <a:effectRef idx="2">
            <a:schemeClr val="accent5"/>
          </a:effectRef>
          <a:fontRef idx="minor">
            <a:schemeClr val="lt1"/>
          </a:fontRef>
        </p:style>
        <p:txBody>
          <a:bodyPr>
            <a:normAutofit lnSpcReduction="10000"/>
          </a:bodyPr>
          <a:lstStyle/>
          <a:p>
            <a:pPr algn="ctr"/>
            <a:r>
              <a:rPr lang="tr-TR" b="1" smtClean="0">
                <a:solidFill>
                  <a:schemeClr val="tx1">
                    <a:lumMod val="95000"/>
                    <a:lumOff val="5000"/>
                  </a:schemeClr>
                </a:solidFill>
                <a:effectLst>
                  <a:outerShdw blurRad="38100" dist="38100" dir="2700000" algn="tl">
                    <a:srgbClr val="000000">
                      <a:alpha val="43137"/>
                    </a:srgbClr>
                  </a:outerShdw>
                </a:effectLst>
              </a:rPr>
              <a:t>MALTEPE </a:t>
            </a:r>
            <a:r>
              <a:rPr lang="tr-TR" b="1" dirty="0" smtClean="0">
                <a:solidFill>
                  <a:schemeClr val="tx1">
                    <a:lumMod val="95000"/>
                    <a:lumOff val="5000"/>
                  </a:schemeClr>
                </a:solidFill>
                <a:effectLst>
                  <a:outerShdw blurRad="38100" dist="38100" dir="2700000" algn="tl">
                    <a:srgbClr val="000000">
                      <a:alpha val="43137"/>
                    </a:srgbClr>
                  </a:outerShdw>
                </a:effectLst>
              </a:rPr>
              <a:t>İLÇE MİLLİ EĞİTİM MÜDÜRLÜĞÜ</a:t>
            </a:r>
          </a:p>
          <a:p>
            <a:pPr algn="ctr"/>
            <a:r>
              <a:rPr lang="tr-TR" b="1" dirty="0" smtClean="0">
                <a:solidFill>
                  <a:schemeClr val="tx1">
                    <a:lumMod val="95000"/>
                    <a:lumOff val="5000"/>
                  </a:schemeClr>
                </a:solidFill>
                <a:effectLst>
                  <a:outerShdw blurRad="38100" dist="38100" dir="2700000" algn="tl">
                    <a:srgbClr val="000000">
                      <a:alpha val="43137"/>
                    </a:srgbClr>
                  </a:outerShdw>
                </a:effectLst>
              </a:rPr>
              <a:t>İŞYERİ SAĞLIK VE GÜVENLİK BÜROSU</a:t>
            </a:r>
          </a:p>
          <a:p>
            <a:pPr algn="ctr"/>
            <a:endParaRPr lang="tr-TR" b="1" dirty="0" smtClean="0">
              <a:solidFill>
                <a:schemeClr val="tx1">
                  <a:lumMod val="95000"/>
                  <a:lumOff val="5000"/>
                </a:schemeClr>
              </a:solidFill>
              <a:effectLst>
                <a:outerShdw blurRad="38100" dist="38100" dir="2700000" algn="tl">
                  <a:srgbClr val="000000">
                    <a:alpha val="43137"/>
                  </a:srgbClr>
                </a:outerShdw>
              </a:effectLst>
            </a:endParaRPr>
          </a:p>
          <a:p>
            <a:pPr algn="ctr"/>
            <a:r>
              <a:rPr lang="tr-TR" b="1" dirty="0" smtClean="0">
                <a:solidFill>
                  <a:schemeClr val="tx1">
                    <a:lumMod val="95000"/>
                    <a:lumOff val="5000"/>
                  </a:schemeClr>
                </a:solidFill>
                <a:effectLst>
                  <a:outerShdw blurRad="38100" dist="38100" dir="2700000" algn="tl">
                    <a:srgbClr val="000000">
                      <a:alpha val="43137"/>
                    </a:srgbClr>
                  </a:outerShdw>
                </a:effectLst>
              </a:rPr>
              <a:t>OKUL/KURUMLAR   İŞVEREN / İŞVEREN VEKİLİ </a:t>
            </a:r>
          </a:p>
          <a:p>
            <a:pPr algn="ctr"/>
            <a:r>
              <a:rPr lang="tr-TR" b="1" dirty="0" smtClean="0">
                <a:solidFill>
                  <a:schemeClr val="tx1">
                    <a:lumMod val="95000"/>
                    <a:lumOff val="5000"/>
                  </a:schemeClr>
                </a:solidFill>
                <a:effectLst>
                  <a:outerShdw blurRad="38100" dist="38100" dir="2700000" algn="tl">
                    <a:srgbClr val="000000">
                      <a:alpha val="43137"/>
                    </a:srgbClr>
                  </a:outerShdw>
                </a:effectLst>
              </a:rPr>
              <a:t>RİSK DEĞERLENDİRME EĞİTİMİ</a:t>
            </a:r>
          </a:p>
          <a:p>
            <a:pPr algn="ctr"/>
            <a:r>
              <a:rPr lang="tr-TR" sz="4800" b="1" dirty="0" err="1" smtClean="0">
                <a:solidFill>
                  <a:srgbClr val="FF0000"/>
                </a:solidFill>
                <a:effectLst>
                  <a:outerShdw blurRad="38100" dist="38100" dir="2700000" algn="tl">
                    <a:srgbClr val="000000">
                      <a:alpha val="43137"/>
                    </a:srgbClr>
                  </a:outerShdw>
                </a:effectLst>
              </a:rPr>
              <a:t>Hoşgeldiniz</a:t>
            </a:r>
            <a:r>
              <a:rPr lang="tr-TR" sz="4800" b="1" dirty="0" smtClean="0">
                <a:solidFill>
                  <a:srgbClr val="FF0000"/>
                </a:solidFill>
                <a:effectLst>
                  <a:outerShdw blurRad="38100" dist="38100" dir="2700000" algn="tl">
                    <a:srgbClr val="000000">
                      <a:alpha val="43137"/>
                    </a:srgbClr>
                  </a:outerShdw>
                </a:effectLst>
              </a:rPr>
              <a:t>….</a:t>
            </a:r>
            <a:endParaRPr lang="tr-TR" sz="4800" b="1" dirty="0">
              <a:solidFill>
                <a:srgbClr val="FF0000"/>
              </a:solidFill>
              <a:effectLst>
                <a:outerShdw blurRad="38100" dist="38100" dir="2700000" algn="tl">
                  <a:srgbClr val="000000">
                    <a:alpha val="43137"/>
                  </a:srgbClr>
                </a:outerShdw>
              </a:effectLst>
            </a:endParaRPr>
          </a:p>
        </p:txBody>
      </p:sp>
      <p:sp>
        <p:nvSpPr>
          <p:cNvPr id="4" name="Alt Başlık 2"/>
          <p:cNvSpPr txBox="1">
            <a:spLocks/>
          </p:cNvSpPr>
          <p:nvPr/>
        </p:nvSpPr>
        <p:spPr>
          <a:xfrm>
            <a:off x="495693" y="4941168"/>
            <a:ext cx="8352928" cy="1296144"/>
          </a:xfrm>
          <a:prstGeom prst="rect">
            <a:avLst/>
          </a:prstGeom>
          <a:noFill/>
          <a:ln>
            <a:solidFill>
              <a:schemeClr val="bg1">
                <a:lumMod val="95000"/>
                <a:lumOff val="5000"/>
              </a:schemeClr>
            </a:solidFill>
          </a:ln>
          <a:effectLst>
            <a:innerShdw blurRad="63500" dist="50800">
              <a:prstClr val="black">
                <a:alpha val="50000"/>
              </a:prstClr>
            </a:innerShdw>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85000" lnSpcReduction="20000"/>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endParaRPr lang="tr-TR" b="1" dirty="0" smtClean="0">
              <a:solidFill>
                <a:srgbClr val="FF0000"/>
              </a:solidFill>
            </a:endParaRPr>
          </a:p>
          <a:p>
            <a:endParaRPr lang="tr-TR" sz="1200" b="1" dirty="0" smtClean="0">
              <a:solidFill>
                <a:srgbClr val="FF0000"/>
              </a:solidFill>
            </a:endParaRPr>
          </a:p>
          <a:p>
            <a:r>
              <a:rPr lang="tr-TR" sz="1200" b="1" dirty="0" smtClean="0">
                <a:solidFill>
                  <a:srgbClr val="FF0000"/>
                </a:solidFill>
              </a:rPr>
              <a:t>                                                                                            </a:t>
            </a:r>
          </a:p>
          <a:p>
            <a:r>
              <a:rPr lang="tr-TR" sz="1200" b="1" dirty="0" smtClean="0">
                <a:solidFill>
                  <a:srgbClr val="002060"/>
                </a:solidFill>
              </a:rPr>
              <a:t>                                                                                                      </a:t>
            </a:r>
            <a:endParaRPr lang="tr-TR" sz="1200" b="1" dirty="0">
              <a:solidFill>
                <a:srgbClr val="002060"/>
              </a:solidFill>
            </a:endParaRPr>
          </a:p>
          <a:p>
            <a:r>
              <a:rPr lang="tr-TR" sz="1200" b="1" dirty="0" smtClean="0">
                <a:solidFill>
                  <a:srgbClr val="002060"/>
                </a:solidFill>
              </a:rPr>
              <a:t>			      A SINIFI     </a:t>
            </a:r>
            <a:r>
              <a:rPr lang="tr-TR" sz="1200" b="1" dirty="0">
                <a:solidFill>
                  <a:srgbClr val="002060"/>
                </a:solidFill>
              </a:rPr>
              <a:t>İ</a:t>
            </a:r>
            <a:r>
              <a:rPr lang="tr-TR" sz="1200" b="1" dirty="0" smtClean="0">
                <a:solidFill>
                  <a:srgbClr val="002060"/>
                </a:solidFill>
              </a:rPr>
              <a:t>Ş </a:t>
            </a:r>
            <a:r>
              <a:rPr lang="tr-TR" sz="1200" b="1" dirty="0">
                <a:solidFill>
                  <a:srgbClr val="002060"/>
                </a:solidFill>
              </a:rPr>
              <a:t>GÜVENLİĞİ UZMANI</a:t>
            </a:r>
          </a:p>
          <a:p>
            <a:r>
              <a:rPr lang="tr-TR" sz="1200" b="1" dirty="0">
                <a:solidFill>
                  <a:srgbClr val="002060"/>
                </a:solidFill>
              </a:rPr>
              <a:t> </a:t>
            </a:r>
            <a:r>
              <a:rPr lang="tr-TR" sz="1200" b="1" dirty="0" smtClean="0">
                <a:solidFill>
                  <a:srgbClr val="002060"/>
                </a:solidFill>
              </a:rPr>
              <a:t>                                                                                                       MALTEPE  İLÇE MEM İSG BÜRO YÖNETİCİSİ</a:t>
            </a:r>
          </a:p>
          <a:p>
            <a:r>
              <a:rPr lang="tr-TR" sz="1200" b="1" dirty="0" smtClean="0">
                <a:solidFill>
                  <a:srgbClr val="002060"/>
                </a:solidFill>
              </a:rPr>
              <a:t>                                                                                                 NESRİN KIRTORUN                                                                             </a:t>
            </a:r>
            <a:endParaRPr lang="tr-TR" b="1" dirty="0">
              <a:solidFill>
                <a:srgbClr val="002060"/>
              </a:solidFill>
            </a:endParaRPr>
          </a:p>
        </p:txBody>
      </p:sp>
    </p:spTree>
    <p:extLst>
      <p:ext uri="{BB962C8B-B14F-4D97-AF65-F5344CB8AC3E}">
        <p14:creationId xmlns:p14="http://schemas.microsoft.com/office/powerpoint/2010/main" val="327937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p:txBody>
          <a:bodyPr/>
          <a:lstStyle/>
          <a:p>
            <a:pPr>
              <a:defRPr/>
            </a:pPr>
            <a:fld id="{46A06A5C-E3E1-47C4-9207-A32835579ADF}" type="slidenum">
              <a:rPr lang="tr-TR"/>
              <a:pPr>
                <a:defRPr/>
              </a:pPr>
              <a:t>10</a:t>
            </a:fld>
            <a:endParaRPr lang="tr-TR"/>
          </a:p>
        </p:txBody>
      </p:sp>
      <p:sp>
        <p:nvSpPr>
          <p:cNvPr id="630786" name="Rectangle 2"/>
          <p:cNvSpPr>
            <a:spLocks noGrp="1" noChangeArrowheads="1"/>
          </p:cNvSpPr>
          <p:nvPr>
            <p:ph type="title"/>
          </p:nvPr>
        </p:nvSpPr>
        <p:spPr/>
        <p:txBody>
          <a:bodyPr rtlCol="0">
            <a:normAutofit/>
          </a:bodyPr>
          <a:lstStyle/>
          <a:p>
            <a:pPr eaLnBrk="1" fontAlgn="auto" hangingPunct="1">
              <a:spcAft>
                <a:spcPts val="0"/>
              </a:spcAft>
              <a:defRPr/>
            </a:pPr>
            <a:r>
              <a:rPr lang="tr-TR" dirty="0">
                <a:solidFill>
                  <a:srgbClr val="FF3300"/>
                </a:solidFill>
                <a:effectLst>
                  <a:outerShdw blurRad="38100" dist="38100" dir="2700000" algn="tl">
                    <a:srgbClr val="000000">
                      <a:alpha val="43137"/>
                    </a:srgbClr>
                  </a:outerShdw>
                </a:effectLst>
              </a:rPr>
              <a:t>TEHLİKELER NASIL BELİRLENİR.</a:t>
            </a:r>
          </a:p>
        </p:txBody>
      </p:sp>
      <p:sp>
        <p:nvSpPr>
          <p:cNvPr id="630787" name="Rectangle 3"/>
          <p:cNvSpPr>
            <a:spLocks noGrp="1" noChangeArrowheads="1"/>
          </p:cNvSpPr>
          <p:nvPr>
            <p:ph type="body" idx="1"/>
          </p:nvPr>
        </p:nvSpPr>
        <p:spPr>
          <a:solidFill>
            <a:schemeClr val="bg1">
              <a:lumMod val="85000"/>
            </a:schemeClr>
          </a:solidFill>
        </p:spPr>
        <p:txBody>
          <a:bodyPr rtlCol="0">
            <a:normAutofit/>
          </a:bodyPr>
          <a:lstStyle/>
          <a:p>
            <a:pPr eaLnBrk="1" fontAlgn="auto" hangingPunct="1">
              <a:spcAft>
                <a:spcPts val="0"/>
              </a:spcAft>
              <a:buFont typeface="Arial" pitchFamily="34" charset="0"/>
              <a:buChar char="•"/>
              <a:defRPr/>
            </a:pPr>
            <a:r>
              <a:rPr lang="tr-TR" sz="2400" dirty="0">
                <a:solidFill>
                  <a:srgbClr val="0070C0"/>
                </a:solidFill>
                <a:effectLst>
                  <a:outerShdw blurRad="38100" dist="38100" dir="2700000" algn="tl">
                    <a:srgbClr val="000000">
                      <a:alpha val="43137"/>
                    </a:srgbClr>
                  </a:outerShdw>
                </a:effectLst>
              </a:rPr>
              <a:t>Yasal Şartların incelenmesi.</a:t>
            </a:r>
          </a:p>
          <a:p>
            <a:pPr eaLnBrk="1" fontAlgn="auto" hangingPunct="1">
              <a:spcAft>
                <a:spcPts val="0"/>
              </a:spcAft>
              <a:buFont typeface="Arial" pitchFamily="34" charset="0"/>
              <a:buChar char="•"/>
              <a:defRPr/>
            </a:pPr>
            <a:r>
              <a:rPr lang="tr-TR" sz="2400" dirty="0">
                <a:solidFill>
                  <a:srgbClr val="0070C0"/>
                </a:solidFill>
                <a:effectLst>
                  <a:outerShdw blurRad="38100" dist="38100" dir="2700000" algn="tl">
                    <a:srgbClr val="000000">
                      <a:alpha val="43137"/>
                    </a:srgbClr>
                  </a:outerShdw>
                </a:effectLst>
              </a:rPr>
              <a:t>Kaza </a:t>
            </a:r>
            <a:r>
              <a:rPr lang="tr-TR" sz="2400" dirty="0" err="1">
                <a:solidFill>
                  <a:srgbClr val="0070C0"/>
                </a:solidFill>
                <a:effectLst>
                  <a:outerShdw blurRad="38100" dist="38100" dir="2700000" algn="tl">
                    <a:srgbClr val="000000">
                      <a:alpha val="43137"/>
                    </a:srgbClr>
                  </a:outerShdw>
                </a:effectLst>
              </a:rPr>
              <a:t>Raporlarının,envanterlerinin,kitapların</a:t>
            </a:r>
            <a:r>
              <a:rPr lang="tr-TR" sz="2400" dirty="0">
                <a:solidFill>
                  <a:srgbClr val="0070C0"/>
                </a:solidFill>
                <a:effectLst>
                  <a:outerShdw blurRad="38100" dist="38100" dir="2700000" algn="tl">
                    <a:srgbClr val="000000">
                      <a:alpha val="43137"/>
                    </a:srgbClr>
                  </a:outerShdw>
                </a:effectLst>
              </a:rPr>
              <a:t>,  </a:t>
            </a:r>
            <a:r>
              <a:rPr lang="tr-TR" sz="2400" dirty="0" err="1">
                <a:solidFill>
                  <a:srgbClr val="0070C0"/>
                </a:solidFill>
                <a:effectLst>
                  <a:outerShdw blurRad="38100" dist="38100" dir="2700000" algn="tl">
                    <a:srgbClr val="000000">
                      <a:alpha val="43137"/>
                    </a:srgbClr>
                  </a:outerShdw>
                </a:effectLst>
              </a:rPr>
              <a:t>sektörel</a:t>
            </a:r>
            <a:r>
              <a:rPr lang="tr-TR" sz="2400" dirty="0">
                <a:solidFill>
                  <a:srgbClr val="0070C0"/>
                </a:solidFill>
                <a:effectLst>
                  <a:outerShdw blurRad="38100" dist="38100" dir="2700000" algn="tl">
                    <a:srgbClr val="000000">
                      <a:alpha val="43137"/>
                    </a:srgbClr>
                  </a:outerShdw>
                </a:effectLst>
              </a:rPr>
              <a:t> istatistiklerin incelenmesi ile.</a:t>
            </a:r>
          </a:p>
          <a:p>
            <a:pPr eaLnBrk="1" fontAlgn="auto" hangingPunct="1">
              <a:spcAft>
                <a:spcPts val="0"/>
              </a:spcAft>
              <a:buFont typeface="Arial" pitchFamily="34" charset="0"/>
              <a:buChar char="•"/>
              <a:defRPr/>
            </a:pPr>
            <a:r>
              <a:rPr lang="tr-TR" sz="2400" dirty="0">
                <a:solidFill>
                  <a:srgbClr val="0070C0"/>
                </a:solidFill>
                <a:effectLst>
                  <a:outerShdw blurRad="38100" dist="38100" dir="2700000" algn="tl">
                    <a:srgbClr val="000000">
                      <a:alpha val="43137"/>
                    </a:srgbClr>
                  </a:outerShdw>
                </a:effectLst>
              </a:rPr>
              <a:t>Tesis </a:t>
            </a:r>
            <a:r>
              <a:rPr lang="tr-TR" sz="2400" dirty="0" err="1">
                <a:solidFill>
                  <a:srgbClr val="0070C0"/>
                </a:solidFill>
                <a:effectLst>
                  <a:outerShdw blurRad="38100" dist="38100" dir="2700000" algn="tl">
                    <a:srgbClr val="000000">
                      <a:alpha val="43137"/>
                    </a:srgbClr>
                  </a:outerShdw>
                </a:effectLst>
              </a:rPr>
              <a:t>yapısı,yerleşimi</a:t>
            </a:r>
            <a:r>
              <a:rPr lang="tr-TR" sz="2400" dirty="0">
                <a:solidFill>
                  <a:srgbClr val="0070C0"/>
                </a:solidFill>
                <a:effectLst>
                  <a:outerShdw blurRad="38100" dist="38100" dir="2700000" algn="tl">
                    <a:srgbClr val="000000">
                      <a:alpha val="43137"/>
                    </a:srgbClr>
                  </a:outerShdw>
                </a:effectLst>
              </a:rPr>
              <a:t> incelenerek.</a:t>
            </a:r>
          </a:p>
          <a:p>
            <a:pPr eaLnBrk="1" fontAlgn="auto" hangingPunct="1">
              <a:spcAft>
                <a:spcPts val="0"/>
              </a:spcAft>
              <a:buFont typeface="Arial" pitchFamily="34" charset="0"/>
              <a:buChar char="•"/>
              <a:defRPr/>
            </a:pPr>
            <a:r>
              <a:rPr lang="tr-TR" sz="2400" dirty="0">
                <a:solidFill>
                  <a:srgbClr val="0070C0"/>
                </a:solidFill>
                <a:effectLst>
                  <a:outerShdw blurRad="38100" dist="38100" dir="2700000" algn="tl">
                    <a:srgbClr val="000000">
                      <a:alpha val="43137"/>
                    </a:srgbClr>
                  </a:outerShdw>
                </a:effectLst>
              </a:rPr>
              <a:t>Faaliyetlerin yapılış </a:t>
            </a:r>
            <a:r>
              <a:rPr lang="tr-TR" sz="2400" dirty="0" err="1">
                <a:solidFill>
                  <a:srgbClr val="0070C0"/>
                </a:solidFill>
                <a:effectLst>
                  <a:outerShdw blurRad="38100" dist="38100" dir="2700000" algn="tl">
                    <a:srgbClr val="000000">
                      <a:alpha val="43137"/>
                    </a:srgbClr>
                  </a:outerShdw>
                </a:effectLst>
              </a:rPr>
              <a:t>şekli,iş</a:t>
            </a:r>
            <a:r>
              <a:rPr lang="tr-TR" sz="2400" dirty="0">
                <a:solidFill>
                  <a:srgbClr val="0070C0"/>
                </a:solidFill>
                <a:effectLst>
                  <a:outerShdw blurRad="38100" dist="38100" dir="2700000" algn="tl">
                    <a:srgbClr val="000000">
                      <a:alpha val="43137"/>
                    </a:srgbClr>
                  </a:outerShdw>
                </a:effectLst>
              </a:rPr>
              <a:t> akış şemaları.</a:t>
            </a:r>
          </a:p>
          <a:p>
            <a:pPr eaLnBrk="1" fontAlgn="auto" hangingPunct="1">
              <a:spcAft>
                <a:spcPts val="0"/>
              </a:spcAft>
              <a:buFont typeface="Arial" pitchFamily="34" charset="0"/>
              <a:buChar char="•"/>
              <a:defRPr/>
            </a:pPr>
            <a:r>
              <a:rPr lang="tr-TR" sz="2400" dirty="0" err="1">
                <a:solidFill>
                  <a:srgbClr val="0070C0"/>
                </a:solidFill>
                <a:effectLst>
                  <a:outerShdw blurRad="38100" dist="38100" dir="2700000" algn="tl">
                    <a:srgbClr val="000000">
                      <a:alpha val="43137"/>
                    </a:srgbClr>
                  </a:outerShdw>
                </a:effectLst>
              </a:rPr>
              <a:t>Standardlar</a:t>
            </a:r>
            <a:r>
              <a:rPr lang="tr-TR" sz="2400" dirty="0">
                <a:solidFill>
                  <a:srgbClr val="0070C0"/>
                </a:solidFill>
                <a:effectLst>
                  <a:outerShdw blurRad="38100" dist="38100" dir="2700000" algn="tl">
                    <a:srgbClr val="000000">
                      <a:alpha val="43137"/>
                    </a:srgbClr>
                  </a:outerShdw>
                </a:effectLst>
              </a:rPr>
              <a:t> incelenerek.</a:t>
            </a:r>
          </a:p>
          <a:p>
            <a:pPr eaLnBrk="1" fontAlgn="auto" hangingPunct="1">
              <a:spcAft>
                <a:spcPts val="0"/>
              </a:spcAft>
              <a:buFont typeface="Arial" pitchFamily="34" charset="0"/>
              <a:buChar char="•"/>
              <a:defRPr/>
            </a:pPr>
            <a:r>
              <a:rPr lang="tr-TR" sz="2400" dirty="0">
                <a:solidFill>
                  <a:srgbClr val="0070C0"/>
                </a:solidFill>
                <a:effectLst>
                  <a:outerShdw blurRad="38100" dist="38100" dir="2700000" algn="tl">
                    <a:srgbClr val="000000">
                      <a:alpha val="43137"/>
                    </a:srgbClr>
                  </a:outerShdw>
                </a:effectLst>
              </a:rPr>
              <a:t>Daha önce alınmış </a:t>
            </a:r>
            <a:r>
              <a:rPr lang="tr-TR" sz="2400" dirty="0" err="1" smtClean="0">
                <a:solidFill>
                  <a:srgbClr val="0070C0"/>
                </a:solidFill>
                <a:effectLst>
                  <a:outerShdw blurRad="38100" dist="38100" dir="2700000" algn="tl">
                    <a:srgbClr val="000000">
                      <a:alpha val="43137"/>
                    </a:srgbClr>
                  </a:outerShdw>
                </a:effectLst>
              </a:rPr>
              <a:t>tedbirler,alınabilecek</a:t>
            </a:r>
            <a:r>
              <a:rPr lang="tr-TR" sz="2400" dirty="0" smtClean="0">
                <a:solidFill>
                  <a:srgbClr val="0070C0"/>
                </a:solidFill>
                <a:effectLst>
                  <a:outerShdw blurRad="38100" dist="38100" dir="2700000" algn="tl">
                    <a:srgbClr val="000000">
                      <a:alpha val="43137"/>
                    </a:srgbClr>
                  </a:outerShdw>
                </a:effectLst>
              </a:rPr>
              <a:t> </a:t>
            </a:r>
            <a:r>
              <a:rPr lang="tr-TR" sz="2400" dirty="0">
                <a:solidFill>
                  <a:srgbClr val="0070C0"/>
                </a:solidFill>
                <a:effectLst>
                  <a:outerShdw blurRad="38100" dist="38100" dir="2700000" algn="tl">
                    <a:srgbClr val="000000">
                      <a:alpha val="43137"/>
                    </a:srgbClr>
                  </a:outerShdw>
                </a:effectLst>
              </a:rPr>
              <a:t>tedbirler incelenerek.</a:t>
            </a:r>
          </a:p>
          <a:p>
            <a:pPr eaLnBrk="1" fontAlgn="auto" hangingPunct="1">
              <a:spcAft>
                <a:spcPts val="0"/>
              </a:spcAft>
              <a:buFont typeface="Arial" pitchFamily="34" charset="0"/>
              <a:buChar char="•"/>
              <a:defRPr/>
            </a:pPr>
            <a:r>
              <a:rPr lang="tr-TR" sz="2400" dirty="0">
                <a:solidFill>
                  <a:srgbClr val="0070C0"/>
                </a:solidFill>
                <a:effectLst>
                  <a:outerShdw blurRad="38100" dist="38100" dir="2700000" algn="tl">
                    <a:srgbClr val="000000">
                      <a:alpha val="43137"/>
                    </a:srgbClr>
                  </a:outerShdw>
                </a:effectLst>
              </a:rPr>
              <a:t>Kullanılan malzemeler.</a:t>
            </a:r>
          </a:p>
          <a:p>
            <a:pPr eaLnBrk="1" fontAlgn="auto" hangingPunct="1">
              <a:spcAft>
                <a:spcPts val="0"/>
              </a:spcAft>
              <a:buFont typeface="Arial" pitchFamily="34" charset="0"/>
              <a:buChar char="•"/>
              <a:defRPr/>
            </a:pPr>
            <a:r>
              <a:rPr lang="tr-TR" sz="2400" dirty="0" err="1">
                <a:solidFill>
                  <a:srgbClr val="0070C0"/>
                </a:solidFill>
                <a:effectLst>
                  <a:outerShdw blurRad="38100" dist="38100" dir="2700000" algn="tl">
                    <a:srgbClr val="000000">
                      <a:alpha val="43137"/>
                    </a:srgbClr>
                  </a:outerShdw>
                </a:effectLst>
              </a:rPr>
              <a:t>Politika,Tetkik</a:t>
            </a:r>
            <a:r>
              <a:rPr lang="tr-TR" sz="2400" dirty="0">
                <a:solidFill>
                  <a:srgbClr val="0070C0"/>
                </a:solidFill>
                <a:effectLst>
                  <a:outerShdw blurRad="38100" dist="38100" dir="2700000" algn="tl">
                    <a:srgbClr val="000000">
                      <a:alpha val="43137"/>
                    </a:srgbClr>
                  </a:outerShdw>
                </a:effectLst>
              </a:rPr>
              <a:t> Sonuçları vs</a:t>
            </a:r>
            <a:r>
              <a:rPr lang="tr-TR" dirty="0">
                <a:solidFill>
                  <a:srgbClr val="0070C0"/>
                </a:solidFill>
                <a:effectLst>
                  <a:outerShdw blurRad="38100" dist="38100" dir="2700000" algn="tl">
                    <a:srgbClr val="000000">
                      <a:alpha val="43137"/>
                    </a:srgbClr>
                  </a:outerShdw>
                </a:effectLst>
              </a:rPr>
              <a:t>.</a:t>
            </a:r>
          </a:p>
          <a:p>
            <a:pPr eaLnBrk="1" fontAlgn="auto" hangingPunct="1">
              <a:spcAft>
                <a:spcPts val="0"/>
              </a:spcAft>
              <a:buFont typeface="Arial" pitchFamily="34" charset="0"/>
              <a:buChar char="•"/>
              <a:defRPr/>
            </a:pPr>
            <a:endParaRPr lang="tr-TR" dirty="0">
              <a:solidFill>
                <a:srgbClr val="FFFFF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913" y="765175"/>
            <a:ext cx="7200900" cy="3784600"/>
          </a:xfrm>
          <a:prstGeom prst="rect">
            <a:avLst/>
          </a:prstGeom>
          <a:solidFill>
            <a:schemeClr val="bg2"/>
          </a:solidFill>
        </p:spPr>
        <p:txBody>
          <a:bodyPr>
            <a:spAutoFit/>
          </a:bodyPr>
          <a:lstStyle/>
          <a:p>
            <a:pPr fontAlgn="auto">
              <a:spcBef>
                <a:spcPts val="0"/>
              </a:spcBef>
              <a:spcAft>
                <a:spcPts val="0"/>
              </a:spcAft>
              <a:defRPr/>
            </a:pPr>
            <a:endParaRPr lang="tr-TR" sz="2400" dirty="0">
              <a:solidFill>
                <a:srgbClr val="000000"/>
              </a:solidFill>
              <a:effectLst>
                <a:outerShdw blurRad="38100" dist="38100" dir="2700000" algn="tl">
                  <a:srgbClr val="000000">
                    <a:alpha val="43137"/>
                  </a:srgbClr>
                </a:outerShdw>
              </a:effectLst>
              <a:latin typeface="+mj-lt"/>
            </a:endParaRPr>
          </a:p>
          <a:p>
            <a:pPr fontAlgn="auto">
              <a:spcBef>
                <a:spcPts val="0"/>
              </a:spcBef>
              <a:spcAft>
                <a:spcPts val="0"/>
              </a:spcAft>
              <a:defRPr/>
            </a:pPr>
            <a:r>
              <a:rPr lang="tr-TR" sz="2400" b="1" dirty="0">
                <a:effectLst>
                  <a:outerShdw blurRad="38100" dist="38100" dir="2700000" algn="tl">
                    <a:srgbClr val="000000">
                      <a:alpha val="43137"/>
                    </a:srgbClr>
                  </a:outerShdw>
                </a:effectLst>
                <a:latin typeface="+mj-lt"/>
              </a:rPr>
              <a:t>MEKANİK TEHLİKELER</a:t>
            </a:r>
            <a:r>
              <a:rPr lang="tr-TR" sz="2400" dirty="0">
                <a:effectLst>
                  <a:outerShdw blurRad="38100" dist="38100" dir="2700000" algn="tl">
                    <a:srgbClr val="000000">
                      <a:alpha val="43137"/>
                    </a:srgbClr>
                  </a:outerShdw>
                </a:effectLst>
                <a:latin typeface="+mj-lt"/>
              </a:rPr>
              <a:t>, </a:t>
            </a:r>
          </a:p>
          <a:p>
            <a:pPr marL="342900" indent="-342900" fontAlgn="auto">
              <a:spcBef>
                <a:spcPts val="0"/>
              </a:spcBef>
              <a:spcAft>
                <a:spcPts val="0"/>
              </a:spcAft>
              <a:buFont typeface="Arial" pitchFamily="34" charset="0"/>
              <a:buChar char="•"/>
              <a:defRPr/>
            </a:pPr>
            <a:r>
              <a:rPr lang="fi-FI" sz="2400" dirty="0">
                <a:effectLst>
                  <a:outerShdw blurRad="38100" dist="38100" dir="2700000" algn="tl">
                    <a:srgbClr val="000000">
                      <a:alpha val="43137"/>
                    </a:srgbClr>
                  </a:outerShdw>
                </a:effectLst>
                <a:latin typeface="+mj-lt"/>
              </a:rPr>
              <a:t>Makine ve tezgahta koruyucusu olmaması, </a:t>
            </a:r>
          </a:p>
          <a:p>
            <a:pPr marL="342900" indent="-342900" fontAlgn="auto">
              <a:spcBef>
                <a:spcPts val="0"/>
              </a:spcBef>
              <a:spcAft>
                <a:spcPts val="0"/>
              </a:spcAft>
              <a:buFont typeface="Arial" pitchFamily="34" charset="0"/>
              <a:buChar char="•"/>
              <a:defRPr/>
            </a:pPr>
            <a:r>
              <a:rPr lang="tr-TR" sz="2400" dirty="0">
                <a:effectLst>
                  <a:outerShdw blurRad="38100" dist="38100" dir="2700000" algn="tl">
                    <a:srgbClr val="000000">
                      <a:alpha val="43137"/>
                    </a:srgbClr>
                  </a:outerShdw>
                </a:effectLst>
                <a:latin typeface="+mj-lt"/>
              </a:rPr>
              <a:t>Bozuk el aletleri kullanmak, </a:t>
            </a:r>
          </a:p>
          <a:p>
            <a:pPr marL="342900" indent="-342900" fontAlgn="auto">
              <a:spcBef>
                <a:spcPts val="0"/>
              </a:spcBef>
              <a:spcAft>
                <a:spcPts val="0"/>
              </a:spcAft>
              <a:buFont typeface="Arial" pitchFamily="34" charset="0"/>
              <a:buChar char="•"/>
              <a:defRPr/>
            </a:pPr>
            <a:r>
              <a:rPr lang="tr-TR" sz="2400" dirty="0">
                <a:effectLst>
                  <a:outerShdw blurRad="38100" dist="38100" dir="2700000" algn="tl">
                    <a:srgbClr val="000000">
                      <a:alpha val="43137"/>
                    </a:srgbClr>
                  </a:outerShdw>
                </a:effectLst>
                <a:latin typeface="+mj-lt"/>
              </a:rPr>
              <a:t>Dağınık iş yeri ortamında çalışmak, </a:t>
            </a:r>
          </a:p>
          <a:p>
            <a:pPr marL="342900" indent="-342900" fontAlgn="auto">
              <a:spcBef>
                <a:spcPts val="0"/>
              </a:spcBef>
              <a:spcAft>
                <a:spcPts val="0"/>
              </a:spcAft>
              <a:buFont typeface="Arial" pitchFamily="34" charset="0"/>
              <a:buChar char="•"/>
              <a:defRPr/>
            </a:pPr>
            <a:r>
              <a:rPr lang="tr-TR" sz="2400" dirty="0">
                <a:effectLst>
                  <a:outerShdw blurRad="38100" dist="38100" dir="2700000" algn="tl">
                    <a:srgbClr val="000000">
                      <a:alpha val="43137"/>
                    </a:srgbClr>
                  </a:outerShdw>
                </a:effectLst>
                <a:latin typeface="+mj-lt"/>
              </a:rPr>
              <a:t>Emniyet mandalı olmayan kanca ile çalışmak, </a:t>
            </a:r>
          </a:p>
          <a:p>
            <a:pPr marL="342900" indent="-342900" fontAlgn="auto">
              <a:spcBef>
                <a:spcPts val="0"/>
              </a:spcBef>
              <a:spcAft>
                <a:spcPts val="0"/>
              </a:spcAft>
              <a:buFont typeface="Arial" pitchFamily="34" charset="0"/>
              <a:buChar char="•"/>
              <a:defRPr/>
            </a:pPr>
            <a:r>
              <a:rPr lang="tr-TR" sz="2400" dirty="0">
                <a:effectLst>
                  <a:outerShdw blurRad="38100" dist="38100" dir="2700000" algn="tl">
                    <a:srgbClr val="000000">
                      <a:alpha val="43137"/>
                    </a:srgbClr>
                  </a:outerShdw>
                </a:effectLst>
                <a:latin typeface="+mj-lt"/>
              </a:rPr>
              <a:t>Emniyet kontakları işlevsiz hale gelmiş makineler, </a:t>
            </a:r>
          </a:p>
          <a:p>
            <a:pPr marL="342900" indent="-342900" fontAlgn="auto">
              <a:spcBef>
                <a:spcPts val="0"/>
              </a:spcBef>
              <a:spcAft>
                <a:spcPts val="0"/>
              </a:spcAft>
              <a:buFont typeface="Arial" pitchFamily="34" charset="0"/>
              <a:buChar char="•"/>
              <a:defRPr/>
            </a:pPr>
            <a:r>
              <a:rPr lang="tr-TR" sz="2400" dirty="0">
                <a:effectLst>
                  <a:outerShdw blurRad="38100" dist="38100" dir="2700000" algn="tl">
                    <a:srgbClr val="000000">
                      <a:alpha val="43137"/>
                    </a:srgbClr>
                  </a:outerShdw>
                </a:effectLst>
                <a:latin typeface="+mj-lt"/>
              </a:rPr>
              <a:t>Kapasite üzerinde aşırı yükleme yapmak, </a:t>
            </a:r>
          </a:p>
          <a:p>
            <a:pPr marL="342900" indent="-342900" fontAlgn="auto">
              <a:spcBef>
                <a:spcPts val="0"/>
              </a:spcBef>
              <a:spcAft>
                <a:spcPts val="0"/>
              </a:spcAft>
              <a:buFont typeface="Arial" pitchFamily="34" charset="0"/>
              <a:buChar char="•"/>
              <a:defRPr/>
            </a:pPr>
            <a:r>
              <a:rPr lang="tr-TR" sz="2400" dirty="0">
                <a:effectLst>
                  <a:outerShdw blurRad="38100" dist="38100" dir="2700000" algn="tl">
                    <a:srgbClr val="000000">
                      <a:alpha val="43137"/>
                    </a:srgbClr>
                  </a:outerShdw>
                </a:effectLst>
                <a:latin typeface="+mj-lt"/>
              </a:rPr>
              <a:t>Eksik korkuluk olan çalışma ortamında çalışmak, </a:t>
            </a:r>
          </a:p>
          <a:p>
            <a:pPr marL="342900" indent="-342900" fontAlgn="auto">
              <a:spcBef>
                <a:spcPts val="0"/>
              </a:spcBef>
              <a:spcAft>
                <a:spcPts val="0"/>
              </a:spcAft>
              <a:buFont typeface="Arial" pitchFamily="34" charset="0"/>
              <a:buChar char="•"/>
              <a:defRPr/>
            </a:pPr>
            <a:r>
              <a:rPr lang="sv-SE" sz="2400" dirty="0">
                <a:effectLst>
                  <a:outerShdw blurRad="38100" dist="38100" dir="2700000" algn="tl">
                    <a:srgbClr val="000000">
                      <a:alpha val="43137"/>
                    </a:srgbClr>
                  </a:outerShdw>
                </a:effectLst>
                <a:latin typeface="+mj-lt"/>
              </a:rPr>
              <a:t>Kurallara uygun olmayan merdiven kullanmak, </a:t>
            </a:r>
            <a:endParaRPr lang="tr-TR" sz="2400" dirty="0">
              <a:effectLst>
                <a:outerShdw blurRad="38100" dist="38100" dir="2700000" algn="tl">
                  <a:srgbClr val="000000">
                    <a:alpha val="43137"/>
                  </a:srgbClr>
                </a:outerShdw>
              </a:effectLst>
              <a:latin typeface="+mj-lt"/>
            </a:endParaRPr>
          </a:p>
        </p:txBody>
      </p:sp>
      <p:sp>
        <p:nvSpPr>
          <p:cNvPr id="2" name="Slayt Numarası Yer Tutucusu 1"/>
          <p:cNvSpPr>
            <a:spLocks noGrp="1"/>
          </p:cNvSpPr>
          <p:nvPr>
            <p:ph type="sldNum" sz="quarter" idx="12"/>
          </p:nvPr>
        </p:nvSpPr>
        <p:spPr/>
        <p:txBody>
          <a:bodyPr/>
          <a:lstStyle/>
          <a:p>
            <a:pPr>
              <a:defRPr/>
            </a:pPr>
            <a:fld id="{FFFAA3E3-24D4-4EBE-BFEA-92B2636712D4}" type="slidenum">
              <a:rPr lang="tr-TR"/>
              <a:pPr>
                <a:defRPr/>
              </a:pPr>
              <a:t>11</a:t>
            </a:fld>
            <a:endParaRPr lang="tr-TR"/>
          </a:p>
        </p:txBody>
      </p:sp>
      <p:sp>
        <p:nvSpPr>
          <p:cNvPr id="3" name="Altbilgi Yer Tutucusu 2"/>
          <p:cNvSpPr>
            <a:spLocks noGrp="1"/>
          </p:cNvSpPr>
          <p:nvPr>
            <p:ph type="ftr" sz="quarter" idx="11"/>
          </p:nvPr>
        </p:nvSpPr>
        <p:spPr/>
        <p:txBody>
          <a:bodyPr/>
          <a:lstStyle/>
          <a:p>
            <a:pPr>
              <a:defRPr/>
            </a:pPr>
            <a:r>
              <a:rPr lang="tr-TR" dirty="0"/>
              <a:t>UBÇelebi-ÖIşın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0825" y="549275"/>
            <a:ext cx="8229600" cy="4525963"/>
          </a:xfrm>
          <a:solidFill>
            <a:schemeClr val="bg2"/>
          </a:solidFill>
        </p:spPr>
        <p:txBody>
          <a:bodyPr rtlCol="0">
            <a:normAutofit fontScale="92500" lnSpcReduction="10000"/>
          </a:bodyPr>
          <a:lstStyle/>
          <a:p>
            <a:pPr marL="0" indent="0" eaLnBrk="1" fontAlgn="auto" hangingPunct="1">
              <a:spcAft>
                <a:spcPts val="0"/>
              </a:spcAft>
              <a:buFont typeface="Arial" pitchFamily="34" charset="0"/>
              <a:buNone/>
              <a:defRPr/>
            </a:pPr>
            <a:r>
              <a:rPr lang="tr-TR" b="1" dirty="0" smtClean="0">
                <a:effectLst>
                  <a:outerShdw blurRad="38100" dist="38100" dir="2700000" algn="tl">
                    <a:srgbClr val="000000">
                      <a:alpha val="43137"/>
                    </a:srgbClr>
                  </a:outerShdw>
                </a:effectLst>
              </a:rPr>
              <a:t>FİZİKSEL </a:t>
            </a:r>
            <a:r>
              <a:rPr lang="tr-TR" b="1" dirty="0">
                <a:effectLst>
                  <a:outerShdw blurRad="38100" dist="38100" dir="2700000" algn="tl">
                    <a:srgbClr val="000000">
                      <a:alpha val="43137"/>
                    </a:srgbClr>
                  </a:outerShdw>
                </a:effectLst>
              </a:rPr>
              <a:t>TEHLİKELER</a:t>
            </a:r>
            <a:r>
              <a:rPr lang="tr-TR" dirty="0">
                <a:effectLst>
                  <a:outerShdw blurRad="38100" dist="38100" dir="2700000" algn="tl">
                    <a:srgbClr val="000000">
                      <a:alpha val="43137"/>
                    </a:srgbClr>
                  </a:outerShdw>
                </a:effectLst>
              </a:rPr>
              <a:t>,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Aşırı gürültü ortamlarda çalışmak,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Titreşimli el aleti veya makine kullanmak,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Konfor limitlerinin dışında,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Isı olan ortamda çalışmak,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Nem ve hava hareketleri olan ortamda çalışmak,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Limit dışındaki lüks değerindeki aydınlatmada çalışmak,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Standart basınçlar dışındaki ortamda çalışmak, </a:t>
            </a:r>
          </a:p>
        </p:txBody>
      </p:sp>
      <p:sp>
        <p:nvSpPr>
          <p:cNvPr id="2" name="Slayt Numarası Yer Tutucusu 1"/>
          <p:cNvSpPr>
            <a:spLocks noGrp="1"/>
          </p:cNvSpPr>
          <p:nvPr>
            <p:ph type="sldNum" sz="quarter" idx="12"/>
          </p:nvPr>
        </p:nvSpPr>
        <p:spPr/>
        <p:txBody>
          <a:bodyPr/>
          <a:lstStyle/>
          <a:p>
            <a:pPr>
              <a:defRPr/>
            </a:pPr>
            <a:fld id="{D095B93D-84EC-45AF-883D-AD69B9860722}" type="slidenum">
              <a:rPr lang="tr-TR"/>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613"/>
            <a:ext cx="8229600" cy="5289550"/>
          </a:xfrm>
          <a:solidFill>
            <a:schemeClr val="bg2"/>
          </a:solidFill>
        </p:spPr>
        <p:txBody>
          <a:bodyPr rtlCol="0">
            <a:normAutofit fontScale="85000" lnSpcReduction="20000"/>
          </a:bodyPr>
          <a:lstStyle/>
          <a:p>
            <a:pPr eaLnBrk="1" fontAlgn="auto" hangingPunct="1">
              <a:spcAft>
                <a:spcPts val="0"/>
              </a:spcAft>
              <a:buFont typeface="Arial" pitchFamily="34" charset="0"/>
              <a:buChar char="•"/>
              <a:defRPr/>
            </a:pPr>
            <a:endParaRPr lang="tr-TR"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b="1" dirty="0">
                <a:effectLst>
                  <a:outerShdw blurRad="38100" dist="38100" dir="2700000" algn="tl">
                    <a:srgbClr val="000000">
                      <a:alpha val="43137"/>
                    </a:srgbClr>
                  </a:outerShdw>
                </a:effectLst>
              </a:rPr>
              <a:t>KİMYASAL TEHLİKELER, </a:t>
            </a:r>
            <a:endParaRPr lang="tr-TR"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dirty="0" err="1">
                <a:effectLst>
                  <a:outerShdw blurRad="38100" dist="38100" dir="2700000" algn="tl">
                    <a:srgbClr val="000000">
                      <a:alpha val="43137"/>
                    </a:srgbClr>
                  </a:outerShdw>
                </a:effectLst>
              </a:rPr>
              <a:t>İnert</a:t>
            </a:r>
            <a:r>
              <a:rPr lang="tr-TR" dirty="0">
                <a:effectLst>
                  <a:outerShdw blurRad="38100" dist="38100" dir="2700000" algn="tl">
                    <a:srgbClr val="000000">
                      <a:alpha val="43137"/>
                    </a:srgbClr>
                  </a:outerShdw>
                </a:effectLst>
              </a:rPr>
              <a:t> gazlar (helyum, neon, </a:t>
            </a:r>
            <a:r>
              <a:rPr lang="tr-TR" dirty="0" err="1">
                <a:effectLst>
                  <a:outerShdw blurRad="38100" dist="38100" dir="2700000" algn="tl">
                    <a:srgbClr val="000000">
                      <a:alpha val="43137"/>
                    </a:srgbClr>
                  </a:outerShdw>
                </a:effectLst>
              </a:rPr>
              <a:t>v.b</a:t>
            </a:r>
            <a:r>
              <a:rPr lang="tr-TR" dirty="0">
                <a:effectLst>
                  <a:outerShdw blurRad="38100" dist="38100" dir="2700000" algn="tl">
                    <a:srgbClr val="000000">
                      <a:alpha val="43137"/>
                    </a:srgbClr>
                  </a:outerShdw>
                </a:effectLst>
              </a:rPr>
              <a:t>.),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Asetik gazlar (Nitrik asit, </a:t>
            </a:r>
            <a:r>
              <a:rPr lang="tr-TR" dirty="0" err="1">
                <a:effectLst>
                  <a:outerShdw blurRad="38100" dist="38100" dir="2700000" algn="tl">
                    <a:srgbClr val="000000">
                      <a:alpha val="43137"/>
                    </a:srgbClr>
                  </a:outerShdw>
                </a:effectLst>
              </a:rPr>
              <a:t>sülfirik</a:t>
            </a:r>
            <a:r>
              <a:rPr lang="tr-TR" dirty="0">
                <a:effectLst>
                  <a:outerShdw blurRad="38100" dist="38100" dir="2700000" algn="tl">
                    <a:srgbClr val="000000">
                      <a:alpha val="43137"/>
                    </a:srgbClr>
                  </a:outerShdw>
                </a:effectLst>
              </a:rPr>
              <a:t> asit, hidrojen sülfür </a:t>
            </a:r>
            <a:r>
              <a:rPr lang="tr-TR" dirty="0" err="1">
                <a:effectLst>
                  <a:outerShdw blurRad="38100" dist="38100" dir="2700000" algn="tl">
                    <a:srgbClr val="000000">
                      <a:alpha val="43137"/>
                    </a:srgbClr>
                  </a:outerShdw>
                </a:effectLst>
              </a:rPr>
              <a:t>v.b</a:t>
            </a:r>
            <a:r>
              <a:rPr lang="tr-TR" dirty="0">
                <a:effectLst>
                  <a:outerShdw blurRad="38100" dist="38100" dir="2700000" algn="tl">
                    <a:srgbClr val="000000">
                      <a:alpha val="43137"/>
                    </a:srgbClr>
                  </a:outerShdw>
                </a:effectLst>
              </a:rPr>
              <a:t>.),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Alkali gazlar ( Amonyak, </a:t>
            </a:r>
            <a:r>
              <a:rPr lang="tr-TR" dirty="0" err="1">
                <a:effectLst>
                  <a:outerShdw blurRad="38100" dist="38100" dir="2700000" algn="tl">
                    <a:srgbClr val="000000">
                      <a:alpha val="43137"/>
                    </a:srgbClr>
                  </a:outerShdw>
                </a:effectLst>
              </a:rPr>
              <a:t>fosfin</a:t>
            </a:r>
            <a:r>
              <a:rPr lang="tr-TR" dirty="0">
                <a:effectLst>
                  <a:outerShdw blurRad="38100" dist="38100" dir="2700000" algn="tl">
                    <a:srgbClr val="000000">
                      <a:alpha val="43137"/>
                    </a:srgbClr>
                  </a:outerShdw>
                </a:effectLst>
              </a:rPr>
              <a:t> </a:t>
            </a:r>
            <a:r>
              <a:rPr lang="tr-TR" dirty="0" err="1">
                <a:effectLst>
                  <a:outerShdw blurRad="38100" dist="38100" dir="2700000" algn="tl">
                    <a:srgbClr val="000000">
                      <a:alpha val="43137"/>
                    </a:srgbClr>
                  </a:outerShdw>
                </a:effectLst>
              </a:rPr>
              <a:t>v.b</a:t>
            </a:r>
            <a:r>
              <a:rPr lang="tr-TR" dirty="0">
                <a:effectLst>
                  <a:outerShdw blurRad="38100" dist="38100" dir="2700000" algn="tl">
                    <a:srgbClr val="000000">
                      <a:alpha val="43137"/>
                    </a:srgbClr>
                  </a:outerShdw>
                </a:effectLst>
              </a:rPr>
              <a:t>.),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Dumanlar ( Erimiş haldeki metal gazlar gibi),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Buharlar ( Benzol, </a:t>
            </a:r>
            <a:r>
              <a:rPr lang="tr-TR" dirty="0" err="1">
                <a:effectLst>
                  <a:outerShdw blurRad="38100" dist="38100" dir="2700000" algn="tl">
                    <a:srgbClr val="000000">
                      <a:alpha val="43137"/>
                    </a:srgbClr>
                  </a:outerShdw>
                </a:effectLst>
              </a:rPr>
              <a:t>tolual</a:t>
            </a:r>
            <a:r>
              <a:rPr lang="tr-TR" dirty="0">
                <a:effectLst>
                  <a:outerShdw blurRad="38100" dist="38100" dir="2700000" algn="tl">
                    <a:srgbClr val="000000">
                      <a:alpha val="43137"/>
                    </a:srgbClr>
                  </a:outerShdw>
                </a:effectLst>
              </a:rPr>
              <a:t>, gibi organik gazların buharı),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Sis ( sprey), </a:t>
            </a:r>
          </a:p>
          <a:p>
            <a:pPr eaLnBrk="1" fontAlgn="auto" hangingPunct="1">
              <a:spcAft>
                <a:spcPts val="0"/>
              </a:spcAft>
              <a:buFont typeface="Arial" pitchFamily="34" charset="0"/>
              <a:buChar char="•"/>
              <a:defRPr/>
            </a:pPr>
            <a:r>
              <a:rPr lang="tr-TR" dirty="0" err="1">
                <a:effectLst>
                  <a:outerShdw blurRad="38100" dist="38100" dir="2700000" algn="tl">
                    <a:srgbClr val="000000">
                      <a:alpha val="43137"/>
                    </a:srgbClr>
                  </a:outerShdw>
                </a:effectLst>
              </a:rPr>
              <a:t>Fibrojenik</a:t>
            </a:r>
            <a:r>
              <a:rPr lang="tr-TR" dirty="0">
                <a:effectLst>
                  <a:outerShdw blurRad="38100" dist="38100" dir="2700000" algn="tl">
                    <a:srgbClr val="000000">
                      <a:alpha val="43137"/>
                    </a:srgbClr>
                  </a:outerShdw>
                </a:effectLst>
              </a:rPr>
              <a:t> tozlar (Silikoz, Asbest tozları), </a:t>
            </a:r>
          </a:p>
          <a:p>
            <a:pPr eaLnBrk="1" fontAlgn="auto" hangingPunct="1">
              <a:spcAft>
                <a:spcPts val="0"/>
              </a:spcAft>
              <a:buFont typeface="Arial" pitchFamily="34" charset="0"/>
              <a:buChar char="•"/>
              <a:defRPr/>
            </a:pPr>
            <a:r>
              <a:rPr lang="tr-TR" dirty="0" err="1">
                <a:effectLst>
                  <a:outerShdw blurRad="38100" dist="38100" dir="2700000" algn="tl">
                    <a:srgbClr val="000000">
                      <a:alpha val="43137"/>
                    </a:srgbClr>
                  </a:outerShdw>
                </a:effectLst>
              </a:rPr>
              <a:t>Toksik</a:t>
            </a:r>
            <a:r>
              <a:rPr lang="tr-TR" dirty="0">
                <a:effectLst>
                  <a:outerShdw blurRad="38100" dist="38100" dir="2700000" algn="tl">
                    <a:srgbClr val="000000">
                      <a:alpha val="43137"/>
                    </a:srgbClr>
                  </a:outerShdw>
                </a:effectLst>
              </a:rPr>
              <a:t> tozlar ( Kurşun, krom tozları), </a:t>
            </a:r>
          </a:p>
          <a:p>
            <a:pPr eaLnBrk="1" fontAlgn="auto" hangingPunct="1">
              <a:spcAft>
                <a:spcPts val="0"/>
              </a:spcAft>
              <a:buFont typeface="Arial" pitchFamily="34" charset="0"/>
              <a:buChar char="•"/>
              <a:defRPr/>
            </a:pPr>
            <a:r>
              <a:rPr lang="tr-TR" dirty="0" err="1">
                <a:effectLst>
                  <a:outerShdw blurRad="38100" dist="38100" dir="2700000" algn="tl">
                    <a:srgbClr val="000000">
                      <a:alpha val="43137"/>
                    </a:srgbClr>
                  </a:outerShdw>
                </a:effectLst>
              </a:rPr>
              <a:t>Kansorejen</a:t>
            </a:r>
            <a:r>
              <a:rPr lang="tr-TR" dirty="0">
                <a:effectLst>
                  <a:outerShdw blurRad="38100" dist="38100" dir="2700000" algn="tl">
                    <a:srgbClr val="000000">
                      <a:alpha val="43137"/>
                    </a:srgbClr>
                  </a:outerShdw>
                </a:effectLst>
              </a:rPr>
              <a:t> tozlar ( Arsenik, berilyum, nikel tozları </a:t>
            </a:r>
            <a:r>
              <a:rPr lang="tr-TR" dirty="0" err="1">
                <a:effectLst>
                  <a:outerShdw blurRad="38100" dist="38100" dir="2700000" algn="tl">
                    <a:srgbClr val="000000">
                      <a:alpha val="43137"/>
                    </a:srgbClr>
                  </a:outerShdw>
                </a:effectLst>
              </a:rPr>
              <a:t>v.b</a:t>
            </a:r>
            <a:r>
              <a:rPr lang="tr-TR" dirty="0">
                <a:effectLst>
                  <a:outerShdw blurRad="38100" dist="38100" dir="2700000" algn="tl">
                    <a:srgbClr val="000000">
                      <a:alpha val="43137"/>
                    </a:srgbClr>
                  </a:outerShdw>
                </a:effectLst>
              </a:rPr>
              <a:t>.), </a:t>
            </a:r>
          </a:p>
          <a:p>
            <a:pPr eaLnBrk="1" fontAlgn="auto" hangingPunct="1">
              <a:spcAft>
                <a:spcPts val="0"/>
              </a:spcAft>
              <a:buFont typeface="Arial" pitchFamily="34" charset="0"/>
              <a:buChar char="•"/>
              <a:defRPr/>
            </a:pPr>
            <a:r>
              <a:rPr lang="tr-TR" dirty="0" err="1">
                <a:effectLst>
                  <a:outerShdw blurRad="38100" dist="38100" dir="2700000" algn="tl">
                    <a:srgbClr val="000000">
                      <a:alpha val="43137"/>
                    </a:srgbClr>
                  </a:outerShdw>
                </a:effectLst>
              </a:rPr>
              <a:t>Allerjik</a:t>
            </a:r>
            <a:r>
              <a:rPr lang="tr-TR" dirty="0">
                <a:effectLst>
                  <a:outerShdw blurRad="38100" dist="38100" dir="2700000" algn="tl">
                    <a:srgbClr val="000000">
                      <a:alpha val="43137"/>
                    </a:srgbClr>
                  </a:outerShdw>
                </a:effectLst>
              </a:rPr>
              <a:t> tozlar ( un, kereste </a:t>
            </a:r>
            <a:r>
              <a:rPr lang="tr-TR" dirty="0" err="1">
                <a:effectLst>
                  <a:outerShdw blurRad="38100" dist="38100" dir="2700000" algn="tl">
                    <a:srgbClr val="000000">
                      <a:alpha val="43137"/>
                    </a:srgbClr>
                  </a:outerShdw>
                </a:effectLst>
              </a:rPr>
              <a:t>v.b</a:t>
            </a:r>
            <a:r>
              <a:rPr lang="tr-TR" dirty="0">
                <a:effectLst>
                  <a:outerShdw blurRad="38100" dist="38100" dir="2700000" algn="tl">
                    <a:srgbClr val="000000">
                      <a:alpha val="43137"/>
                    </a:srgbClr>
                  </a:outerShdw>
                </a:effectLst>
              </a:rPr>
              <a:t>. ) </a:t>
            </a:r>
          </a:p>
        </p:txBody>
      </p:sp>
      <p:sp>
        <p:nvSpPr>
          <p:cNvPr id="2" name="Slayt Numarası Yer Tutucusu 1"/>
          <p:cNvSpPr>
            <a:spLocks noGrp="1"/>
          </p:cNvSpPr>
          <p:nvPr>
            <p:ph type="sldNum" sz="quarter" idx="12"/>
          </p:nvPr>
        </p:nvSpPr>
        <p:spPr/>
        <p:txBody>
          <a:bodyPr/>
          <a:lstStyle/>
          <a:p>
            <a:pPr>
              <a:defRPr/>
            </a:pPr>
            <a:fld id="{6E38C3AD-87A2-4184-B390-042C3A79D021}" type="slidenum">
              <a:rPr lang="tr-TR"/>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713"/>
            <a:ext cx="8229600" cy="5505450"/>
          </a:xfrm>
          <a:solidFill>
            <a:schemeClr val="bg2"/>
          </a:solidFill>
        </p:spPr>
        <p:txBody>
          <a:bodyPr rtlCol="0">
            <a:normAutofit fontScale="85000" lnSpcReduction="10000"/>
          </a:bodyPr>
          <a:lstStyle/>
          <a:p>
            <a:pPr marL="0" indent="0" eaLnBrk="1" fontAlgn="auto" hangingPunct="1">
              <a:spcAft>
                <a:spcPts val="0"/>
              </a:spcAft>
              <a:buFont typeface="Arial" pitchFamily="34" charset="0"/>
              <a:buNone/>
              <a:defRPr/>
            </a:pPr>
            <a:r>
              <a:rPr lang="tr-TR" b="1" dirty="0" smtClean="0">
                <a:effectLst>
                  <a:outerShdw blurRad="38100" dist="38100" dir="2700000" algn="tl">
                    <a:srgbClr val="000000">
                      <a:alpha val="43137"/>
                    </a:srgbClr>
                  </a:outerShdw>
                </a:effectLst>
              </a:rPr>
              <a:t>ELEKTRİK </a:t>
            </a:r>
            <a:r>
              <a:rPr lang="tr-TR" b="1" dirty="0">
                <a:effectLst>
                  <a:outerShdw blurRad="38100" dist="38100" dir="2700000" algn="tl">
                    <a:srgbClr val="000000">
                      <a:alpha val="43137"/>
                    </a:srgbClr>
                  </a:outerShdw>
                </a:effectLst>
              </a:rPr>
              <a:t>TEHLİKELERİ, </a:t>
            </a:r>
            <a:endParaRPr lang="tr-TR"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Topraklanması yapılmamış pano, tezgah ve cihazlar,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Priz hattında KAR (kaçak akım </a:t>
            </a:r>
            <a:r>
              <a:rPr lang="tr-TR" dirty="0" err="1">
                <a:effectLst>
                  <a:outerShdw blurRad="38100" dist="38100" dir="2700000" algn="tl">
                    <a:srgbClr val="000000">
                      <a:alpha val="43137"/>
                    </a:srgbClr>
                  </a:outerShdw>
                </a:effectLst>
              </a:rPr>
              <a:t>Rolesi</a:t>
            </a:r>
            <a:r>
              <a:rPr lang="tr-TR" dirty="0">
                <a:effectLst>
                  <a:outerShdw blurRad="38100" dist="38100" dir="2700000" algn="tl">
                    <a:srgbClr val="000000">
                      <a:alpha val="43137"/>
                    </a:srgbClr>
                  </a:outerShdw>
                </a:effectLst>
              </a:rPr>
              <a:t>) olmayan priz devreleri,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Gevşemiş elektrik bağlantı noktaları,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Yıpranmış tesisat ve elektrikli el aletleri,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Nötr ve Toprak hattı birleştirilmiş elektrik panoları,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Renk standartlarına uygun bağlanmamış kablolar, </a:t>
            </a:r>
          </a:p>
          <a:p>
            <a:pPr eaLnBrk="1" fontAlgn="auto" hangingPunct="1">
              <a:spcAft>
                <a:spcPts val="0"/>
              </a:spcAft>
              <a:buFont typeface="Arial" pitchFamily="34" charset="0"/>
              <a:buChar char="•"/>
              <a:defRPr/>
            </a:pPr>
            <a:r>
              <a:rPr lang="es-ES" dirty="0">
                <a:effectLst>
                  <a:outerShdw blurRad="38100" dist="38100" dir="2700000" algn="tl">
                    <a:srgbClr val="000000">
                      <a:alpha val="43137"/>
                    </a:srgbClr>
                  </a:outerShdw>
                </a:effectLst>
              </a:rPr>
              <a:t>Çift izolasyon olmayan el aletleri,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Koruma rölesi konulmamış besleme devreleri, </a:t>
            </a:r>
          </a:p>
          <a:p>
            <a:pPr eaLnBrk="1" fontAlgn="auto" hangingPunct="1">
              <a:spcAft>
                <a:spcPts val="0"/>
              </a:spcAft>
              <a:buFont typeface="Arial" pitchFamily="34" charset="0"/>
              <a:buChar char="•"/>
              <a:defRPr/>
            </a:pPr>
            <a:r>
              <a:rPr lang="tr-TR" dirty="0">
                <a:effectLst>
                  <a:outerShdw blurRad="38100" dist="38100" dir="2700000" algn="tl">
                    <a:srgbClr val="000000">
                      <a:alpha val="43137"/>
                    </a:srgbClr>
                  </a:outerShdw>
                </a:effectLst>
              </a:rPr>
              <a:t>Kilitlenip güvenliği alınmamış panolar. </a:t>
            </a:r>
          </a:p>
        </p:txBody>
      </p:sp>
      <p:sp>
        <p:nvSpPr>
          <p:cNvPr id="2" name="Slayt Numarası Yer Tutucusu 1"/>
          <p:cNvSpPr>
            <a:spLocks noGrp="1"/>
          </p:cNvSpPr>
          <p:nvPr>
            <p:ph type="sldNum" sz="quarter" idx="12"/>
          </p:nvPr>
        </p:nvSpPr>
        <p:spPr/>
        <p:txBody>
          <a:bodyPr/>
          <a:lstStyle/>
          <a:p>
            <a:pPr>
              <a:defRPr/>
            </a:pPr>
            <a:fld id="{8C3743EB-A5EF-4027-853A-86094195AC2F}" type="slidenum">
              <a:rPr lang="tr-TR"/>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850" y="692150"/>
            <a:ext cx="8229600" cy="4525963"/>
          </a:xfrm>
          <a:solidFill>
            <a:schemeClr val="bg2"/>
          </a:solidFill>
        </p:spPr>
        <p:txBody>
          <a:bodyPr rtlCol="0">
            <a:normAutofit/>
          </a:bodyPr>
          <a:lstStyle/>
          <a:p>
            <a:pPr eaLnBrk="1" fontAlgn="auto" hangingPunct="1">
              <a:spcAft>
                <a:spcPts val="0"/>
              </a:spcAft>
              <a:buFont typeface="Arial" pitchFamily="34" charset="0"/>
              <a:buChar char="•"/>
              <a:defRPr/>
            </a:pPr>
            <a:endParaRPr lang="tr-TR"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sz="2400" b="1" dirty="0">
                <a:effectLst>
                  <a:outerShdw blurRad="38100" dist="38100" dir="2700000" algn="tl">
                    <a:srgbClr val="000000">
                      <a:alpha val="43137"/>
                    </a:srgbClr>
                  </a:outerShdw>
                </a:effectLst>
              </a:rPr>
              <a:t>RADYASYON TEHLİKELERİ, </a:t>
            </a:r>
            <a:endParaRPr lang="tr-TR"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sz="2400" dirty="0">
                <a:effectLst>
                  <a:outerShdw blurRad="38100" dist="38100" dir="2700000" algn="tl">
                    <a:srgbClr val="000000">
                      <a:alpha val="43137"/>
                    </a:srgbClr>
                  </a:outerShdw>
                </a:effectLst>
              </a:rPr>
              <a:t>X ışınları, </a:t>
            </a:r>
          </a:p>
          <a:p>
            <a:pPr eaLnBrk="1" fontAlgn="auto" hangingPunct="1">
              <a:spcAft>
                <a:spcPts val="0"/>
              </a:spcAft>
              <a:buFont typeface="Arial" pitchFamily="34" charset="0"/>
              <a:buChar char="•"/>
              <a:defRPr/>
            </a:pPr>
            <a:r>
              <a:rPr lang="en-US" sz="2400" dirty="0" err="1">
                <a:effectLst>
                  <a:outerShdw blurRad="38100" dist="38100" dir="2700000" algn="tl">
                    <a:srgbClr val="000000">
                      <a:alpha val="43137"/>
                    </a:srgbClr>
                  </a:outerShdw>
                </a:effectLst>
              </a:rPr>
              <a:t>Doğal</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veya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yapay</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radyoaktif</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maddeler</a:t>
            </a:r>
            <a:r>
              <a:rPr lang="en-US" sz="2400" dirty="0">
                <a:effectLst>
                  <a:outerShdw blurRad="38100" dist="38100" dir="2700000" algn="tl">
                    <a:srgbClr val="000000">
                      <a:alpha val="43137"/>
                    </a:srgbClr>
                  </a:outerShdw>
                </a:effectLst>
              </a:rPr>
              <a:t>, </a:t>
            </a:r>
          </a:p>
          <a:p>
            <a:pPr eaLnBrk="1" fontAlgn="auto" hangingPunct="1">
              <a:spcAft>
                <a:spcPts val="0"/>
              </a:spcAft>
              <a:buFont typeface="Arial" pitchFamily="34" charset="0"/>
              <a:buChar char="•"/>
              <a:defRPr/>
            </a:pPr>
            <a:r>
              <a:rPr lang="tr-TR" sz="2400" dirty="0">
                <a:effectLst>
                  <a:outerShdw blurRad="38100" dist="38100" dir="2700000" algn="tl">
                    <a:srgbClr val="000000">
                      <a:alpha val="43137"/>
                    </a:srgbClr>
                  </a:outerShdw>
                </a:effectLst>
              </a:rPr>
              <a:t>Kızıl ötesi ışınlar IR ( Kaynak işlerinde ) </a:t>
            </a:r>
          </a:p>
          <a:p>
            <a:pPr eaLnBrk="1" fontAlgn="auto" hangingPunct="1">
              <a:spcAft>
                <a:spcPts val="0"/>
              </a:spcAft>
              <a:buFont typeface="Arial" pitchFamily="34" charset="0"/>
              <a:buChar char="•"/>
              <a:defRPr/>
            </a:pPr>
            <a:r>
              <a:rPr lang="tr-TR" sz="2400" dirty="0">
                <a:effectLst>
                  <a:outerShdw blurRad="38100" dist="38100" dir="2700000" algn="tl">
                    <a:srgbClr val="000000">
                      <a:alpha val="43137"/>
                    </a:srgbClr>
                  </a:outerShdw>
                </a:effectLst>
              </a:rPr>
              <a:t>Mor ötesi ışınlar –UV ( Yüksek fırınlarda ) </a:t>
            </a:r>
          </a:p>
          <a:p>
            <a:pPr eaLnBrk="1" fontAlgn="auto" hangingPunct="1">
              <a:spcAft>
                <a:spcPts val="0"/>
              </a:spcAft>
              <a:buFont typeface="Arial" pitchFamily="34" charset="0"/>
              <a:buChar char="•"/>
              <a:defRPr/>
            </a:pPr>
            <a:r>
              <a:rPr lang="tr-TR" sz="2400" dirty="0">
                <a:effectLst>
                  <a:outerShdw blurRad="38100" dist="38100" dir="2700000" algn="tl">
                    <a:srgbClr val="000000">
                      <a:alpha val="43137"/>
                    </a:srgbClr>
                  </a:outerShdw>
                </a:effectLst>
              </a:rPr>
              <a:t>Radyoaktif paratonerler, </a:t>
            </a:r>
          </a:p>
          <a:p>
            <a:pPr eaLnBrk="1" fontAlgn="auto" hangingPunct="1">
              <a:spcAft>
                <a:spcPts val="0"/>
              </a:spcAft>
              <a:buFont typeface="Arial" pitchFamily="34" charset="0"/>
              <a:buChar char="•"/>
              <a:defRPr/>
            </a:pPr>
            <a:r>
              <a:rPr lang="tr-TR" sz="2400" dirty="0">
                <a:effectLst>
                  <a:outerShdw blurRad="38100" dist="38100" dir="2700000" algn="tl">
                    <a:srgbClr val="000000">
                      <a:alpha val="43137"/>
                    </a:srgbClr>
                  </a:outerShdw>
                </a:effectLst>
              </a:rPr>
              <a:t>Röntgen kontrol cihazları, </a:t>
            </a:r>
          </a:p>
        </p:txBody>
      </p:sp>
      <p:sp>
        <p:nvSpPr>
          <p:cNvPr id="2" name="Slayt Numarası Yer Tutucusu 1"/>
          <p:cNvSpPr>
            <a:spLocks noGrp="1"/>
          </p:cNvSpPr>
          <p:nvPr>
            <p:ph type="sldNum" sz="quarter" idx="12"/>
          </p:nvPr>
        </p:nvSpPr>
        <p:spPr/>
        <p:txBody>
          <a:bodyPr/>
          <a:lstStyle/>
          <a:p>
            <a:pPr>
              <a:defRPr/>
            </a:pPr>
            <a:fld id="{6BB3EB63-86D4-4357-9C1E-792612FF62F0}" type="slidenum">
              <a:rPr lang="tr-TR"/>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10" name="Rectangle 6"/>
          <p:cNvSpPr>
            <a:spLocks noGrp="1" noChangeArrowheads="1"/>
          </p:cNvSpPr>
          <p:nvPr>
            <p:ph type="title"/>
          </p:nvPr>
        </p:nvSpPr>
        <p:spPr>
          <a:xfrm>
            <a:off x="533400" y="304800"/>
            <a:ext cx="8229600" cy="747713"/>
          </a:xfrm>
          <a:solidFill>
            <a:srgbClr val="FFFF8D"/>
          </a:solidFill>
          <a:extLst/>
        </p:spPr>
        <p:txBody>
          <a:bodyPr rtlCol="0" anchor="t">
            <a:normAutofit fontScale="90000"/>
          </a:bodyPr>
          <a:lstStyle/>
          <a:p>
            <a:pPr eaLnBrk="1" fontAlgn="auto" hangingPunct="1">
              <a:lnSpc>
                <a:spcPct val="105000"/>
              </a:lnSpc>
              <a:spcAft>
                <a:spcPts val="0"/>
              </a:spcAft>
              <a:defRPr/>
            </a:pPr>
            <a:r>
              <a:rPr lang="tr-TR" sz="3800" b="1" dirty="0">
                <a:solidFill>
                  <a:schemeClr val="hlink"/>
                </a:solidFill>
              </a:rPr>
              <a:t>TEHLİKE  ve RİSK </a:t>
            </a:r>
            <a:r>
              <a:rPr lang="tr-TR" sz="3800" b="1" dirty="0" smtClean="0">
                <a:solidFill>
                  <a:schemeClr val="hlink"/>
                </a:solidFill>
              </a:rPr>
              <a:t>Kavramları</a:t>
            </a:r>
            <a:r>
              <a:rPr lang="tr-TR" sz="3800" b="1" dirty="0">
                <a:solidFill>
                  <a:schemeClr val="hlink"/>
                </a:solidFill>
              </a:rPr>
              <a:t/>
            </a:r>
            <a:br>
              <a:rPr lang="tr-TR" sz="3800" b="1" dirty="0">
                <a:solidFill>
                  <a:schemeClr val="hlink"/>
                </a:solidFill>
              </a:rPr>
            </a:br>
            <a:endParaRPr lang="tr-TR" sz="3800" b="1" dirty="0">
              <a:solidFill>
                <a:schemeClr val="hlink"/>
              </a:solidFill>
            </a:endParaRPr>
          </a:p>
        </p:txBody>
      </p:sp>
      <p:graphicFrame>
        <p:nvGraphicFramePr>
          <p:cNvPr id="3097" name="Object 25"/>
          <p:cNvGraphicFramePr>
            <a:graphicFrameLocks noGrp="1" noChangeAspect="1"/>
          </p:cNvGraphicFramePr>
          <p:nvPr>
            <p:ph idx="1"/>
          </p:nvPr>
        </p:nvGraphicFramePr>
        <p:xfrm>
          <a:off x="2700338" y="3213100"/>
          <a:ext cx="4554537" cy="2997200"/>
        </p:xfrm>
        <a:graphic>
          <a:graphicData uri="http://schemas.openxmlformats.org/presentationml/2006/ole">
            <mc:AlternateContent xmlns:mc="http://schemas.openxmlformats.org/markup-compatibility/2006">
              <mc:Choice xmlns:v="urn:schemas-microsoft-com:vml" Requires="v">
                <p:oleObj spid="_x0000_s3112" name="Bit Eşlem Resmi" r:id="rId4" imgW="3390476" imgH="2962689" progId="PBrush">
                  <p:embed/>
                </p:oleObj>
              </mc:Choice>
              <mc:Fallback>
                <p:oleObj name="Bit Eşlem Resmi" r:id="rId4" imgW="3390476" imgH="2962689" progId="PBrush">
                  <p:embed/>
                  <p:pic>
                    <p:nvPicPr>
                      <p:cNvPr id="0" name="Picture 3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3213100"/>
                        <a:ext cx="4554537" cy="299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9" name="WordArt 8"/>
          <p:cNvSpPr>
            <a:spLocks noChangeArrowheads="1" noChangeShapeType="1" noTextEdit="1"/>
          </p:cNvSpPr>
          <p:nvPr/>
        </p:nvSpPr>
        <p:spPr bwMode="auto">
          <a:xfrm>
            <a:off x="1447800" y="2209800"/>
            <a:ext cx="5981700" cy="6477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FFFFFF"/>
                </a:solidFill>
                <a:latin typeface="Arial Black"/>
              </a:rPr>
              <a:t>Köpek bir tehlike midir ?</a:t>
            </a:r>
          </a:p>
        </p:txBody>
      </p:sp>
      <p:sp>
        <p:nvSpPr>
          <p:cNvPr id="2" name="Slayt Numarası Yer Tutucusu 1"/>
          <p:cNvSpPr>
            <a:spLocks noGrp="1"/>
          </p:cNvSpPr>
          <p:nvPr>
            <p:ph type="sldNum" sz="quarter" idx="12"/>
          </p:nvPr>
        </p:nvSpPr>
        <p:spPr/>
        <p:txBody>
          <a:bodyPr/>
          <a:lstStyle/>
          <a:p>
            <a:pPr>
              <a:defRPr/>
            </a:pPr>
            <a:fld id="{4FC931DB-B58B-4896-8540-DFE93BBC6024}" type="slidenum">
              <a:rPr lang="tr-TR"/>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990600" y="274638"/>
            <a:ext cx="7696200" cy="715962"/>
          </a:xfrm>
          <a:extLst/>
        </p:spPr>
        <p:txBody>
          <a:bodyPr rtlCol="0" anchor="t">
            <a:normAutofit fontScale="90000"/>
          </a:bodyPr>
          <a:lstStyle/>
          <a:p>
            <a:pPr eaLnBrk="1" fontAlgn="auto" hangingPunct="1">
              <a:spcAft>
                <a:spcPts val="0"/>
              </a:spcAft>
              <a:defRPr/>
            </a:pPr>
            <a:r>
              <a:rPr lang="tr-TR" b="1" dirty="0">
                <a:solidFill>
                  <a:srgbClr val="FF0000"/>
                </a:solidFill>
              </a:rPr>
              <a:t>TEHLİKENİN TANINMASI</a:t>
            </a:r>
          </a:p>
        </p:txBody>
      </p:sp>
      <p:pic>
        <p:nvPicPr>
          <p:cNvPr id="78850" name="Picture 3" descr="1"/>
          <p:cNvPicPr>
            <a:picLocks noGrp="1" noChangeAspect="1" noChangeArrowheads="1"/>
          </p:cNvPicPr>
          <p:nvPr>
            <p:ph idx="1"/>
          </p:nvPr>
        </p:nvPicPr>
        <p:blipFill>
          <a:blip r:embed="rId3"/>
          <a:srcRect/>
          <a:stretch>
            <a:fillRect/>
          </a:stretch>
        </p:blipFill>
        <p:spPr>
          <a:xfrm>
            <a:off x="1835150" y="2060575"/>
            <a:ext cx="5980113" cy="3286125"/>
          </a:xfrm>
        </p:spPr>
      </p:pic>
      <p:sp>
        <p:nvSpPr>
          <p:cNvPr id="2" name="Slayt Numarası Yer Tutucusu 1"/>
          <p:cNvSpPr>
            <a:spLocks noGrp="1"/>
          </p:cNvSpPr>
          <p:nvPr>
            <p:ph type="sldNum" sz="quarter" idx="12"/>
          </p:nvPr>
        </p:nvSpPr>
        <p:spPr/>
        <p:txBody>
          <a:bodyPr/>
          <a:lstStyle/>
          <a:p>
            <a:pPr>
              <a:defRPr/>
            </a:pPr>
            <a:fld id="{AB12923B-74E0-4774-9781-6911FBA1A2C2}" type="slidenum">
              <a:rPr lang="tr-TR"/>
              <a:pPr>
                <a:defRPr/>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533400" y="274638"/>
            <a:ext cx="8153400" cy="715962"/>
          </a:xfrm>
        </p:spPr>
        <p:txBody>
          <a:bodyPr anchor="t"/>
          <a:lstStyle/>
          <a:p>
            <a:pPr eaLnBrk="1" hangingPunct="1"/>
            <a:r>
              <a:rPr lang="tr-TR" sz="3800" b="1" smtClean="0">
                <a:solidFill>
                  <a:srgbClr val="FFC000"/>
                </a:solidFill>
              </a:rPr>
              <a:t>RİSKLERİN DEĞERLENDİRİLMESİ</a:t>
            </a:r>
          </a:p>
        </p:txBody>
      </p:sp>
      <p:pic>
        <p:nvPicPr>
          <p:cNvPr id="80898" name="Picture 3" descr="2"/>
          <p:cNvPicPr>
            <a:picLocks noGrp="1" noChangeAspect="1" noChangeArrowheads="1"/>
          </p:cNvPicPr>
          <p:nvPr>
            <p:ph idx="1"/>
          </p:nvPr>
        </p:nvPicPr>
        <p:blipFill>
          <a:blip r:embed="rId3"/>
          <a:srcRect/>
          <a:stretch>
            <a:fillRect/>
          </a:stretch>
        </p:blipFill>
        <p:spPr>
          <a:xfrm>
            <a:off x="1403350" y="1628775"/>
            <a:ext cx="6931025" cy="3548063"/>
          </a:xfrm>
        </p:spPr>
      </p:pic>
      <p:sp>
        <p:nvSpPr>
          <p:cNvPr id="2" name="Slayt Numarası Yer Tutucusu 1"/>
          <p:cNvSpPr>
            <a:spLocks noGrp="1"/>
          </p:cNvSpPr>
          <p:nvPr>
            <p:ph type="sldNum" sz="quarter" idx="12"/>
          </p:nvPr>
        </p:nvSpPr>
        <p:spPr/>
        <p:txBody>
          <a:bodyPr/>
          <a:lstStyle/>
          <a:p>
            <a:pPr>
              <a:defRPr/>
            </a:pPr>
            <a:fld id="{FBBB11E0-563C-4E7E-B006-606EF51BD9AB}" type="slidenum">
              <a:rPr lang="tr-TR"/>
              <a:pPr>
                <a:defRPr/>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447800" y="274638"/>
            <a:ext cx="6248400" cy="1143000"/>
          </a:xfrm>
        </p:spPr>
        <p:txBody>
          <a:bodyPr anchor="t"/>
          <a:lstStyle/>
          <a:p>
            <a:pPr eaLnBrk="1" hangingPunct="1"/>
            <a:r>
              <a:rPr lang="tr-TR" b="1" smtClean="0">
                <a:solidFill>
                  <a:srgbClr val="66FF33"/>
                </a:solidFill>
              </a:rPr>
              <a:t>RİSKİN  KONTROLU</a:t>
            </a:r>
          </a:p>
        </p:txBody>
      </p:sp>
      <p:pic>
        <p:nvPicPr>
          <p:cNvPr id="82946" name="Picture 3" descr="3"/>
          <p:cNvPicPr>
            <a:picLocks noGrp="1" noChangeAspect="1" noChangeArrowheads="1"/>
          </p:cNvPicPr>
          <p:nvPr>
            <p:ph idx="1"/>
          </p:nvPr>
        </p:nvPicPr>
        <p:blipFill>
          <a:blip r:embed="rId3"/>
          <a:srcRect/>
          <a:stretch>
            <a:fillRect/>
          </a:stretch>
        </p:blipFill>
        <p:spPr>
          <a:xfrm>
            <a:off x="1979613" y="1916113"/>
            <a:ext cx="5564187" cy="2808287"/>
          </a:xfrm>
        </p:spPr>
      </p:pic>
      <p:sp>
        <p:nvSpPr>
          <p:cNvPr id="2" name="Slayt Numarası Yer Tutucusu 1"/>
          <p:cNvSpPr>
            <a:spLocks noGrp="1"/>
          </p:cNvSpPr>
          <p:nvPr>
            <p:ph type="sldNum" sz="quarter" idx="12"/>
          </p:nvPr>
        </p:nvSpPr>
        <p:spPr/>
        <p:txBody>
          <a:bodyPr/>
          <a:lstStyle/>
          <a:p>
            <a:pPr>
              <a:defRPr/>
            </a:pPr>
            <a:fld id="{ED37D774-35D2-44D2-AA7F-5BE27868BB8F}" type="slidenum">
              <a:rPr lang="tr-TR"/>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p:cNvPicPr>
            <a:picLocks noChangeAspect="1" noChangeArrowheads="1"/>
          </p:cNvPicPr>
          <p:nvPr/>
        </p:nvPicPr>
        <p:blipFill>
          <a:blip r:embed="rId3"/>
          <a:srcRect r="3833" b="9944"/>
          <a:stretch>
            <a:fillRect/>
          </a:stretch>
        </p:blipFill>
        <p:spPr bwMode="auto">
          <a:xfrm>
            <a:off x="914400" y="136525"/>
            <a:ext cx="7326313" cy="5295900"/>
          </a:xfrm>
          <a:prstGeom prst="rect">
            <a:avLst/>
          </a:prstGeom>
          <a:noFill/>
          <a:ln w="9525">
            <a:noFill/>
            <a:miter lim="800000"/>
            <a:headEnd/>
            <a:tailEnd/>
          </a:ln>
        </p:spPr>
      </p:pic>
      <p:sp>
        <p:nvSpPr>
          <p:cNvPr id="5" name="Dikdörtgen 4"/>
          <p:cNvSpPr/>
          <p:nvPr/>
        </p:nvSpPr>
        <p:spPr>
          <a:xfrm>
            <a:off x="2201634" y="5661248"/>
            <a:ext cx="4751622" cy="923330"/>
          </a:xfrm>
          <a:prstGeom prst="rect">
            <a:avLst/>
          </a:prstGeom>
          <a:noFill/>
        </p:spPr>
        <p:txBody>
          <a:bodyPr wrap="none">
            <a:spAutoFit/>
          </a:bodyPr>
          <a:lstStyle/>
          <a:p>
            <a:pPr algn="ctr" fontAlgn="auto">
              <a:spcBef>
                <a:spcPts val="0"/>
              </a:spcBef>
              <a:spcAft>
                <a:spcPts val="0"/>
              </a:spcAft>
              <a:defRPr/>
            </a:pP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TEHLİKE/RİSK….</a:t>
            </a:r>
          </a:p>
        </p:txBody>
      </p:sp>
      <p:sp>
        <p:nvSpPr>
          <p:cNvPr id="2" name="Slayt Numarası Yer Tutucusu 1"/>
          <p:cNvSpPr>
            <a:spLocks noGrp="1"/>
          </p:cNvSpPr>
          <p:nvPr>
            <p:ph type="sldNum" sz="quarter" idx="12"/>
          </p:nvPr>
        </p:nvSpPr>
        <p:spPr/>
        <p:txBody>
          <a:bodyPr/>
          <a:lstStyle/>
          <a:p>
            <a:pPr>
              <a:defRPr/>
            </a:pPr>
            <a:fld id="{97BECC70-4722-461A-B535-F0A410E7EA29}" type="slidenum">
              <a:rPr lang="tr-TR"/>
              <a:pPr>
                <a:defRPr/>
              </a:pPr>
              <a:t>2</a:t>
            </a:fld>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57200" y="274638"/>
            <a:ext cx="4648200" cy="487362"/>
          </a:xfrm>
        </p:spPr>
        <p:txBody>
          <a:bodyPr anchor="t"/>
          <a:lstStyle/>
          <a:p>
            <a:pPr eaLnBrk="1" hangingPunct="1"/>
            <a:r>
              <a:rPr lang="tr-TR" sz="2400" b="1" smtClean="0"/>
              <a:t>Tehlike ve Risk Kavramları</a:t>
            </a:r>
          </a:p>
        </p:txBody>
      </p:sp>
      <p:pic>
        <p:nvPicPr>
          <p:cNvPr id="84994" name="Picture 3"/>
          <p:cNvPicPr>
            <a:picLocks noGrp="1" noChangeArrowheads="1"/>
          </p:cNvPicPr>
          <p:nvPr>
            <p:ph sz="half" idx="1"/>
          </p:nvPr>
        </p:nvPicPr>
        <p:blipFill>
          <a:blip r:embed="rId3"/>
          <a:srcRect/>
          <a:stretch>
            <a:fillRect/>
          </a:stretch>
        </p:blipFill>
        <p:spPr>
          <a:xfrm rot="10800000" flipV="1">
            <a:off x="0" y="1447800"/>
            <a:ext cx="3581400" cy="4800600"/>
          </a:xfrm>
        </p:spPr>
      </p:pic>
      <p:pic>
        <p:nvPicPr>
          <p:cNvPr id="84995" name="Picture 4"/>
          <p:cNvPicPr>
            <a:picLocks noGrp="1" noChangeArrowheads="1"/>
          </p:cNvPicPr>
          <p:nvPr>
            <p:ph sz="half" idx="2"/>
          </p:nvPr>
        </p:nvPicPr>
        <p:blipFill>
          <a:blip r:embed="rId4"/>
          <a:srcRect/>
          <a:stretch>
            <a:fillRect/>
          </a:stretch>
        </p:blipFill>
        <p:spPr>
          <a:xfrm rot="8230296" flipH="1" flipV="1">
            <a:off x="4133850" y="4067175"/>
            <a:ext cx="2105025" cy="2465388"/>
          </a:xfrm>
        </p:spPr>
      </p:pic>
      <p:sp>
        <p:nvSpPr>
          <p:cNvPr id="84996" name="Rectangle 5"/>
          <p:cNvSpPr>
            <a:spLocks noChangeArrowheads="1"/>
          </p:cNvSpPr>
          <p:nvPr/>
        </p:nvSpPr>
        <p:spPr bwMode="auto">
          <a:xfrm>
            <a:off x="6172200" y="685800"/>
            <a:ext cx="2971800" cy="3081338"/>
          </a:xfrm>
          <a:prstGeom prst="rect">
            <a:avLst/>
          </a:prstGeom>
          <a:noFill/>
          <a:ln w="9525">
            <a:noFill/>
            <a:miter lim="800000"/>
            <a:headEnd/>
            <a:tailEnd/>
          </a:ln>
        </p:spPr>
        <p:txBody>
          <a:bodyPr>
            <a:spAutoFit/>
          </a:bodyPr>
          <a:lstStyle/>
          <a:p>
            <a:r>
              <a:rPr lang="tr-TR" sz="2800" b="1" dirty="0">
                <a:latin typeface="Calibri" pitchFamily="34" charset="0"/>
              </a:rPr>
              <a:t>Bu durumda:</a:t>
            </a:r>
          </a:p>
          <a:p>
            <a:endParaRPr lang="tr-TR" sz="2800" b="1" dirty="0">
              <a:latin typeface="Calibri" pitchFamily="34" charset="0"/>
            </a:endParaRPr>
          </a:p>
          <a:p>
            <a:r>
              <a:rPr lang="tr-TR" sz="2800" b="1" dirty="0">
                <a:latin typeface="Calibri" pitchFamily="34" charset="0"/>
              </a:rPr>
              <a:t> Köpek balığı;</a:t>
            </a:r>
          </a:p>
          <a:p>
            <a:endParaRPr lang="tr-TR" sz="2800" b="1" dirty="0">
              <a:latin typeface="Calibri" pitchFamily="34" charset="0"/>
            </a:endParaRPr>
          </a:p>
          <a:p>
            <a:r>
              <a:rPr lang="tr-TR" sz="2800" b="1" dirty="0">
                <a:solidFill>
                  <a:srgbClr val="FF0000"/>
                </a:solidFill>
                <a:latin typeface="Calibri" pitchFamily="34" charset="0"/>
              </a:rPr>
              <a:t>Tehlike midir ?</a:t>
            </a:r>
          </a:p>
          <a:p>
            <a:endParaRPr lang="tr-TR" sz="2800" b="1" dirty="0">
              <a:solidFill>
                <a:srgbClr val="FFCC00"/>
              </a:solidFill>
              <a:latin typeface="Calibri" pitchFamily="34" charset="0"/>
            </a:endParaRPr>
          </a:p>
          <a:p>
            <a:r>
              <a:rPr lang="tr-TR" sz="2800" b="1" dirty="0">
                <a:solidFill>
                  <a:srgbClr val="0070C0"/>
                </a:solidFill>
                <a:latin typeface="Calibri" pitchFamily="34" charset="0"/>
              </a:rPr>
              <a:t>Risk  midir?</a:t>
            </a:r>
          </a:p>
        </p:txBody>
      </p:sp>
      <p:sp>
        <p:nvSpPr>
          <p:cNvPr id="2" name="Slayt Numarası Yer Tutucusu 1"/>
          <p:cNvSpPr>
            <a:spLocks noGrp="1"/>
          </p:cNvSpPr>
          <p:nvPr>
            <p:ph type="sldNum" sz="quarter" idx="12"/>
          </p:nvPr>
        </p:nvSpPr>
        <p:spPr/>
        <p:txBody>
          <a:bodyPr/>
          <a:lstStyle/>
          <a:p>
            <a:pPr>
              <a:defRPr/>
            </a:pPr>
            <a:fld id="{C8469877-BF62-40D9-943C-1A41A9E72F4A}" type="slidenum">
              <a:rPr lang="tr-TR"/>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1447800" y="274638"/>
            <a:ext cx="7239000" cy="715962"/>
          </a:xfrm>
          <a:solidFill>
            <a:srgbClr val="FFFF8D"/>
          </a:solidFill>
          <a:extLst/>
        </p:spPr>
        <p:txBody>
          <a:bodyPr rtlCol="0" anchor="t">
            <a:normAutofit fontScale="90000"/>
          </a:bodyPr>
          <a:lstStyle/>
          <a:p>
            <a:pPr eaLnBrk="1" fontAlgn="auto" hangingPunct="1">
              <a:spcAft>
                <a:spcPts val="0"/>
              </a:spcAft>
              <a:defRPr/>
            </a:pPr>
            <a:r>
              <a:rPr lang="tr-TR" b="1">
                <a:solidFill>
                  <a:schemeClr val="hlink"/>
                </a:solidFill>
              </a:rPr>
              <a:t>Tehlike ve Risk Kavramları</a:t>
            </a:r>
          </a:p>
        </p:txBody>
      </p:sp>
      <p:sp>
        <p:nvSpPr>
          <p:cNvPr id="87042" name="Rectangle 3"/>
          <p:cNvSpPr>
            <a:spLocks noGrp="1" noChangeArrowheads="1"/>
          </p:cNvSpPr>
          <p:nvPr>
            <p:ph type="body" sz="half" idx="1"/>
          </p:nvPr>
        </p:nvSpPr>
        <p:spPr>
          <a:xfrm>
            <a:off x="457200" y="1295400"/>
            <a:ext cx="3657600" cy="3657600"/>
          </a:xfrm>
        </p:spPr>
        <p:txBody>
          <a:bodyPr/>
          <a:lstStyle/>
          <a:p>
            <a:pPr eaLnBrk="1" hangingPunct="1">
              <a:lnSpc>
                <a:spcPct val="90000"/>
              </a:lnSpc>
            </a:pPr>
            <a:r>
              <a:rPr lang="tr-TR" b="1" smtClean="0"/>
              <a:t>Bu durum için köpek balığı sadece bir </a:t>
            </a:r>
            <a:r>
              <a:rPr lang="tr-TR" b="1" smtClean="0">
                <a:solidFill>
                  <a:srgbClr val="FFCC00"/>
                </a:solidFill>
              </a:rPr>
              <a:t>TEHLİKEDİR.</a:t>
            </a:r>
          </a:p>
          <a:p>
            <a:pPr eaLnBrk="1" hangingPunct="1">
              <a:lnSpc>
                <a:spcPct val="90000"/>
              </a:lnSpc>
            </a:pPr>
            <a:r>
              <a:rPr lang="tr-TR" b="1" smtClean="0"/>
              <a:t>Suya girerseniz köpek balığı bir </a:t>
            </a:r>
            <a:r>
              <a:rPr lang="tr-TR" b="1" smtClean="0">
                <a:solidFill>
                  <a:srgbClr val="FFCC00"/>
                </a:solidFill>
              </a:rPr>
              <a:t>RİSK </a:t>
            </a:r>
            <a:r>
              <a:rPr lang="tr-TR" b="1" smtClean="0"/>
              <a:t> olur.</a:t>
            </a:r>
            <a:endParaRPr lang="tr-TR" smtClean="0"/>
          </a:p>
        </p:txBody>
      </p:sp>
      <p:pic>
        <p:nvPicPr>
          <p:cNvPr id="87043" name="Picture 4"/>
          <p:cNvPicPr>
            <a:picLocks noGrp="1" noChangeArrowheads="1"/>
          </p:cNvPicPr>
          <p:nvPr>
            <p:ph sz="quarter" idx="2"/>
          </p:nvPr>
        </p:nvPicPr>
        <p:blipFill>
          <a:blip r:embed="rId3"/>
          <a:srcRect/>
          <a:stretch>
            <a:fillRect/>
          </a:stretch>
        </p:blipFill>
        <p:spPr>
          <a:xfrm rot="10800000" flipH="1" flipV="1">
            <a:off x="3810000" y="1371600"/>
            <a:ext cx="3429000" cy="4191000"/>
          </a:xfrm>
        </p:spPr>
      </p:pic>
      <p:sp>
        <p:nvSpPr>
          <p:cNvPr id="87044" name="Rectangle 5"/>
          <p:cNvSpPr>
            <a:spLocks noChangeArrowheads="1"/>
          </p:cNvSpPr>
          <p:nvPr/>
        </p:nvSpPr>
        <p:spPr bwMode="auto">
          <a:xfrm>
            <a:off x="381000" y="5334000"/>
            <a:ext cx="3886200" cy="822325"/>
          </a:xfrm>
          <a:prstGeom prst="rect">
            <a:avLst/>
          </a:prstGeom>
          <a:noFill/>
          <a:ln w="9525">
            <a:noFill/>
            <a:miter lim="800000"/>
            <a:headEnd/>
            <a:tailEnd/>
          </a:ln>
        </p:spPr>
        <p:txBody>
          <a:bodyPr>
            <a:spAutoFit/>
          </a:bodyPr>
          <a:lstStyle/>
          <a:p>
            <a:r>
              <a:rPr lang="tr-TR" sz="2400" b="1">
                <a:solidFill>
                  <a:srgbClr val="FFFF0B"/>
                </a:solidFill>
                <a:latin typeface="Calibri" pitchFamily="34" charset="0"/>
              </a:rPr>
              <a:t>RESİMDE  BAŞKA </a:t>
            </a:r>
          </a:p>
          <a:p>
            <a:r>
              <a:rPr lang="tr-TR" sz="2400" b="1">
                <a:solidFill>
                  <a:srgbClr val="FFFF0B"/>
                </a:solidFill>
                <a:latin typeface="Calibri" pitchFamily="34" charset="0"/>
              </a:rPr>
              <a:t>TEHLİKE  VAR MIDIR ?</a:t>
            </a:r>
          </a:p>
        </p:txBody>
      </p:sp>
      <p:pic>
        <p:nvPicPr>
          <p:cNvPr id="87045" name="Picture 6"/>
          <p:cNvPicPr>
            <a:picLocks noGrp="1" noChangeArrowheads="1"/>
          </p:cNvPicPr>
          <p:nvPr>
            <p:ph sz="quarter" idx="3"/>
          </p:nvPr>
        </p:nvPicPr>
        <p:blipFill>
          <a:blip r:embed="rId4"/>
          <a:srcRect/>
          <a:stretch>
            <a:fillRect/>
          </a:stretch>
        </p:blipFill>
        <p:spPr>
          <a:xfrm rot="8230296" flipH="1" flipV="1">
            <a:off x="7269163" y="3962400"/>
            <a:ext cx="1874837" cy="2095500"/>
          </a:xfrm>
        </p:spPr>
      </p:pic>
      <p:sp>
        <p:nvSpPr>
          <p:cNvPr id="2" name="Slayt Numarası Yer Tutucusu 1"/>
          <p:cNvSpPr>
            <a:spLocks noGrp="1"/>
          </p:cNvSpPr>
          <p:nvPr>
            <p:ph type="sldNum" sz="quarter" idx="12"/>
          </p:nvPr>
        </p:nvSpPr>
        <p:spPr/>
        <p:txBody>
          <a:bodyPr/>
          <a:lstStyle/>
          <a:p>
            <a:pPr>
              <a:defRPr/>
            </a:pPr>
            <a:fld id="{18B19573-6373-4484-B2D6-234830147C01}" type="slidenum">
              <a:rPr lang="tr-TR" altLang="en-US" smtClean="0"/>
              <a:pPr>
                <a:defRPr/>
              </a:pPr>
              <a:t>21</a:t>
            </a:fld>
            <a:endParaRPr lang="tr-TR" altLang="en-US"/>
          </a:p>
        </p:txBody>
      </p:sp>
    </p:spTree>
    <p:extLst>
      <p:ext uri="{BB962C8B-B14F-4D97-AF65-F5344CB8AC3E}">
        <p14:creationId xmlns:p14="http://schemas.microsoft.com/office/powerpoint/2010/main" val="1384292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1676400" y="228600"/>
            <a:ext cx="7010400" cy="715963"/>
          </a:xfrm>
          <a:solidFill>
            <a:srgbClr val="FFFF8D"/>
          </a:solidFill>
          <a:extLst/>
        </p:spPr>
        <p:txBody>
          <a:bodyPr rtlCol="0" anchor="t">
            <a:normAutofit fontScale="90000"/>
          </a:bodyPr>
          <a:lstStyle/>
          <a:p>
            <a:pPr eaLnBrk="1" fontAlgn="auto" hangingPunct="1">
              <a:spcAft>
                <a:spcPts val="0"/>
              </a:spcAft>
              <a:defRPr/>
            </a:pPr>
            <a:r>
              <a:rPr lang="tr-TR" b="1">
                <a:solidFill>
                  <a:schemeClr val="hlink"/>
                </a:solidFill>
              </a:rPr>
              <a:t>Tehlike ve Risk Kavramları</a:t>
            </a:r>
          </a:p>
        </p:txBody>
      </p:sp>
      <p:pic>
        <p:nvPicPr>
          <p:cNvPr id="89090" name="Picture 3"/>
          <p:cNvPicPr>
            <a:picLocks noGrp="1" noChangeArrowheads="1"/>
          </p:cNvPicPr>
          <p:nvPr>
            <p:ph sz="half" idx="1"/>
          </p:nvPr>
        </p:nvPicPr>
        <p:blipFill>
          <a:blip r:embed="rId3"/>
          <a:srcRect/>
          <a:stretch>
            <a:fillRect/>
          </a:stretch>
        </p:blipFill>
        <p:spPr>
          <a:xfrm rot="10800000" flipV="1">
            <a:off x="4038600" y="1524000"/>
            <a:ext cx="3276600" cy="4695825"/>
          </a:xfrm>
        </p:spPr>
      </p:pic>
      <p:pic>
        <p:nvPicPr>
          <p:cNvPr id="89091" name="Picture 4"/>
          <p:cNvPicPr>
            <a:picLocks noGrp="1" noChangeArrowheads="1"/>
          </p:cNvPicPr>
          <p:nvPr>
            <p:ph sz="half" idx="2"/>
          </p:nvPr>
        </p:nvPicPr>
        <p:blipFill>
          <a:blip r:embed="rId4"/>
          <a:srcRect/>
          <a:stretch>
            <a:fillRect/>
          </a:stretch>
        </p:blipFill>
        <p:spPr>
          <a:xfrm rot="8230296" flipH="1" flipV="1">
            <a:off x="7269163" y="4343400"/>
            <a:ext cx="1874837" cy="2095500"/>
          </a:xfrm>
        </p:spPr>
      </p:pic>
      <p:sp>
        <p:nvSpPr>
          <p:cNvPr id="89092" name="Rectangle 5"/>
          <p:cNvSpPr>
            <a:spLocks noChangeArrowheads="1"/>
          </p:cNvSpPr>
          <p:nvPr/>
        </p:nvSpPr>
        <p:spPr bwMode="auto">
          <a:xfrm>
            <a:off x="381000" y="1219200"/>
            <a:ext cx="4191000" cy="5203825"/>
          </a:xfrm>
          <a:prstGeom prst="rect">
            <a:avLst/>
          </a:prstGeom>
          <a:noFill/>
          <a:ln w="9525">
            <a:noFill/>
            <a:miter lim="800000"/>
            <a:headEnd/>
            <a:tailEnd/>
          </a:ln>
        </p:spPr>
        <p:txBody>
          <a:bodyPr>
            <a:spAutoFit/>
          </a:bodyPr>
          <a:lstStyle/>
          <a:p>
            <a:r>
              <a:rPr lang="tr-TR" sz="2400" b="1">
                <a:solidFill>
                  <a:srgbClr val="FFCC00"/>
                </a:solidFill>
                <a:latin typeface="Calibri" pitchFamily="34" charset="0"/>
              </a:rPr>
              <a:t>Diğer tehlikeler nelerdir?</a:t>
            </a:r>
          </a:p>
          <a:p>
            <a:pPr>
              <a:buFont typeface="Wingdings" pitchFamily="2" charset="2"/>
              <a:buChar char="§"/>
            </a:pPr>
            <a:r>
              <a:rPr lang="tr-TR" sz="2400" b="1">
                <a:latin typeface="Calibri" pitchFamily="34" charset="0"/>
              </a:rPr>
              <a:t>Ağaç </a:t>
            </a:r>
          </a:p>
          <a:p>
            <a:pPr>
              <a:buFont typeface="Wingdings" pitchFamily="2" charset="2"/>
              <a:buChar char="§"/>
            </a:pPr>
            <a:r>
              <a:rPr lang="tr-TR" sz="2400" b="1">
                <a:latin typeface="Calibri" pitchFamily="34" charset="0"/>
              </a:rPr>
              <a:t>Hindistan cevizi </a:t>
            </a:r>
          </a:p>
          <a:p>
            <a:pPr>
              <a:buFont typeface="Wingdings" pitchFamily="2" charset="2"/>
              <a:buChar char="§"/>
            </a:pPr>
            <a:r>
              <a:rPr lang="tr-TR" sz="2400" b="1">
                <a:solidFill>
                  <a:schemeClr val="bg2"/>
                </a:solidFill>
                <a:latin typeface="Calibri" pitchFamily="34" charset="0"/>
              </a:rPr>
              <a:t>Hava Durumu</a:t>
            </a:r>
          </a:p>
          <a:p>
            <a:pPr>
              <a:buFont typeface="Wingdings" pitchFamily="2" charset="2"/>
              <a:buChar char="§"/>
            </a:pPr>
            <a:r>
              <a:rPr lang="tr-TR" sz="2400" b="1">
                <a:solidFill>
                  <a:schemeClr val="bg2"/>
                </a:solidFill>
                <a:latin typeface="Calibri" pitchFamily="34" charset="0"/>
              </a:rPr>
              <a:t>Güneş</a:t>
            </a:r>
          </a:p>
          <a:p>
            <a:pPr>
              <a:buFont typeface="Wingdings" pitchFamily="2" charset="2"/>
              <a:buChar char="§"/>
            </a:pPr>
            <a:r>
              <a:rPr lang="tr-TR" sz="2400" b="1">
                <a:solidFill>
                  <a:schemeClr val="bg2"/>
                </a:solidFill>
                <a:latin typeface="Calibri" pitchFamily="34" charset="0"/>
              </a:rPr>
              <a:t>Yağmur</a:t>
            </a:r>
          </a:p>
          <a:p>
            <a:pPr>
              <a:buFont typeface="Wingdings" pitchFamily="2" charset="2"/>
              <a:buChar char="§"/>
            </a:pPr>
            <a:r>
              <a:rPr lang="tr-TR" sz="2400" b="1">
                <a:solidFill>
                  <a:schemeClr val="bg2"/>
                </a:solidFill>
                <a:latin typeface="Calibri" pitchFamily="34" charset="0"/>
              </a:rPr>
              <a:t>Rüzgar</a:t>
            </a:r>
          </a:p>
          <a:p>
            <a:pPr>
              <a:buFont typeface="Wingdings" pitchFamily="2" charset="2"/>
              <a:buChar char="§"/>
            </a:pPr>
            <a:r>
              <a:rPr lang="tr-TR" sz="2400" b="1">
                <a:latin typeface="Calibri" pitchFamily="34" charset="0"/>
              </a:rPr>
              <a:t>Mevsim</a:t>
            </a:r>
          </a:p>
          <a:p>
            <a:pPr>
              <a:buFont typeface="Wingdings" pitchFamily="2" charset="2"/>
              <a:buChar char="§"/>
            </a:pPr>
            <a:r>
              <a:rPr lang="tr-TR" sz="2400" b="1">
                <a:solidFill>
                  <a:srgbClr val="99FF33"/>
                </a:solidFill>
                <a:latin typeface="Calibri" pitchFamily="34" charset="0"/>
              </a:rPr>
              <a:t>Deniz </a:t>
            </a:r>
          </a:p>
          <a:p>
            <a:pPr>
              <a:buFont typeface="Wingdings" pitchFamily="2" charset="2"/>
              <a:buChar char="§"/>
            </a:pPr>
            <a:r>
              <a:rPr lang="tr-TR" sz="2400" b="1">
                <a:solidFill>
                  <a:srgbClr val="99FF33"/>
                </a:solidFill>
                <a:latin typeface="Calibri" pitchFamily="34" charset="0"/>
              </a:rPr>
              <a:t>Gel-git</a:t>
            </a:r>
          </a:p>
          <a:p>
            <a:pPr>
              <a:buFont typeface="Wingdings" pitchFamily="2" charset="2"/>
              <a:buChar char="§"/>
            </a:pPr>
            <a:r>
              <a:rPr lang="tr-TR" sz="2400" b="1">
                <a:solidFill>
                  <a:srgbClr val="99FF33"/>
                </a:solidFill>
                <a:latin typeface="Calibri" pitchFamily="34" charset="0"/>
              </a:rPr>
              <a:t>Dalga</a:t>
            </a:r>
          </a:p>
          <a:p>
            <a:pPr>
              <a:buFont typeface="Wingdings" pitchFamily="2" charset="2"/>
              <a:buChar char="§"/>
            </a:pPr>
            <a:r>
              <a:rPr lang="tr-TR" sz="2400" b="1">
                <a:latin typeface="Calibri" pitchFamily="34" charset="0"/>
              </a:rPr>
              <a:t>Korsanlar</a:t>
            </a:r>
          </a:p>
          <a:p>
            <a:pPr>
              <a:buFont typeface="Wingdings" pitchFamily="2" charset="2"/>
              <a:buChar char="§"/>
            </a:pPr>
            <a:r>
              <a:rPr lang="tr-TR" sz="2400" b="1">
                <a:latin typeface="Calibri" pitchFamily="34" charset="0"/>
              </a:rPr>
              <a:t>Sağlık</a:t>
            </a:r>
          </a:p>
          <a:p>
            <a:pPr>
              <a:buFont typeface="Wingdings" pitchFamily="2" charset="2"/>
              <a:buChar char="§"/>
            </a:pPr>
            <a:r>
              <a:rPr lang="tr-TR" sz="2400" b="1">
                <a:latin typeface="Calibri" pitchFamily="34" charset="0"/>
              </a:rPr>
              <a:t>Deprem</a:t>
            </a:r>
          </a:p>
        </p:txBody>
      </p:sp>
      <p:sp>
        <p:nvSpPr>
          <p:cNvPr id="2" name="Slayt Numarası Yer Tutucusu 1"/>
          <p:cNvSpPr>
            <a:spLocks noGrp="1"/>
          </p:cNvSpPr>
          <p:nvPr>
            <p:ph type="sldNum" sz="quarter" idx="12"/>
          </p:nvPr>
        </p:nvSpPr>
        <p:spPr/>
        <p:txBody>
          <a:bodyPr/>
          <a:lstStyle/>
          <a:p>
            <a:pPr>
              <a:defRPr/>
            </a:pPr>
            <a:fld id="{7A25A0E7-5D55-45FA-8CB1-D92B10F5C768}" type="slidenum">
              <a:rPr lang="tr-TR"/>
              <a:pPr>
                <a:defRPr/>
              </a:pPr>
              <a:t>22</a:t>
            </a:fld>
            <a:endParaRPr lang="tr-TR"/>
          </a:p>
        </p:txBody>
      </p:sp>
    </p:spTree>
    <p:extLst>
      <p:ext uri="{BB962C8B-B14F-4D97-AF65-F5344CB8AC3E}">
        <p14:creationId xmlns:p14="http://schemas.microsoft.com/office/powerpoint/2010/main" val="599321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4" name="Picture 2"/>
          <p:cNvPicPr>
            <a:picLocks noChangeAspect="1" noChangeArrowheads="1"/>
          </p:cNvPicPr>
          <p:nvPr/>
        </p:nvPicPr>
        <p:blipFill>
          <a:blip r:embed="rId3"/>
          <a:srcRect/>
          <a:stretch>
            <a:fillRect/>
          </a:stretch>
        </p:blipFill>
        <p:spPr bwMode="auto">
          <a:xfrm>
            <a:off x="1698625" y="437086"/>
            <a:ext cx="5321647" cy="6505052"/>
          </a:xfrm>
          <a:prstGeom prst="rect">
            <a:avLst/>
          </a:prstGeom>
          <a:noFill/>
          <a:ln w="9525">
            <a:noFill/>
            <a:miter lim="800000"/>
            <a:headEnd/>
            <a:tailEnd/>
          </a:ln>
        </p:spPr>
      </p:pic>
    </p:spTree>
    <p:extLst>
      <p:ext uri="{BB962C8B-B14F-4D97-AF65-F5344CB8AC3E}">
        <p14:creationId xmlns:p14="http://schemas.microsoft.com/office/powerpoint/2010/main" val="1515766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2" name="Picture 2"/>
          <p:cNvPicPr>
            <a:picLocks noChangeAspect="1" noChangeArrowheads="1"/>
          </p:cNvPicPr>
          <p:nvPr/>
        </p:nvPicPr>
        <p:blipFill>
          <a:blip r:embed="rId3"/>
          <a:srcRect/>
          <a:stretch>
            <a:fillRect/>
          </a:stretch>
        </p:blipFill>
        <p:spPr bwMode="auto">
          <a:xfrm>
            <a:off x="1698625" y="88900"/>
            <a:ext cx="5746750" cy="6678613"/>
          </a:xfrm>
          <a:prstGeom prst="rect">
            <a:avLst/>
          </a:prstGeom>
          <a:noFill/>
          <a:ln w="9525">
            <a:noFill/>
            <a:miter lim="800000"/>
            <a:headEnd/>
            <a:tailEnd/>
          </a:ln>
        </p:spPr>
      </p:pic>
    </p:spTree>
    <p:extLst>
      <p:ext uri="{BB962C8B-B14F-4D97-AF65-F5344CB8AC3E}">
        <p14:creationId xmlns:p14="http://schemas.microsoft.com/office/powerpoint/2010/main" val="1513430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20" name="Picture 2"/>
          <p:cNvPicPr>
            <a:picLocks noChangeAspect="1" noChangeArrowheads="1"/>
          </p:cNvPicPr>
          <p:nvPr/>
        </p:nvPicPr>
        <p:blipFill>
          <a:blip r:embed="rId3"/>
          <a:srcRect/>
          <a:stretch>
            <a:fillRect/>
          </a:stretch>
        </p:blipFill>
        <p:spPr bwMode="auto">
          <a:xfrm>
            <a:off x="1698625" y="88900"/>
            <a:ext cx="5746750" cy="6678613"/>
          </a:xfrm>
          <a:prstGeom prst="rect">
            <a:avLst/>
          </a:prstGeom>
          <a:noFill/>
          <a:ln w="9525">
            <a:noFill/>
            <a:miter lim="800000"/>
            <a:headEnd/>
            <a:tailEnd/>
          </a:ln>
        </p:spPr>
      </p:pic>
    </p:spTree>
    <p:extLst>
      <p:ext uri="{BB962C8B-B14F-4D97-AF65-F5344CB8AC3E}">
        <p14:creationId xmlns:p14="http://schemas.microsoft.com/office/powerpoint/2010/main" val="844579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Başlık 3"/>
          <p:cNvSpPr>
            <a:spLocks noGrp="1"/>
          </p:cNvSpPr>
          <p:nvPr>
            <p:ph type="title"/>
          </p:nvPr>
        </p:nvSpPr>
        <p:spPr/>
        <p:txBody>
          <a:bodyPr/>
          <a:lstStyle/>
          <a:p>
            <a:pPr eaLnBrk="1" hangingPunct="1"/>
            <a:endParaRPr lang="tr-TR" smtClean="0"/>
          </a:p>
        </p:txBody>
      </p:sp>
      <p:sp>
        <p:nvSpPr>
          <p:cNvPr id="243715" name="İçerik Yer Tutucusu 4"/>
          <p:cNvSpPr>
            <a:spLocks noGrp="1"/>
          </p:cNvSpPr>
          <p:nvPr>
            <p:ph idx="1"/>
          </p:nvPr>
        </p:nvSpPr>
        <p:spPr/>
        <p:txBody>
          <a:bodyPr/>
          <a:lstStyle/>
          <a:p>
            <a:pPr eaLnBrk="1" hangingPunct="1"/>
            <a:endParaRPr lang="tr-TR" smtClean="0"/>
          </a:p>
        </p:txBody>
      </p:sp>
      <p:pic>
        <p:nvPicPr>
          <p:cNvPr id="243716" name="Picture 2"/>
          <p:cNvPicPr>
            <a:picLocks noChangeAspect="1" noChangeArrowheads="1"/>
          </p:cNvPicPr>
          <p:nvPr/>
        </p:nvPicPr>
        <p:blipFill>
          <a:blip r:embed="rId3"/>
          <a:srcRect/>
          <a:stretch>
            <a:fillRect/>
          </a:stretch>
        </p:blipFill>
        <p:spPr bwMode="auto">
          <a:xfrm>
            <a:off x="1698625" y="-12700"/>
            <a:ext cx="5746750" cy="6883400"/>
          </a:xfrm>
          <a:prstGeom prst="rect">
            <a:avLst/>
          </a:prstGeom>
          <a:noFill/>
          <a:ln w="9525">
            <a:noFill/>
            <a:miter lim="800000"/>
            <a:headEnd/>
            <a:tailEnd/>
          </a:ln>
        </p:spPr>
      </p:pic>
    </p:spTree>
    <p:extLst>
      <p:ext uri="{BB962C8B-B14F-4D97-AF65-F5344CB8AC3E}">
        <p14:creationId xmlns:p14="http://schemas.microsoft.com/office/powerpoint/2010/main" val="116551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3"/>
          <p:cNvSpPr>
            <a:spLocks noGrp="1" noChangeArrowheads="1"/>
          </p:cNvSpPr>
          <p:nvPr>
            <p:ph type="title"/>
          </p:nvPr>
        </p:nvSpPr>
        <p:spPr>
          <a:xfrm>
            <a:off x="2590800" y="838200"/>
            <a:ext cx="6013450" cy="914400"/>
          </a:xfrm>
          <a:solidFill>
            <a:srgbClr val="99CCFF"/>
          </a:solidFill>
          <a:ln w="12700">
            <a:solidFill>
              <a:srgbClr val="663300"/>
            </a:solidFill>
          </a:ln>
          <a:effectLst>
            <a:outerShdw dist="107763" dir="8100000" algn="ctr" rotWithShape="0">
              <a:schemeClr val="bg2"/>
            </a:outerShdw>
          </a:effectLst>
        </p:spPr>
        <p:txBody>
          <a:bodyPr lIns="90488" tIns="44450" rIns="90488" bIns="44450" rtlCol="0">
            <a:normAutofit fontScale="90000"/>
          </a:bodyPr>
          <a:lstStyle/>
          <a:p>
            <a:pPr eaLnBrk="1" fontAlgn="auto" hangingPunct="1">
              <a:spcAft>
                <a:spcPts val="0"/>
              </a:spcAft>
              <a:defRPr/>
            </a:pPr>
            <a:r>
              <a:rPr lang="en-US" sz="3200" b="1" smtClean="0">
                <a:solidFill>
                  <a:srgbClr val="0000CC"/>
                </a:solidFill>
              </a:rPr>
              <a:t>Risk </a:t>
            </a:r>
            <a:r>
              <a:rPr lang="tr-TR" sz="3200" b="1" smtClean="0">
                <a:solidFill>
                  <a:srgbClr val="0000CC"/>
                </a:solidFill>
              </a:rPr>
              <a:t>Algılama Seviyesinin Zamanla Değişimi</a:t>
            </a:r>
            <a:endParaRPr lang="en-US" sz="3200" b="1" smtClean="0">
              <a:solidFill>
                <a:srgbClr val="0000CC"/>
              </a:solidFill>
            </a:endParaRPr>
          </a:p>
        </p:txBody>
      </p:sp>
      <p:sp>
        <p:nvSpPr>
          <p:cNvPr id="99330" name="Line 4"/>
          <p:cNvSpPr>
            <a:spLocks noChangeShapeType="1"/>
          </p:cNvSpPr>
          <p:nvPr/>
        </p:nvSpPr>
        <p:spPr bwMode="auto">
          <a:xfrm>
            <a:off x="1457325" y="2000250"/>
            <a:ext cx="0" cy="3790950"/>
          </a:xfrm>
          <a:prstGeom prst="line">
            <a:avLst/>
          </a:prstGeom>
          <a:noFill/>
          <a:ln w="28575">
            <a:solidFill>
              <a:srgbClr val="0000CC"/>
            </a:solidFill>
            <a:round/>
            <a:headEnd/>
            <a:tailEnd/>
          </a:ln>
        </p:spPr>
        <p:txBody>
          <a:bodyPr wrap="none" anchor="ctr"/>
          <a:lstStyle/>
          <a:p>
            <a:endParaRPr lang="tr-TR"/>
          </a:p>
        </p:txBody>
      </p:sp>
      <p:sp>
        <p:nvSpPr>
          <p:cNvPr id="99331" name="Line 5"/>
          <p:cNvSpPr>
            <a:spLocks noChangeShapeType="1"/>
          </p:cNvSpPr>
          <p:nvPr/>
        </p:nvSpPr>
        <p:spPr bwMode="auto">
          <a:xfrm flipV="1">
            <a:off x="1476375" y="5578475"/>
            <a:ext cx="5627688" cy="3175"/>
          </a:xfrm>
          <a:prstGeom prst="line">
            <a:avLst/>
          </a:prstGeom>
          <a:noFill/>
          <a:ln w="28575">
            <a:solidFill>
              <a:srgbClr val="0000CC"/>
            </a:solidFill>
            <a:round/>
            <a:headEnd/>
            <a:tailEnd/>
          </a:ln>
        </p:spPr>
        <p:txBody>
          <a:bodyPr wrap="none" anchor="ctr"/>
          <a:lstStyle/>
          <a:p>
            <a:endParaRPr lang="tr-TR"/>
          </a:p>
        </p:txBody>
      </p:sp>
      <p:sp>
        <p:nvSpPr>
          <p:cNvPr id="611334" name="Rectangle 6"/>
          <p:cNvSpPr>
            <a:spLocks noChangeArrowheads="1"/>
          </p:cNvSpPr>
          <p:nvPr/>
        </p:nvSpPr>
        <p:spPr bwMode="auto">
          <a:xfrm>
            <a:off x="3860800" y="5659438"/>
            <a:ext cx="1163638" cy="454025"/>
          </a:xfrm>
          <a:prstGeom prst="rect">
            <a:avLst/>
          </a:prstGeom>
          <a:noFill/>
          <a:ln>
            <a:noFill/>
          </a:ln>
          <a:effectLst/>
          <a:extLst/>
        </p:spPr>
        <p:txBody>
          <a:bodyPr wrap="none" lIns="90488" tIns="44450" rIns="90488" bIns="44450">
            <a:spAutoFit/>
          </a:bodyPr>
          <a:lstStyle/>
          <a:p>
            <a:pPr fontAlgn="auto">
              <a:spcBef>
                <a:spcPts val="0"/>
              </a:spcBef>
              <a:spcAft>
                <a:spcPts val="0"/>
              </a:spcAft>
              <a:defRPr/>
            </a:pPr>
            <a:r>
              <a:rPr lang="tr-TR" sz="2400" b="1">
                <a:solidFill>
                  <a:schemeClr val="hlink"/>
                </a:solidFill>
                <a:effectLst>
                  <a:outerShdw blurRad="38100" dist="38100" dir="2700000" algn="tl">
                    <a:srgbClr val="000000"/>
                  </a:outerShdw>
                </a:effectLst>
                <a:latin typeface="Arial" pitchFamily="34" charset="0"/>
              </a:rPr>
              <a:t>Zaman</a:t>
            </a:r>
            <a:endParaRPr lang="en-US" sz="2400" b="1">
              <a:solidFill>
                <a:schemeClr val="hlink"/>
              </a:solidFill>
              <a:effectLst>
                <a:outerShdw blurRad="38100" dist="38100" dir="2700000" algn="tl">
                  <a:srgbClr val="000000"/>
                </a:outerShdw>
              </a:effectLst>
              <a:latin typeface="Arial" pitchFamily="34" charset="0"/>
            </a:endParaRPr>
          </a:p>
        </p:txBody>
      </p:sp>
      <p:sp>
        <p:nvSpPr>
          <p:cNvPr id="611335" name="Rectangle 7"/>
          <p:cNvSpPr>
            <a:spLocks noChangeArrowheads="1"/>
          </p:cNvSpPr>
          <p:nvPr/>
        </p:nvSpPr>
        <p:spPr bwMode="auto">
          <a:xfrm rot="16200000">
            <a:off x="-572294" y="3312319"/>
            <a:ext cx="3275013" cy="454025"/>
          </a:xfrm>
          <a:prstGeom prst="rect">
            <a:avLst/>
          </a:prstGeom>
          <a:noFill/>
          <a:ln>
            <a:noFill/>
          </a:ln>
          <a:effectLst/>
          <a:extLst/>
        </p:spPr>
        <p:txBody>
          <a:bodyPr lIns="90488" tIns="44450" rIns="90488" bIns="44450">
            <a:spAutoFit/>
          </a:bodyPr>
          <a:lstStyle/>
          <a:p>
            <a:pPr fontAlgn="auto">
              <a:spcBef>
                <a:spcPts val="0"/>
              </a:spcBef>
              <a:spcAft>
                <a:spcPts val="0"/>
              </a:spcAft>
              <a:defRPr/>
            </a:pPr>
            <a:r>
              <a:rPr lang="en-US" sz="2400" b="1">
                <a:solidFill>
                  <a:schemeClr val="hlink"/>
                </a:solidFill>
                <a:effectLst>
                  <a:outerShdw blurRad="38100" dist="38100" dir="2700000" algn="tl">
                    <a:srgbClr val="000000"/>
                  </a:outerShdw>
                </a:effectLst>
                <a:latin typeface="Arial" pitchFamily="34" charset="0"/>
              </a:rPr>
              <a:t>Risk</a:t>
            </a:r>
            <a:r>
              <a:rPr lang="tr-TR" sz="2400" b="1">
                <a:solidFill>
                  <a:schemeClr val="hlink"/>
                </a:solidFill>
                <a:effectLst>
                  <a:outerShdw blurRad="38100" dist="38100" dir="2700000" algn="tl">
                    <a:srgbClr val="000000"/>
                  </a:outerShdw>
                </a:effectLst>
                <a:latin typeface="Arial" pitchFamily="34" charset="0"/>
              </a:rPr>
              <a:t> algılama</a:t>
            </a:r>
            <a:endParaRPr lang="en-US" sz="2400" b="1">
              <a:solidFill>
                <a:schemeClr val="hlink"/>
              </a:solidFill>
              <a:effectLst>
                <a:outerShdw blurRad="38100" dist="38100" dir="2700000" algn="tl">
                  <a:srgbClr val="000000"/>
                </a:outerShdw>
              </a:effectLst>
              <a:latin typeface="Arial" pitchFamily="34" charset="0"/>
            </a:endParaRPr>
          </a:p>
        </p:txBody>
      </p:sp>
      <p:sp>
        <p:nvSpPr>
          <p:cNvPr id="99334" name="Arc 8"/>
          <p:cNvSpPr>
            <a:spLocks/>
          </p:cNvSpPr>
          <p:nvPr/>
        </p:nvSpPr>
        <p:spPr bwMode="auto">
          <a:xfrm rot="10800000">
            <a:off x="1527175" y="4514850"/>
            <a:ext cx="2081213" cy="581025"/>
          </a:xfrm>
          <a:custGeom>
            <a:avLst/>
            <a:gdLst>
              <a:gd name="T0" fmla="*/ 0 w 21600"/>
              <a:gd name="T1" fmla="*/ 0 h 21600"/>
              <a:gd name="T2" fmla="*/ 2147483647 w 21600"/>
              <a:gd name="T3" fmla="*/ 420413721 h 21600"/>
              <a:gd name="T4" fmla="*/ 0 w 21600"/>
              <a:gd name="T5" fmla="*/ 4204137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rgbClr val="0000CC"/>
            </a:solidFill>
            <a:round/>
            <a:headEnd/>
            <a:tailEnd/>
          </a:ln>
        </p:spPr>
        <p:txBody>
          <a:bodyPr rot="10800000" wrap="none" anchor="ctr"/>
          <a:lstStyle/>
          <a:p>
            <a:endParaRPr lang="tr-TR"/>
          </a:p>
        </p:txBody>
      </p:sp>
      <p:sp>
        <p:nvSpPr>
          <p:cNvPr id="99335" name="Text Box 9"/>
          <p:cNvSpPr txBox="1">
            <a:spLocks noChangeArrowheads="1"/>
          </p:cNvSpPr>
          <p:nvPr/>
        </p:nvSpPr>
        <p:spPr bwMode="auto">
          <a:xfrm>
            <a:off x="4333875" y="2627313"/>
            <a:ext cx="3482975" cy="1474787"/>
          </a:xfrm>
          <a:prstGeom prst="rect">
            <a:avLst/>
          </a:prstGeom>
          <a:solidFill>
            <a:srgbClr val="99CCFF"/>
          </a:solidFill>
          <a:ln w="9525">
            <a:solidFill>
              <a:srgbClr val="663300"/>
            </a:solidFill>
            <a:miter lim="800000"/>
            <a:headEnd/>
            <a:tailEnd/>
          </a:ln>
        </p:spPr>
        <p:txBody>
          <a:bodyPr wrap="none">
            <a:spAutoFit/>
          </a:bodyPr>
          <a:lstStyle/>
          <a:p>
            <a:r>
              <a:rPr lang="tr-TR" b="1">
                <a:solidFill>
                  <a:srgbClr val="0000CC"/>
                </a:solidFill>
              </a:rPr>
              <a:t>RİSK-1</a:t>
            </a:r>
          </a:p>
          <a:p>
            <a:r>
              <a:rPr lang="tr-TR" b="1">
                <a:solidFill>
                  <a:srgbClr val="0000CC"/>
                </a:solidFill>
              </a:rPr>
              <a:t>Risk belirlendiğinde bir önem </a:t>
            </a:r>
          </a:p>
          <a:p>
            <a:r>
              <a:rPr lang="tr-TR" b="1">
                <a:solidFill>
                  <a:srgbClr val="0000CC"/>
                </a:solidFill>
              </a:rPr>
              <a:t>Seviyesinde algılanır. Ancak </a:t>
            </a:r>
          </a:p>
          <a:p>
            <a:r>
              <a:rPr lang="tr-TR" b="1">
                <a:solidFill>
                  <a:srgbClr val="0000CC"/>
                </a:solidFill>
              </a:rPr>
              <a:t>zamanla önem seviyesinde bir</a:t>
            </a:r>
          </a:p>
          <a:p>
            <a:r>
              <a:rPr lang="tr-TR" b="1">
                <a:solidFill>
                  <a:srgbClr val="0000CC"/>
                </a:solidFill>
              </a:rPr>
              <a:t>düşüş gözlenir. (kanıksama)</a:t>
            </a:r>
          </a:p>
        </p:txBody>
      </p:sp>
      <p:sp>
        <p:nvSpPr>
          <p:cNvPr id="2" name="Slayt Numarası Yer Tutucusu 1"/>
          <p:cNvSpPr>
            <a:spLocks noGrp="1"/>
          </p:cNvSpPr>
          <p:nvPr>
            <p:ph type="sldNum" sz="quarter" idx="12"/>
          </p:nvPr>
        </p:nvSpPr>
        <p:spPr/>
        <p:txBody>
          <a:bodyPr/>
          <a:lstStyle/>
          <a:p>
            <a:pPr>
              <a:defRPr/>
            </a:pPr>
            <a:fld id="{6B10BE72-AE71-4082-A6B8-B8EC83B2AB79}" type="slidenum">
              <a:rPr lang="tr-TR"/>
              <a:pPr>
                <a:defRPr/>
              </a:pPr>
              <a:t>27</a:t>
            </a:fld>
            <a:endParaRPr lang="tr-TR"/>
          </a:p>
        </p:txBody>
      </p:sp>
    </p:spTree>
    <p:extLst>
      <p:ext uri="{BB962C8B-B14F-4D97-AF65-F5344CB8AC3E}">
        <p14:creationId xmlns:p14="http://schemas.microsoft.com/office/powerpoint/2010/main" val="877179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Line 3"/>
          <p:cNvSpPr>
            <a:spLocks noChangeShapeType="1"/>
          </p:cNvSpPr>
          <p:nvPr/>
        </p:nvSpPr>
        <p:spPr bwMode="auto">
          <a:xfrm>
            <a:off x="1447800" y="1905000"/>
            <a:ext cx="0" cy="3790950"/>
          </a:xfrm>
          <a:prstGeom prst="line">
            <a:avLst/>
          </a:prstGeom>
          <a:noFill/>
          <a:ln w="38100">
            <a:solidFill>
              <a:schemeClr val="hlink"/>
            </a:solidFill>
            <a:round/>
            <a:headEnd/>
            <a:tailEnd/>
          </a:ln>
        </p:spPr>
        <p:txBody>
          <a:bodyPr wrap="none" anchor="ctr"/>
          <a:lstStyle/>
          <a:p>
            <a:endParaRPr lang="tr-TR"/>
          </a:p>
        </p:txBody>
      </p:sp>
      <p:sp>
        <p:nvSpPr>
          <p:cNvPr id="101378" name="Line 4"/>
          <p:cNvSpPr>
            <a:spLocks noChangeShapeType="1"/>
          </p:cNvSpPr>
          <p:nvPr/>
        </p:nvSpPr>
        <p:spPr bwMode="auto">
          <a:xfrm>
            <a:off x="1447800" y="5715000"/>
            <a:ext cx="5656263" cy="0"/>
          </a:xfrm>
          <a:prstGeom prst="line">
            <a:avLst/>
          </a:prstGeom>
          <a:noFill/>
          <a:ln w="38100">
            <a:solidFill>
              <a:schemeClr val="hlink"/>
            </a:solidFill>
            <a:round/>
            <a:headEnd/>
            <a:tailEnd/>
          </a:ln>
        </p:spPr>
        <p:txBody>
          <a:bodyPr wrap="none" anchor="ctr"/>
          <a:lstStyle/>
          <a:p>
            <a:endParaRPr lang="tr-TR"/>
          </a:p>
        </p:txBody>
      </p:sp>
      <p:sp>
        <p:nvSpPr>
          <p:cNvPr id="101379" name="Arc 5"/>
          <p:cNvSpPr>
            <a:spLocks/>
          </p:cNvSpPr>
          <p:nvPr/>
        </p:nvSpPr>
        <p:spPr bwMode="auto">
          <a:xfrm rot="10800000">
            <a:off x="1527175" y="4667250"/>
            <a:ext cx="2081213" cy="581025"/>
          </a:xfrm>
          <a:custGeom>
            <a:avLst/>
            <a:gdLst>
              <a:gd name="T0" fmla="*/ 0 w 21600"/>
              <a:gd name="T1" fmla="*/ 0 h 21600"/>
              <a:gd name="T2" fmla="*/ 2147483647 w 21600"/>
              <a:gd name="T3" fmla="*/ 420413721 h 21600"/>
              <a:gd name="T4" fmla="*/ 0 w 21600"/>
              <a:gd name="T5" fmla="*/ 4204137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rgbClr val="0000CC"/>
            </a:solidFill>
            <a:round/>
            <a:headEnd/>
            <a:tailEnd/>
          </a:ln>
        </p:spPr>
        <p:txBody>
          <a:bodyPr wrap="none" anchor="ctr"/>
          <a:lstStyle/>
          <a:p>
            <a:endParaRPr lang="tr-TR"/>
          </a:p>
        </p:txBody>
      </p:sp>
      <p:sp>
        <p:nvSpPr>
          <p:cNvPr id="101380" name="Line 6"/>
          <p:cNvSpPr>
            <a:spLocks noChangeShapeType="1"/>
          </p:cNvSpPr>
          <p:nvPr/>
        </p:nvSpPr>
        <p:spPr bwMode="auto">
          <a:xfrm flipV="1">
            <a:off x="3597275" y="2574925"/>
            <a:ext cx="0" cy="2708275"/>
          </a:xfrm>
          <a:prstGeom prst="line">
            <a:avLst/>
          </a:prstGeom>
          <a:noFill/>
          <a:ln w="57150">
            <a:solidFill>
              <a:srgbClr val="0000CC"/>
            </a:solidFill>
            <a:round/>
            <a:headEnd/>
            <a:tailEnd/>
          </a:ln>
        </p:spPr>
        <p:txBody>
          <a:bodyPr wrap="none" anchor="ctr"/>
          <a:lstStyle/>
          <a:p>
            <a:endParaRPr lang="tr-TR"/>
          </a:p>
        </p:txBody>
      </p:sp>
      <p:sp>
        <p:nvSpPr>
          <p:cNvPr id="613383" name="Rectangle 7"/>
          <p:cNvSpPr>
            <a:spLocks noChangeArrowheads="1"/>
          </p:cNvSpPr>
          <p:nvPr/>
        </p:nvSpPr>
        <p:spPr bwMode="auto">
          <a:xfrm>
            <a:off x="2643188" y="1905000"/>
            <a:ext cx="1687512" cy="454025"/>
          </a:xfrm>
          <a:prstGeom prst="rect">
            <a:avLst/>
          </a:prstGeom>
          <a:noFill/>
          <a:ln>
            <a:noFill/>
          </a:ln>
          <a:effectLst/>
          <a:extLst/>
        </p:spPr>
        <p:txBody>
          <a:bodyPr wrap="none" lIns="90488" tIns="44450" rIns="90488" bIns="44450">
            <a:spAutoFit/>
          </a:bodyPr>
          <a:lstStyle/>
          <a:p>
            <a:pPr fontAlgn="auto">
              <a:spcBef>
                <a:spcPts val="0"/>
              </a:spcBef>
              <a:spcAft>
                <a:spcPts val="0"/>
              </a:spcAft>
              <a:defRPr/>
            </a:pPr>
            <a:r>
              <a:rPr lang="tr-TR" sz="2400" b="1" i="1">
                <a:solidFill>
                  <a:srgbClr val="FF3300"/>
                </a:solidFill>
                <a:effectLst>
                  <a:outerShdw blurRad="38100" dist="38100" dir="2700000" algn="tl">
                    <a:srgbClr val="000000"/>
                  </a:outerShdw>
                </a:effectLst>
                <a:latin typeface="Arial" pitchFamily="34" charset="0"/>
              </a:rPr>
              <a:t>Ciddi kaza</a:t>
            </a:r>
            <a:endParaRPr lang="en-US" sz="2400" b="1" i="1">
              <a:solidFill>
                <a:srgbClr val="FF3300"/>
              </a:solidFill>
              <a:effectLst>
                <a:outerShdw blurRad="38100" dist="38100" dir="2700000" algn="tl">
                  <a:srgbClr val="000000"/>
                </a:outerShdw>
              </a:effectLst>
              <a:latin typeface="Arial" pitchFamily="34" charset="0"/>
            </a:endParaRPr>
          </a:p>
        </p:txBody>
      </p:sp>
      <p:sp>
        <p:nvSpPr>
          <p:cNvPr id="613385" name="Rectangle 9"/>
          <p:cNvSpPr>
            <a:spLocks noChangeArrowheads="1"/>
          </p:cNvSpPr>
          <p:nvPr/>
        </p:nvSpPr>
        <p:spPr bwMode="auto">
          <a:xfrm>
            <a:off x="3941763" y="5811838"/>
            <a:ext cx="1163637" cy="454025"/>
          </a:xfrm>
          <a:prstGeom prst="rect">
            <a:avLst/>
          </a:prstGeom>
          <a:noFill/>
          <a:ln>
            <a:noFill/>
          </a:ln>
          <a:effectLst/>
          <a:extLst/>
        </p:spPr>
        <p:txBody>
          <a:bodyPr wrap="none" lIns="90488" tIns="44450" rIns="90488" bIns="44450">
            <a:spAutoFit/>
          </a:bodyPr>
          <a:lstStyle/>
          <a:p>
            <a:pPr fontAlgn="auto">
              <a:spcBef>
                <a:spcPts val="0"/>
              </a:spcBef>
              <a:spcAft>
                <a:spcPts val="0"/>
              </a:spcAft>
              <a:defRPr/>
            </a:pPr>
            <a:r>
              <a:rPr lang="tr-TR" sz="2400" b="1">
                <a:solidFill>
                  <a:schemeClr val="hlink"/>
                </a:solidFill>
                <a:effectLst>
                  <a:outerShdw blurRad="38100" dist="38100" dir="2700000" algn="tl">
                    <a:srgbClr val="000000"/>
                  </a:outerShdw>
                </a:effectLst>
                <a:latin typeface="Arial" pitchFamily="34" charset="0"/>
              </a:rPr>
              <a:t>Zaman</a:t>
            </a:r>
            <a:endParaRPr lang="en-US" sz="2400" b="1">
              <a:solidFill>
                <a:schemeClr val="hlink"/>
              </a:solidFill>
              <a:effectLst>
                <a:outerShdw blurRad="38100" dist="38100" dir="2700000" algn="tl">
                  <a:srgbClr val="000000"/>
                </a:outerShdw>
              </a:effectLst>
              <a:latin typeface="Arial" pitchFamily="34" charset="0"/>
            </a:endParaRPr>
          </a:p>
        </p:txBody>
      </p:sp>
      <p:sp>
        <p:nvSpPr>
          <p:cNvPr id="613386" name="Rectangle 10"/>
          <p:cNvSpPr>
            <a:spLocks noChangeArrowheads="1"/>
          </p:cNvSpPr>
          <p:nvPr/>
        </p:nvSpPr>
        <p:spPr bwMode="auto">
          <a:xfrm rot="16200000">
            <a:off x="-572294" y="3464719"/>
            <a:ext cx="3275013" cy="454025"/>
          </a:xfrm>
          <a:prstGeom prst="rect">
            <a:avLst/>
          </a:prstGeom>
          <a:noFill/>
          <a:ln>
            <a:noFill/>
          </a:ln>
          <a:effectLst/>
          <a:extLst/>
        </p:spPr>
        <p:txBody>
          <a:bodyPr lIns="90488" tIns="44450" rIns="90488" bIns="44450">
            <a:spAutoFit/>
          </a:bodyPr>
          <a:lstStyle/>
          <a:p>
            <a:pPr fontAlgn="auto">
              <a:spcBef>
                <a:spcPts val="0"/>
              </a:spcBef>
              <a:spcAft>
                <a:spcPts val="0"/>
              </a:spcAft>
              <a:defRPr/>
            </a:pPr>
            <a:r>
              <a:rPr lang="en-US" sz="2400" b="1">
                <a:solidFill>
                  <a:schemeClr val="hlink"/>
                </a:solidFill>
                <a:effectLst>
                  <a:outerShdw blurRad="38100" dist="38100" dir="2700000" algn="tl">
                    <a:srgbClr val="000000"/>
                  </a:outerShdw>
                </a:effectLst>
                <a:latin typeface="Arial" pitchFamily="34" charset="0"/>
              </a:rPr>
              <a:t>Risk</a:t>
            </a:r>
            <a:r>
              <a:rPr lang="tr-TR" sz="2400" b="1">
                <a:solidFill>
                  <a:schemeClr val="hlink"/>
                </a:solidFill>
                <a:effectLst>
                  <a:outerShdw blurRad="38100" dist="38100" dir="2700000" algn="tl">
                    <a:srgbClr val="000000"/>
                  </a:outerShdw>
                </a:effectLst>
                <a:latin typeface="Arial" pitchFamily="34" charset="0"/>
              </a:rPr>
              <a:t> algılama</a:t>
            </a:r>
            <a:endParaRPr lang="en-US" sz="2400" b="1">
              <a:solidFill>
                <a:schemeClr val="hlink"/>
              </a:solidFill>
              <a:effectLst>
                <a:outerShdw blurRad="38100" dist="38100" dir="2700000" algn="tl">
                  <a:srgbClr val="000000"/>
                </a:outerShdw>
              </a:effectLst>
              <a:latin typeface="Arial" pitchFamily="34" charset="0"/>
            </a:endParaRPr>
          </a:p>
        </p:txBody>
      </p:sp>
      <p:sp>
        <p:nvSpPr>
          <p:cNvPr id="101384" name="Text Box 11"/>
          <p:cNvSpPr txBox="1">
            <a:spLocks noChangeArrowheads="1"/>
          </p:cNvSpPr>
          <p:nvPr/>
        </p:nvSpPr>
        <p:spPr bwMode="auto">
          <a:xfrm>
            <a:off x="4327525" y="2779713"/>
            <a:ext cx="4067175" cy="925512"/>
          </a:xfrm>
          <a:prstGeom prst="rect">
            <a:avLst/>
          </a:prstGeom>
          <a:solidFill>
            <a:srgbClr val="99CCFF"/>
          </a:solidFill>
          <a:ln w="9525">
            <a:solidFill>
              <a:srgbClr val="663300"/>
            </a:solidFill>
            <a:miter lim="800000"/>
            <a:headEnd/>
            <a:tailEnd/>
          </a:ln>
        </p:spPr>
        <p:txBody>
          <a:bodyPr wrap="none">
            <a:spAutoFit/>
          </a:bodyPr>
          <a:lstStyle/>
          <a:p>
            <a:r>
              <a:rPr lang="tr-TR" b="1">
                <a:solidFill>
                  <a:srgbClr val="0000CC"/>
                </a:solidFill>
              </a:rPr>
              <a:t>RİSK-2 </a:t>
            </a:r>
          </a:p>
          <a:p>
            <a:r>
              <a:rPr lang="tr-TR" b="1">
                <a:solidFill>
                  <a:srgbClr val="0000CC"/>
                </a:solidFill>
              </a:rPr>
              <a:t>Ciddi bir kaza sonrası risk algılama </a:t>
            </a:r>
          </a:p>
          <a:p>
            <a:r>
              <a:rPr lang="tr-TR" b="1">
                <a:solidFill>
                  <a:srgbClr val="0000CC"/>
                </a:solidFill>
              </a:rPr>
              <a:t>Seviyesi aniden yükselir. </a:t>
            </a:r>
          </a:p>
        </p:txBody>
      </p:sp>
      <p:sp>
        <p:nvSpPr>
          <p:cNvPr id="78862" name="Rectangle 14"/>
          <p:cNvSpPr>
            <a:spLocks noGrp="1" noChangeArrowheads="1"/>
          </p:cNvSpPr>
          <p:nvPr>
            <p:ph type="title"/>
          </p:nvPr>
        </p:nvSpPr>
        <p:spPr>
          <a:xfrm>
            <a:off x="2590800" y="838200"/>
            <a:ext cx="6013450" cy="914400"/>
          </a:xfrm>
          <a:solidFill>
            <a:srgbClr val="99CCFF"/>
          </a:solidFill>
          <a:ln w="12700">
            <a:solidFill>
              <a:srgbClr val="663300"/>
            </a:solidFill>
          </a:ln>
          <a:effectLst>
            <a:outerShdw dist="107763" dir="8100000" algn="ctr" rotWithShape="0">
              <a:schemeClr val="bg2"/>
            </a:outerShdw>
          </a:effectLst>
        </p:spPr>
        <p:txBody>
          <a:bodyPr lIns="90488" tIns="44450" rIns="90488" bIns="44450" rtlCol="0">
            <a:normAutofit fontScale="90000"/>
          </a:bodyPr>
          <a:lstStyle/>
          <a:p>
            <a:pPr eaLnBrk="1" fontAlgn="auto" hangingPunct="1">
              <a:spcAft>
                <a:spcPts val="0"/>
              </a:spcAft>
              <a:defRPr/>
            </a:pPr>
            <a:r>
              <a:rPr lang="en-US" sz="3200" b="1" smtClean="0">
                <a:solidFill>
                  <a:srgbClr val="0000CC"/>
                </a:solidFill>
              </a:rPr>
              <a:t>Risk </a:t>
            </a:r>
            <a:r>
              <a:rPr lang="tr-TR" sz="3200" b="1" smtClean="0">
                <a:solidFill>
                  <a:srgbClr val="0000CC"/>
                </a:solidFill>
              </a:rPr>
              <a:t>Algılama Seviyesinin Zamanla Değişimi</a:t>
            </a:r>
            <a:endParaRPr lang="en-US" sz="3200" b="1" smtClean="0">
              <a:solidFill>
                <a:srgbClr val="0000CC"/>
              </a:solidFill>
            </a:endParaRPr>
          </a:p>
        </p:txBody>
      </p:sp>
      <p:sp>
        <p:nvSpPr>
          <p:cNvPr id="2" name="Slayt Numarası Yer Tutucusu 1"/>
          <p:cNvSpPr>
            <a:spLocks noGrp="1"/>
          </p:cNvSpPr>
          <p:nvPr>
            <p:ph type="sldNum" sz="quarter" idx="12"/>
          </p:nvPr>
        </p:nvSpPr>
        <p:spPr/>
        <p:txBody>
          <a:bodyPr/>
          <a:lstStyle/>
          <a:p>
            <a:pPr>
              <a:defRPr/>
            </a:pPr>
            <a:fld id="{28A69E23-7442-4519-A77D-ABA96DC28616}" type="slidenum">
              <a:rPr lang="tr-TR"/>
              <a:pPr>
                <a:defRPr/>
              </a:pPr>
              <a:t>28</a:t>
            </a:fld>
            <a:endParaRPr lang="tr-TR"/>
          </a:p>
        </p:txBody>
      </p:sp>
    </p:spTree>
    <p:extLst>
      <p:ext uri="{BB962C8B-B14F-4D97-AF65-F5344CB8AC3E}">
        <p14:creationId xmlns:p14="http://schemas.microsoft.com/office/powerpoint/2010/main" val="775270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5" name="Group 3"/>
          <p:cNvGrpSpPr>
            <a:grpSpLocks/>
          </p:cNvGrpSpPr>
          <p:nvPr/>
        </p:nvGrpSpPr>
        <p:grpSpPr bwMode="auto">
          <a:xfrm>
            <a:off x="838200" y="1905000"/>
            <a:ext cx="6275388" cy="4360863"/>
            <a:chOff x="528" y="1200"/>
            <a:chExt cx="3953" cy="2747"/>
          </a:xfrm>
        </p:grpSpPr>
        <p:sp>
          <p:nvSpPr>
            <p:cNvPr id="103438" name="Line 4"/>
            <p:cNvSpPr>
              <a:spLocks noChangeShapeType="1"/>
            </p:cNvSpPr>
            <p:nvPr/>
          </p:nvSpPr>
          <p:spPr bwMode="auto">
            <a:xfrm>
              <a:off x="914" y="1218"/>
              <a:ext cx="0" cy="2388"/>
            </a:xfrm>
            <a:prstGeom prst="line">
              <a:avLst/>
            </a:prstGeom>
            <a:noFill/>
            <a:ln w="12700">
              <a:solidFill>
                <a:schemeClr val="tx1"/>
              </a:solidFill>
              <a:round/>
              <a:headEnd/>
              <a:tailEnd/>
            </a:ln>
          </p:spPr>
          <p:txBody>
            <a:bodyPr wrap="none" anchor="ctr"/>
            <a:lstStyle/>
            <a:p>
              <a:endParaRPr lang="tr-TR"/>
            </a:p>
          </p:txBody>
        </p:sp>
        <p:sp>
          <p:nvSpPr>
            <p:cNvPr id="103439" name="Line 5"/>
            <p:cNvSpPr>
              <a:spLocks noChangeShapeType="1"/>
            </p:cNvSpPr>
            <p:nvPr/>
          </p:nvSpPr>
          <p:spPr bwMode="auto">
            <a:xfrm>
              <a:off x="918" y="3610"/>
              <a:ext cx="3563" cy="0"/>
            </a:xfrm>
            <a:prstGeom prst="line">
              <a:avLst/>
            </a:prstGeom>
            <a:noFill/>
            <a:ln w="12700">
              <a:solidFill>
                <a:schemeClr val="tx1"/>
              </a:solidFill>
              <a:round/>
              <a:headEnd/>
              <a:tailEnd/>
            </a:ln>
          </p:spPr>
          <p:txBody>
            <a:bodyPr wrap="none" anchor="ctr"/>
            <a:lstStyle/>
            <a:p>
              <a:endParaRPr lang="tr-TR"/>
            </a:p>
          </p:txBody>
        </p:sp>
        <p:sp>
          <p:nvSpPr>
            <p:cNvPr id="615430" name="Rectangle 6"/>
            <p:cNvSpPr>
              <a:spLocks noChangeArrowheads="1"/>
            </p:cNvSpPr>
            <p:nvPr/>
          </p:nvSpPr>
          <p:spPr bwMode="auto">
            <a:xfrm>
              <a:off x="2432" y="3661"/>
              <a:ext cx="114" cy="286"/>
            </a:xfrm>
            <a:prstGeom prst="rect">
              <a:avLst/>
            </a:prstGeom>
            <a:noFill/>
            <a:ln>
              <a:noFill/>
            </a:ln>
            <a:effectLst/>
            <a:extLst/>
          </p:spPr>
          <p:txBody>
            <a:bodyPr wrap="none" lIns="90488" tIns="44450" rIns="90488" bIns="44450">
              <a:spAutoFit/>
            </a:bodyPr>
            <a:lstStyle/>
            <a:p>
              <a:pPr fontAlgn="auto">
                <a:spcBef>
                  <a:spcPts val="0"/>
                </a:spcBef>
                <a:spcAft>
                  <a:spcPts val="0"/>
                </a:spcAft>
                <a:defRPr/>
              </a:pPr>
              <a:endParaRPr lang="tr-TR" sz="2400" b="1">
                <a:effectLst>
                  <a:outerShdw blurRad="38100" dist="38100" dir="2700000" algn="tl">
                    <a:srgbClr val="000000"/>
                  </a:outerShdw>
                </a:effectLst>
                <a:latin typeface="Arial" pitchFamily="34" charset="0"/>
              </a:endParaRPr>
            </a:p>
          </p:txBody>
        </p:sp>
        <p:sp>
          <p:nvSpPr>
            <p:cNvPr id="615431" name="Rectangle 7"/>
            <p:cNvSpPr>
              <a:spLocks noChangeArrowheads="1"/>
            </p:cNvSpPr>
            <p:nvPr/>
          </p:nvSpPr>
          <p:spPr bwMode="auto">
            <a:xfrm rot="16200000">
              <a:off x="-359" y="2183"/>
              <a:ext cx="2063" cy="286"/>
            </a:xfrm>
            <a:prstGeom prst="rect">
              <a:avLst/>
            </a:prstGeom>
            <a:noFill/>
            <a:ln>
              <a:noFill/>
            </a:ln>
            <a:effectLst/>
            <a:extLst/>
          </p:spPr>
          <p:txBody>
            <a:bodyPr lIns="90488" tIns="44450" rIns="90488" bIns="44450">
              <a:spAutoFit/>
            </a:bodyPr>
            <a:lstStyle/>
            <a:p>
              <a:pPr fontAlgn="auto">
                <a:spcBef>
                  <a:spcPts val="0"/>
                </a:spcBef>
                <a:spcAft>
                  <a:spcPts val="0"/>
                </a:spcAft>
                <a:defRPr/>
              </a:pPr>
              <a:endParaRPr lang="tr-TR" sz="2400" b="1">
                <a:effectLst>
                  <a:outerShdw blurRad="38100" dist="38100" dir="2700000" algn="tl">
                    <a:srgbClr val="000000"/>
                  </a:outerShdw>
                </a:effectLst>
                <a:latin typeface="Arial" pitchFamily="34" charset="0"/>
              </a:endParaRPr>
            </a:p>
          </p:txBody>
        </p:sp>
        <p:grpSp>
          <p:nvGrpSpPr>
            <p:cNvPr id="103442" name="Group 8"/>
            <p:cNvGrpSpPr>
              <a:grpSpLocks/>
            </p:cNvGrpSpPr>
            <p:nvPr/>
          </p:nvGrpSpPr>
          <p:grpSpPr bwMode="auto">
            <a:xfrm>
              <a:off x="962" y="1622"/>
              <a:ext cx="3474" cy="1741"/>
              <a:chOff x="1243" y="1557"/>
              <a:chExt cx="3736" cy="1639"/>
            </a:xfrm>
          </p:grpSpPr>
          <p:sp>
            <p:nvSpPr>
              <p:cNvPr id="103444" name="Arc 9"/>
              <p:cNvSpPr>
                <a:spLocks/>
              </p:cNvSpPr>
              <p:nvPr/>
            </p:nvSpPr>
            <p:spPr bwMode="auto">
              <a:xfrm rot="10800000">
                <a:off x="1243" y="2798"/>
                <a:ext cx="1410" cy="344"/>
              </a:xfrm>
              <a:custGeom>
                <a:avLst/>
                <a:gdLst>
                  <a:gd name="T0" fmla="*/ 0 w 21600"/>
                  <a:gd name="T1" fmla="*/ 0 h 21600"/>
                  <a:gd name="T2" fmla="*/ 6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p:spPr>
            <p:txBody>
              <a:bodyPr wrap="none" anchor="ctr"/>
              <a:lstStyle/>
              <a:p>
                <a:endParaRPr lang="tr-TR"/>
              </a:p>
            </p:txBody>
          </p:sp>
          <p:sp>
            <p:nvSpPr>
              <p:cNvPr id="103445" name="Line 10"/>
              <p:cNvSpPr>
                <a:spLocks noChangeShapeType="1"/>
              </p:cNvSpPr>
              <p:nvPr/>
            </p:nvSpPr>
            <p:spPr bwMode="auto">
              <a:xfrm flipV="1">
                <a:off x="2645" y="1557"/>
                <a:ext cx="0" cy="1606"/>
              </a:xfrm>
              <a:prstGeom prst="line">
                <a:avLst/>
              </a:prstGeom>
              <a:noFill/>
              <a:ln w="57150">
                <a:solidFill>
                  <a:schemeClr val="tx2"/>
                </a:solidFill>
                <a:round/>
                <a:headEnd/>
                <a:tailEnd/>
              </a:ln>
            </p:spPr>
            <p:txBody>
              <a:bodyPr wrap="none" anchor="ctr"/>
              <a:lstStyle/>
              <a:p>
                <a:endParaRPr lang="tr-TR"/>
              </a:p>
            </p:txBody>
          </p:sp>
          <p:sp>
            <p:nvSpPr>
              <p:cNvPr id="103446" name="Arc 11"/>
              <p:cNvSpPr>
                <a:spLocks/>
              </p:cNvSpPr>
              <p:nvPr/>
            </p:nvSpPr>
            <p:spPr bwMode="auto">
              <a:xfrm rot="10800000">
                <a:off x="2640" y="1561"/>
                <a:ext cx="2339" cy="1635"/>
              </a:xfrm>
              <a:custGeom>
                <a:avLst/>
                <a:gdLst>
                  <a:gd name="T0" fmla="*/ 0 w 21600"/>
                  <a:gd name="T1" fmla="*/ 0 h 21600"/>
                  <a:gd name="T2" fmla="*/ 27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p:spPr>
            <p:txBody>
              <a:bodyPr wrap="none" anchor="ctr"/>
              <a:lstStyle/>
              <a:p>
                <a:endParaRPr lang="tr-TR"/>
              </a:p>
            </p:txBody>
          </p:sp>
        </p:grpSp>
        <p:sp>
          <p:nvSpPr>
            <p:cNvPr id="615436" name="Rectangle 12"/>
            <p:cNvSpPr>
              <a:spLocks noChangeArrowheads="1"/>
            </p:cNvSpPr>
            <p:nvPr/>
          </p:nvSpPr>
          <p:spPr bwMode="auto">
            <a:xfrm>
              <a:off x="1665" y="1200"/>
              <a:ext cx="114" cy="286"/>
            </a:xfrm>
            <a:prstGeom prst="rect">
              <a:avLst/>
            </a:prstGeom>
            <a:noFill/>
            <a:ln>
              <a:noFill/>
            </a:ln>
            <a:effectLst/>
            <a:extLst/>
          </p:spPr>
          <p:txBody>
            <a:bodyPr wrap="none" lIns="90488" tIns="44450" rIns="90488" bIns="44450">
              <a:spAutoFit/>
            </a:bodyPr>
            <a:lstStyle/>
            <a:p>
              <a:pPr fontAlgn="auto">
                <a:spcBef>
                  <a:spcPts val="0"/>
                </a:spcBef>
                <a:spcAft>
                  <a:spcPts val="0"/>
                </a:spcAft>
                <a:defRPr/>
              </a:pPr>
              <a:endParaRPr lang="tr-TR" sz="2400" b="1" i="1">
                <a:solidFill>
                  <a:schemeClr val="accent1"/>
                </a:solidFill>
                <a:effectLst>
                  <a:outerShdw blurRad="38100" dist="38100" dir="2700000" algn="tl">
                    <a:srgbClr val="000000"/>
                  </a:outerShdw>
                </a:effectLst>
                <a:latin typeface="Arial" pitchFamily="34" charset="0"/>
              </a:endParaRPr>
            </a:p>
          </p:txBody>
        </p:sp>
      </p:grpSp>
      <p:sp>
        <p:nvSpPr>
          <p:cNvPr id="615438" name="Rectangle 14"/>
          <p:cNvSpPr>
            <a:spLocks noChangeArrowheads="1"/>
          </p:cNvSpPr>
          <p:nvPr/>
        </p:nvSpPr>
        <p:spPr bwMode="auto">
          <a:xfrm>
            <a:off x="2643188" y="1905000"/>
            <a:ext cx="1700212" cy="466725"/>
          </a:xfrm>
          <a:prstGeom prst="rect">
            <a:avLst/>
          </a:prstGeom>
          <a:noFill/>
          <a:ln w="12700">
            <a:solidFill>
              <a:srgbClr val="996633"/>
            </a:solidFill>
            <a:miter lim="800000"/>
            <a:headEnd/>
            <a:tailEnd/>
          </a:ln>
          <a:effectLst/>
          <a:extLst/>
        </p:spPr>
        <p:txBody>
          <a:bodyPr wrap="none" lIns="90488" tIns="44450" rIns="90488" bIns="44450">
            <a:spAutoFit/>
          </a:bodyPr>
          <a:lstStyle/>
          <a:p>
            <a:pPr fontAlgn="auto">
              <a:spcBef>
                <a:spcPts val="0"/>
              </a:spcBef>
              <a:spcAft>
                <a:spcPts val="0"/>
              </a:spcAft>
              <a:defRPr/>
            </a:pPr>
            <a:r>
              <a:rPr lang="tr-TR" sz="2400" b="1" i="1">
                <a:solidFill>
                  <a:srgbClr val="FF3300"/>
                </a:solidFill>
                <a:effectLst>
                  <a:outerShdw blurRad="38100" dist="38100" dir="2700000" algn="tl">
                    <a:srgbClr val="000000"/>
                  </a:outerShdw>
                </a:effectLst>
                <a:latin typeface="Arial" pitchFamily="34" charset="0"/>
              </a:rPr>
              <a:t>Ciddi kaza</a:t>
            </a:r>
            <a:endParaRPr lang="en-US" sz="2400" b="1" i="1">
              <a:solidFill>
                <a:srgbClr val="FF3300"/>
              </a:solidFill>
              <a:effectLst>
                <a:outerShdw blurRad="38100" dist="38100" dir="2700000" algn="tl">
                  <a:srgbClr val="000000"/>
                </a:outerShdw>
              </a:effectLst>
              <a:latin typeface="Arial" pitchFamily="34" charset="0"/>
            </a:endParaRPr>
          </a:p>
        </p:txBody>
      </p:sp>
      <p:sp>
        <p:nvSpPr>
          <p:cNvPr id="615439" name="Rectangle 15"/>
          <p:cNvSpPr>
            <a:spLocks noChangeArrowheads="1"/>
          </p:cNvSpPr>
          <p:nvPr/>
        </p:nvSpPr>
        <p:spPr bwMode="auto">
          <a:xfrm rot="16200000">
            <a:off x="-572294" y="3464719"/>
            <a:ext cx="3275013" cy="454025"/>
          </a:xfrm>
          <a:prstGeom prst="rect">
            <a:avLst/>
          </a:prstGeom>
          <a:noFill/>
          <a:ln>
            <a:noFill/>
          </a:ln>
          <a:effectLst/>
          <a:extLst/>
        </p:spPr>
        <p:txBody>
          <a:bodyPr lIns="90488" tIns="44450" rIns="90488" bIns="44450">
            <a:spAutoFit/>
          </a:bodyPr>
          <a:lstStyle/>
          <a:p>
            <a:pPr fontAlgn="auto">
              <a:spcBef>
                <a:spcPts val="0"/>
              </a:spcBef>
              <a:spcAft>
                <a:spcPts val="0"/>
              </a:spcAft>
              <a:defRPr/>
            </a:pPr>
            <a:r>
              <a:rPr lang="en-US" sz="2400" b="1">
                <a:solidFill>
                  <a:schemeClr val="hlink"/>
                </a:solidFill>
                <a:effectLst>
                  <a:outerShdw blurRad="38100" dist="38100" dir="2700000" algn="tl">
                    <a:srgbClr val="000000"/>
                  </a:outerShdw>
                </a:effectLst>
                <a:latin typeface="Arial" pitchFamily="34" charset="0"/>
              </a:rPr>
              <a:t>Risk</a:t>
            </a:r>
            <a:r>
              <a:rPr lang="tr-TR" sz="2400" b="1">
                <a:solidFill>
                  <a:schemeClr val="hlink"/>
                </a:solidFill>
                <a:effectLst>
                  <a:outerShdw blurRad="38100" dist="38100" dir="2700000" algn="tl">
                    <a:srgbClr val="000000"/>
                  </a:outerShdw>
                </a:effectLst>
                <a:latin typeface="Arial" pitchFamily="34" charset="0"/>
              </a:rPr>
              <a:t> algılama</a:t>
            </a:r>
            <a:endParaRPr lang="en-US" sz="2400" b="1">
              <a:solidFill>
                <a:schemeClr val="hlink"/>
              </a:solidFill>
              <a:effectLst>
                <a:outerShdw blurRad="38100" dist="38100" dir="2700000" algn="tl">
                  <a:srgbClr val="000000"/>
                </a:outerShdw>
              </a:effectLst>
              <a:latin typeface="Arial" pitchFamily="34" charset="0"/>
            </a:endParaRPr>
          </a:p>
        </p:txBody>
      </p:sp>
      <p:sp>
        <p:nvSpPr>
          <p:cNvPr id="615440" name="Rectangle 16"/>
          <p:cNvSpPr>
            <a:spLocks noChangeArrowheads="1"/>
          </p:cNvSpPr>
          <p:nvPr/>
        </p:nvSpPr>
        <p:spPr bwMode="auto">
          <a:xfrm>
            <a:off x="3941763" y="5811838"/>
            <a:ext cx="1163637" cy="454025"/>
          </a:xfrm>
          <a:prstGeom prst="rect">
            <a:avLst/>
          </a:prstGeom>
          <a:noFill/>
          <a:ln>
            <a:noFill/>
          </a:ln>
          <a:effectLst/>
          <a:extLst/>
        </p:spPr>
        <p:txBody>
          <a:bodyPr wrap="none" lIns="90488" tIns="44450" rIns="90488" bIns="44450">
            <a:spAutoFit/>
          </a:bodyPr>
          <a:lstStyle/>
          <a:p>
            <a:pPr fontAlgn="auto">
              <a:spcBef>
                <a:spcPts val="0"/>
              </a:spcBef>
              <a:spcAft>
                <a:spcPts val="0"/>
              </a:spcAft>
              <a:defRPr/>
            </a:pPr>
            <a:r>
              <a:rPr lang="tr-TR" sz="2400" b="1">
                <a:solidFill>
                  <a:schemeClr val="hlink"/>
                </a:solidFill>
                <a:effectLst>
                  <a:outerShdw blurRad="38100" dist="38100" dir="2700000" algn="tl">
                    <a:srgbClr val="000000"/>
                  </a:outerShdw>
                </a:effectLst>
                <a:latin typeface="Arial" pitchFamily="34" charset="0"/>
              </a:rPr>
              <a:t>Zaman</a:t>
            </a:r>
            <a:endParaRPr lang="en-US" sz="2400" b="1">
              <a:solidFill>
                <a:schemeClr val="hlink"/>
              </a:solidFill>
              <a:effectLst>
                <a:outerShdw blurRad="38100" dist="38100" dir="2700000" algn="tl">
                  <a:srgbClr val="000000"/>
                </a:outerShdw>
              </a:effectLst>
              <a:latin typeface="Arial" pitchFamily="34" charset="0"/>
            </a:endParaRPr>
          </a:p>
        </p:txBody>
      </p:sp>
      <p:sp>
        <p:nvSpPr>
          <p:cNvPr id="103429" name="Text Box 17"/>
          <p:cNvSpPr txBox="1">
            <a:spLocks noChangeArrowheads="1"/>
          </p:cNvSpPr>
          <p:nvPr/>
        </p:nvSpPr>
        <p:spPr bwMode="auto">
          <a:xfrm>
            <a:off x="4327525" y="2779713"/>
            <a:ext cx="3419475" cy="925512"/>
          </a:xfrm>
          <a:prstGeom prst="rect">
            <a:avLst/>
          </a:prstGeom>
          <a:solidFill>
            <a:srgbClr val="99CCFF"/>
          </a:solidFill>
          <a:ln w="9525">
            <a:solidFill>
              <a:srgbClr val="663300"/>
            </a:solidFill>
            <a:miter lim="800000"/>
            <a:headEnd/>
            <a:tailEnd/>
          </a:ln>
        </p:spPr>
        <p:txBody>
          <a:bodyPr wrap="none">
            <a:spAutoFit/>
          </a:bodyPr>
          <a:lstStyle/>
          <a:p>
            <a:r>
              <a:rPr lang="tr-TR" b="1">
                <a:solidFill>
                  <a:srgbClr val="0000CC"/>
                </a:solidFill>
              </a:rPr>
              <a:t>RİSK-3</a:t>
            </a:r>
          </a:p>
          <a:p>
            <a:r>
              <a:rPr lang="tr-TR" b="1">
                <a:solidFill>
                  <a:srgbClr val="0000CC"/>
                </a:solidFill>
              </a:rPr>
              <a:t>Zaman geçtikçe risk algılama </a:t>
            </a:r>
          </a:p>
          <a:p>
            <a:r>
              <a:rPr lang="tr-TR" b="1">
                <a:solidFill>
                  <a:srgbClr val="0000CC"/>
                </a:solidFill>
              </a:rPr>
              <a:t>Seviyesi  tekrar azalır. </a:t>
            </a:r>
          </a:p>
        </p:txBody>
      </p:sp>
      <p:sp>
        <p:nvSpPr>
          <p:cNvPr id="103430" name="Freeform 18"/>
          <p:cNvSpPr>
            <a:spLocks/>
          </p:cNvSpPr>
          <p:nvPr/>
        </p:nvSpPr>
        <p:spPr bwMode="auto">
          <a:xfrm>
            <a:off x="2438400" y="4514850"/>
            <a:ext cx="1588" cy="666750"/>
          </a:xfrm>
          <a:custGeom>
            <a:avLst/>
            <a:gdLst>
              <a:gd name="T0" fmla="*/ 0 w 1"/>
              <a:gd name="T1" fmla="*/ 2147483647 h 420"/>
              <a:gd name="T2" fmla="*/ 0 w 1"/>
              <a:gd name="T3" fmla="*/ 0 h 420"/>
              <a:gd name="T4" fmla="*/ 0 60000 65536"/>
              <a:gd name="T5" fmla="*/ 0 60000 65536"/>
              <a:gd name="T6" fmla="*/ 0 w 1"/>
              <a:gd name="T7" fmla="*/ 0 h 420"/>
              <a:gd name="T8" fmla="*/ 1 w 1"/>
              <a:gd name="T9" fmla="*/ 420 h 420"/>
            </a:gdLst>
            <a:ahLst/>
            <a:cxnLst>
              <a:cxn ang="T4">
                <a:pos x="T0" y="T1"/>
              </a:cxn>
              <a:cxn ang="T5">
                <a:pos x="T2" y="T3"/>
              </a:cxn>
            </a:cxnLst>
            <a:rect l="T6" t="T7" r="T8" b="T9"/>
            <a:pathLst>
              <a:path w="1" h="420">
                <a:moveTo>
                  <a:pt x="0" y="420"/>
                </a:moveTo>
                <a:cubicBezTo>
                  <a:pt x="0" y="280"/>
                  <a:pt x="0" y="140"/>
                  <a:pt x="0" y="0"/>
                </a:cubicBezTo>
              </a:path>
            </a:pathLst>
          </a:custGeom>
          <a:noFill/>
          <a:ln w="38100" cap="flat" cmpd="sng">
            <a:solidFill>
              <a:srgbClr val="FF0000"/>
            </a:solidFill>
            <a:prstDash val="solid"/>
            <a:round/>
            <a:headEnd/>
            <a:tailEnd/>
          </a:ln>
        </p:spPr>
        <p:txBody>
          <a:bodyPr lIns="45720" rIns="45720"/>
          <a:lstStyle/>
          <a:p>
            <a:endParaRPr lang="tr-TR"/>
          </a:p>
        </p:txBody>
      </p:sp>
      <p:sp>
        <p:nvSpPr>
          <p:cNvPr id="103431" name="Freeform 19"/>
          <p:cNvSpPr>
            <a:spLocks/>
          </p:cNvSpPr>
          <p:nvPr/>
        </p:nvSpPr>
        <p:spPr bwMode="auto">
          <a:xfrm rot="25111">
            <a:off x="2462213" y="4533900"/>
            <a:ext cx="438150" cy="723900"/>
          </a:xfrm>
          <a:custGeom>
            <a:avLst/>
            <a:gdLst>
              <a:gd name="T0" fmla="*/ 0 w 288"/>
              <a:gd name="T1" fmla="*/ 0 h 408"/>
              <a:gd name="T2" fmla="*/ 2147483647 w 288"/>
              <a:gd name="T3" fmla="*/ 2147483647 h 408"/>
              <a:gd name="T4" fmla="*/ 2147483647 w 288"/>
              <a:gd name="T5" fmla="*/ 2147483647 h 408"/>
              <a:gd name="T6" fmla="*/ 2147483647 w 288"/>
              <a:gd name="T7" fmla="*/ 2147483647 h 408"/>
              <a:gd name="T8" fmla="*/ 2147483647 w 288"/>
              <a:gd name="T9" fmla="*/ 2147483647 h 408"/>
              <a:gd name="T10" fmla="*/ 0 60000 65536"/>
              <a:gd name="T11" fmla="*/ 0 60000 65536"/>
              <a:gd name="T12" fmla="*/ 0 60000 65536"/>
              <a:gd name="T13" fmla="*/ 0 60000 65536"/>
              <a:gd name="T14" fmla="*/ 0 60000 65536"/>
              <a:gd name="T15" fmla="*/ 0 w 288"/>
              <a:gd name="T16" fmla="*/ 0 h 408"/>
              <a:gd name="T17" fmla="*/ 288 w 288"/>
              <a:gd name="T18" fmla="*/ 408 h 408"/>
            </a:gdLst>
            <a:ahLst/>
            <a:cxnLst>
              <a:cxn ang="T10">
                <a:pos x="T0" y="T1"/>
              </a:cxn>
              <a:cxn ang="T11">
                <a:pos x="T2" y="T3"/>
              </a:cxn>
              <a:cxn ang="T12">
                <a:pos x="T4" y="T5"/>
              </a:cxn>
              <a:cxn ang="T13">
                <a:pos x="T6" y="T7"/>
              </a:cxn>
              <a:cxn ang="T14">
                <a:pos x="T8" y="T9"/>
              </a:cxn>
            </a:cxnLst>
            <a:rect l="T15" t="T16" r="T17" b="T18"/>
            <a:pathLst>
              <a:path w="288" h="408">
                <a:moveTo>
                  <a:pt x="0" y="0"/>
                </a:moveTo>
                <a:cubicBezTo>
                  <a:pt x="12" y="71"/>
                  <a:pt x="34" y="133"/>
                  <a:pt x="48" y="204"/>
                </a:cubicBezTo>
                <a:cubicBezTo>
                  <a:pt x="54" y="236"/>
                  <a:pt x="49" y="277"/>
                  <a:pt x="72" y="300"/>
                </a:cubicBezTo>
                <a:cubicBezTo>
                  <a:pt x="119" y="347"/>
                  <a:pt x="157" y="352"/>
                  <a:pt x="216" y="372"/>
                </a:cubicBezTo>
                <a:cubicBezTo>
                  <a:pt x="238" y="379"/>
                  <a:pt x="288" y="380"/>
                  <a:pt x="288" y="408"/>
                </a:cubicBezTo>
              </a:path>
            </a:pathLst>
          </a:custGeom>
          <a:noFill/>
          <a:ln w="38100" cap="flat" cmpd="sng">
            <a:solidFill>
              <a:srgbClr val="FF0000"/>
            </a:solidFill>
            <a:prstDash val="solid"/>
            <a:round/>
            <a:headEnd/>
            <a:tailEnd/>
          </a:ln>
        </p:spPr>
        <p:txBody>
          <a:bodyPr lIns="45720" rIns="45720"/>
          <a:lstStyle/>
          <a:p>
            <a:endParaRPr lang="tr-TR"/>
          </a:p>
        </p:txBody>
      </p:sp>
      <p:sp>
        <p:nvSpPr>
          <p:cNvPr id="103432" name="Text Box 20"/>
          <p:cNvSpPr txBox="1">
            <a:spLocks noChangeArrowheads="1"/>
          </p:cNvSpPr>
          <p:nvPr/>
        </p:nvSpPr>
        <p:spPr bwMode="auto">
          <a:xfrm>
            <a:off x="2392363" y="3998913"/>
            <a:ext cx="247650" cy="366712"/>
          </a:xfrm>
          <a:prstGeom prst="rect">
            <a:avLst/>
          </a:prstGeom>
          <a:noFill/>
          <a:ln w="9525">
            <a:noFill/>
            <a:miter lim="800000"/>
            <a:headEnd/>
            <a:tailEnd/>
          </a:ln>
        </p:spPr>
        <p:txBody>
          <a:bodyPr wrap="none" lIns="45720" rIns="45720">
            <a:spAutoFit/>
          </a:bodyPr>
          <a:lstStyle/>
          <a:p>
            <a:pPr>
              <a:lnSpc>
                <a:spcPct val="90000"/>
              </a:lnSpc>
            </a:pPr>
            <a:r>
              <a:rPr lang="tr-TR" sz="2000" b="1">
                <a:solidFill>
                  <a:srgbClr val="000099"/>
                </a:solidFill>
              </a:rPr>
              <a:t>?</a:t>
            </a:r>
          </a:p>
        </p:txBody>
      </p:sp>
      <p:sp>
        <p:nvSpPr>
          <p:cNvPr id="79886" name="Rectangle 23"/>
          <p:cNvSpPr>
            <a:spLocks noGrp="1" noChangeArrowheads="1"/>
          </p:cNvSpPr>
          <p:nvPr>
            <p:ph type="title"/>
          </p:nvPr>
        </p:nvSpPr>
        <p:spPr>
          <a:xfrm>
            <a:off x="2590800" y="838200"/>
            <a:ext cx="6013450" cy="914400"/>
          </a:xfrm>
          <a:solidFill>
            <a:srgbClr val="99CCFF"/>
          </a:solidFill>
          <a:ln w="12700">
            <a:solidFill>
              <a:srgbClr val="663300"/>
            </a:solidFill>
          </a:ln>
          <a:effectLst>
            <a:outerShdw dist="107763" dir="8100000" algn="ctr" rotWithShape="0">
              <a:schemeClr val="bg2"/>
            </a:outerShdw>
          </a:effectLst>
        </p:spPr>
        <p:txBody>
          <a:bodyPr lIns="90488" tIns="44450" rIns="90488" bIns="44450" rtlCol="0">
            <a:normAutofit fontScale="90000"/>
          </a:bodyPr>
          <a:lstStyle/>
          <a:p>
            <a:pPr eaLnBrk="1" fontAlgn="auto" hangingPunct="1">
              <a:spcAft>
                <a:spcPts val="0"/>
              </a:spcAft>
              <a:defRPr/>
            </a:pPr>
            <a:r>
              <a:rPr lang="en-US" sz="3200" b="1" smtClean="0">
                <a:solidFill>
                  <a:srgbClr val="0000CC"/>
                </a:solidFill>
              </a:rPr>
              <a:t>Risk </a:t>
            </a:r>
            <a:r>
              <a:rPr lang="tr-TR" sz="3200" b="1" smtClean="0">
                <a:solidFill>
                  <a:srgbClr val="0000CC"/>
                </a:solidFill>
              </a:rPr>
              <a:t>Algılama Seviyesinin Zamanla  Değişimi</a:t>
            </a:r>
            <a:endParaRPr lang="en-US" sz="3200" b="1" smtClean="0">
              <a:solidFill>
                <a:srgbClr val="0000CC"/>
              </a:solidFill>
            </a:endParaRPr>
          </a:p>
        </p:txBody>
      </p:sp>
      <p:sp>
        <p:nvSpPr>
          <p:cNvPr id="103434" name="Line 27"/>
          <p:cNvSpPr>
            <a:spLocks noChangeShapeType="1"/>
          </p:cNvSpPr>
          <p:nvPr/>
        </p:nvSpPr>
        <p:spPr bwMode="auto">
          <a:xfrm>
            <a:off x="1447800" y="1905000"/>
            <a:ext cx="0" cy="3790950"/>
          </a:xfrm>
          <a:prstGeom prst="line">
            <a:avLst/>
          </a:prstGeom>
          <a:noFill/>
          <a:ln w="38100">
            <a:solidFill>
              <a:schemeClr val="hlink"/>
            </a:solidFill>
            <a:round/>
            <a:headEnd/>
            <a:tailEnd/>
          </a:ln>
        </p:spPr>
        <p:txBody>
          <a:bodyPr wrap="none" anchor="ctr"/>
          <a:lstStyle/>
          <a:p>
            <a:endParaRPr lang="tr-TR"/>
          </a:p>
        </p:txBody>
      </p:sp>
      <p:sp>
        <p:nvSpPr>
          <p:cNvPr id="103435" name="Line 28"/>
          <p:cNvSpPr>
            <a:spLocks noChangeShapeType="1"/>
          </p:cNvSpPr>
          <p:nvPr/>
        </p:nvSpPr>
        <p:spPr bwMode="auto">
          <a:xfrm>
            <a:off x="1447800" y="5715000"/>
            <a:ext cx="5656263" cy="0"/>
          </a:xfrm>
          <a:prstGeom prst="line">
            <a:avLst/>
          </a:prstGeom>
          <a:noFill/>
          <a:ln w="38100">
            <a:solidFill>
              <a:schemeClr val="hlink"/>
            </a:solidFill>
            <a:round/>
            <a:headEnd/>
            <a:tailEnd/>
          </a:ln>
        </p:spPr>
        <p:txBody>
          <a:bodyPr wrap="none" anchor="ctr"/>
          <a:lstStyle/>
          <a:p>
            <a:endParaRPr lang="tr-TR"/>
          </a:p>
        </p:txBody>
      </p:sp>
      <p:sp>
        <p:nvSpPr>
          <p:cNvPr id="2" name="Slayt Numarası Yer Tutucusu 1"/>
          <p:cNvSpPr>
            <a:spLocks noGrp="1"/>
          </p:cNvSpPr>
          <p:nvPr>
            <p:ph type="sldNum" sz="quarter" idx="12"/>
          </p:nvPr>
        </p:nvSpPr>
        <p:spPr/>
        <p:txBody>
          <a:bodyPr/>
          <a:lstStyle/>
          <a:p>
            <a:pPr>
              <a:defRPr/>
            </a:pPr>
            <a:fld id="{DE82246D-6729-40DF-A861-FA99B6486E50}" type="slidenum">
              <a:rPr lang="tr-TR"/>
              <a:pPr>
                <a:defRPr/>
              </a:pPr>
              <a:t>29</a:t>
            </a:fld>
            <a:endParaRPr lang="tr-TR"/>
          </a:p>
        </p:txBody>
      </p:sp>
    </p:spTree>
    <p:extLst>
      <p:ext uri="{BB962C8B-B14F-4D97-AF65-F5344CB8AC3E}">
        <p14:creationId xmlns:p14="http://schemas.microsoft.com/office/powerpoint/2010/main" val="3559507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pPr>
              <a:defRPr/>
            </a:pPr>
            <a:r>
              <a:rPr lang="tr-TR" dirty="0" smtClean="0"/>
              <a:t>UBÇelebi-ÖIşın</a:t>
            </a:r>
            <a:endParaRPr lang="tr-TR" dirty="0"/>
          </a:p>
        </p:txBody>
      </p:sp>
      <p:sp>
        <p:nvSpPr>
          <p:cNvPr id="5" name="Slayt Numarası Yer Tutucusu 4"/>
          <p:cNvSpPr>
            <a:spLocks noGrp="1"/>
          </p:cNvSpPr>
          <p:nvPr>
            <p:ph type="sldNum" sz="quarter" idx="12"/>
          </p:nvPr>
        </p:nvSpPr>
        <p:spPr/>
        <p:txBody>
          <a:bodyPr/>
          <a:lstStyle/>
          <a:p>
            <a:pPr>
              <a:defRPr/>
            </a:pPr>
            <a:fld id="{A6971549-1571-4B3A-8F40-348F30B45A7C}" type="slidenum">
              <a:rPr lang="tr-TR" smtClean="0"/>
              <a:pPr>
                <a:defRPr/>
              </a:pPr>
              <a:t>3</a:t>
            </a:fld>
            <a:endParaRPr lang="tr-TR"/>
          </a:p>
        </p:txBody>
      </p:sp>
      <p:sp>
        <p:nvSpPr>
          <p:cNvPr id="6" name="İçerik Yer Tutucusu 3"/>
          <p:cNvSpPr txBox="1">
            <a:spLocks/>
          </p:cNvSpPr>
          <p:nvPr/>
        </p:nvSpPr>
        <p:spPr bwMode="auto">
          <a:xfrm>
            <a:off x="0" y="1340768"/>
            <a:ext cx="8964487" cy="5328591"/>
          </a:xfrm>
          <a:prstGeom prst="rect">
            <a:avLst/>
          </a:prstGeom>
          <a:ln w="9525" cap="flat" cmpd="sng" algn="ctr">
            <a:solidFill>
              <a:schemeClr val="accent2">
                <a:shade val="95000"/>
                <a:satMod val="105000"/>
              </a:schemeClr>
            </a:solidFill>
            <a:prstDash val="solid"/>
            <a:miter lim="800000"/>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charset="0"/>
              <a:buNone/>
            </a:pPr>
            <a:r>
              <a:rPr lang="tr-TR" b="1" dirty="0" smtClean="0">
                <a:solidFill>
                  <a:schemeClr val="tx1">
                    <a:lumMod val="95000"/>
                    <a:lumOff val="5000"/>
                  </a:schemeClr>
                </a:solidFill>
              </a:rPr>
              <a:t>MADDE-4</a:t>
            </a:r>
          </a:p>
          <a:p>
            <a:pPr marL="0" indent="0">
              <a:buFont typeface="Arial" charset="0"/>
              <a:buNone/>
            </a:pPr>
            <a:r>
              <a:rPr lang="tr-TR" b="1" dirty="0" smtClean="0">
                <a:solidFill>
                  <a:srgbClr val="FF0000"/>
                </a:solidFill>
              </a:rPr>
              <a:t>ç) Önleme</a:t>
            </a:r>
            <a:r>
              <a:rPr lang="tr-TR" b="1" dirty="0" smtClean="0">
                <a:solidFill>
                  <a:schemeClr val="tx1">
                    <a:lumMod val="95000"/>
                    <a:lumOff val="5000"/>
                  </a:schemeClr>
                </a:solidFill>
              </a:rPr>
              <a:t>: </a:t>
            </a:r>
            <a:r>
              <a:rPr lang="tr-TR" dirty="0" smtClean="0">
                <a:solidFill>
                  <a:schemeClr val="tx1">
                    <a:lumMod val="95000"/>
                    <a:lumOff val="5000"/>
                  </a:schemeClr>
                </a:solidFill>
              </a:rPr>
              <a:t>İşyerinde yürütülen işlerin bütün safhalarında iş sağlığı ve güvenliği ile ilgili riskleri ortadan kaldırmak veya azaltmak için planlanan ve alınan tedbirlerin tümünü,</a:t>
            </a:r>
          </a:p>
          <a:p>
            <a:endParaRPr lang="tr-TR" dirty="0" smtClean="0">
              <a:solidFill>
                <a:schemeClr val="tx1">
                  <a:lumMod val="95000"/>
                  <a:lumOff val="5000"/>
                </a:schemeClr>
              </a:solidFill>
            </a:endParaRPr>
          </a:p>
          <a:p>
            <a:pPr marL="0" indent="0">
              <a:buFont typeface="Arial" charset="0"/>
              <a:buNone/>
            </a:pPr>
            <a:r>
              <a:rPr lang="tr-TR" b="1" dirty="0" smtClean="0">
                <a:solidFill>
                  <a:srgbClr val="FF0000"/>
                </a:solidFill>
              </a:rPr>
              <a:t>d) Ramak kala olay: </a:t>
            </a:r>
            <a:r>
              <a:rPr lang="tr-TR" dirty="0" smtClean="0">
                <a:solidFill>
                  <a:schemeClr val="tx1">
                    <a:lumMod val="95000"/>
                    <a:lumOff val="5000"/>
                  </a:schemeClr>
                </a:solidFill>
              </a:rPr>
              <a:t>İşyerinde meydana gelen; çalışan, işyeri ya da iş ekipmanını zarara uğratma potansiyeli olduğu halde zarara uğratmayan olayı,</a:t>
            </a:r>
          </a:p>
          <a:p>
            <a:endParaRPr lang="tr-TR" dirty="0" smtClean="0">
              <a:solidFill>
                <a:schemeClr val="tx1">
                  <a:lumMod val="95000"/>
                  <a:lumOff val="5000"/>
                </a:schemeClr>
              </a:solidFill>
            </a:endParaRPr>
          </a:p>
          <a:p>
            <a:pPr marL="0" indent="0">
              <a:buFont typeface="Arial" charset="0"/>
              <a:buNone/>
            </a:pPr>
            <a:r>
              <a:rPr lang="tr-TR" b="1" dirty="0" smtClean="0">
                <a:solidFill>
                  <a:srgbClr val="FF0000"/>
                </a:solidFill>
              </a:rPr>
              <a:t>e) Risk: </a:t>
            </a:r>
            <a:r>
              <a:rPr lang="tr-TR" dirty="0" smtClean="0">
                <a:solidFill>
                  <a:schemeClr val="tx1">
                    <a:lumMod val="95000"/>
                    <a:lumOff val="5000"/>
                  </a:schemeClr>
                </a:solidFill>
              </a:rPr>
              <a:t>Tehlikeden kaynaklanacak kayıp, yaralanma ya da başka zararlı sonuç meydana gelme ihtimalini,</a:t>
            </a:r>
          </a:p>
          <a:p>
            <a:endParaRPr lang="tr-TR" dirty="0" smtClean="0">
              <a:solidFill>
                <a:schemeClr val="tx1">
                  <a:lumMod val="95000"/>
                  <a:lumOff val="5000"/>
                </a:schemeClr>
              </a:solidFill>
            </a:endParaRPr>
          </a:p>
          <a:p>
            <a:pPr marL="0" indent="0">
              <a:buFont typeface="Arial" charset="0"/>
              <a:buNone/>
            </a:pPr>
            <a:r>
              <a:rPr lang="tr-TR" b="1" dirty="0" smtClean="0">
                <a:solidFill>
                  <a:srgbClr val="FF0000"/>
                </a:solidFill>
              </a:rPr>
              <a:t>f) Risk değerlendirmesi: </a:t>
            </a:r>
            <a:r>
              <a:rPr lang="tr-TR" dirty="0" smtClean="0">
                <a:solidFill>
                  <a:schemeClr val="tx1">
                    <a:lumMod val="95000"/>
                    <a:lumOff val="5000"/>
                  </a:schemeClr>
                </a:solidFill>
              </a:rPr>
              <a:t>İşyerinde var olan ya da dışarıdan gelebilecek tehlikelerin belirlenmesi, bu tehlikelerin riske dönüşmesine yol açan faktörler ile tehlikelerden kaynaklanan risklerin analiz edilerek derecelendirilmesi ve kontrol tedbirlerinin kararlaştırılması amacıyla yapılması gerekli çalışmaları,</a:t>
            </a:r>
          </a:p>
          <a:p>
            <a:pPr marL="0" indent="0">
              <a:buFont typeface="Arial" charset="0"/>
              <a:buNone/>
            </a:pPr>
            <a:endParaRPr lang="tr-TR" dirty="0" smtClean="0">
              <a:solidFill>
                <a:schemeClr val="tx1">
                  <a:lumMod val="95000"/>
                  <a:lumOff val="5000"/>
                </a:schemeClr>
              </a:solidFill>
            </a:endParaRPr>
          </a:p>
          <a:p>
            <a:pPr marL="0" indent="0">
              <a:buFont typeface="Arial" charset="0"/>
              <a:buNone/>
            </a:pPr>
            <a:r>
              <a:rPr lang="tr-TR" b="1" dirty="0" smtClean="0">
                <a:solidFill>
                  <a:srgbClr val="FF0000"/>
                </a:solidFill>
              </a:rPr>
              <a:t>g) Tehlike: </a:t>
            </a:r>
            <a:r>
              <a:rPr lang="tr-TR" dirty="0" smtClean="0">
                <a:solidFill>
                  <a:schemeClr val="tx1">
                    <a:lumMod val="95000"/>
                    <a:lumOff val="5000"/>
                  </a:schemeClr>
                </a:solidFill>
              </a:rPr>
              <a:t>İşyerinde var olan ya da dışarıdan gelebilecek, çalışanı veya işyerini etkileyebilecek zarar veya hasar verme potansiyelini ifade eder.</a:t>
            </a:r>
            <a:endParaRPr lang="tr-TR" dirty="0">
              <a:solidFill>
                <a:schemeClr val="tx1">
                  <a:lumMod val="95000"/>
                  <a:lumOff val="5000"/>
                </a:schemeClr>
              </a:solidFill>
            </a:endParaRPr>
          </a:p>
        </p:txBody>
      </p:sp>
      <p:sp>
        <p:nvSpPr>
          <p:cNvPr id="8" name="Başlık 1"/>
          <p:cNvSpPr>
            <a:spLocks noGrp="1"/>
          </p:cNvSpPr>
          <p:nvPr>
            <p:ph type="title"/>
          </p:nvPr>
        </p:nvSpPr>
        <p:spPr>
          <a:xfrm>
            <a:off x="683568" y="116632"/>
            <a:ext cx="7771942" cy="115212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sz="3500" b="1" dirty="0" smtClean="0">
                <a:solidFill>
                  <a:schemeClr val="tx1">
                    <a:lumMod val="95000"/>
                    <a:lumOff val="5000"/>
                  </a:schemeClr>
                </a:solidFill>
                <a:effectLst/>
                <a:latin typeface="Arial Black" panose="020B0A04020102020204" pitchFamily="34" charset="0"/>
              </a:rPr>
              <a:t>BİR KAÇ TANIM..</a:t>
            </a:r>
            <a:br>
              <a:rPr lang="tr-TR" sz="3500" b="1" dirty="0" smtClean="0">
                <a:solidFill>
                  <a:schemeClr val="tx1">
                    <a:lumMod val="95000"/>
                    <a:lumOff val="5000"/>
                  </a:schemeClr>
                </a:solidFill>
                <a:effectLst/>
                <a:latin typeface="Arial Black" panose="020B0A04020102020204" pitchFamily="34" charset="0"/>
              </a:rPr>
            </a:br>
            <a:r>
              <a:rPr lang="tr-TR" sz="1200" b="1" dirty="0" smtClean="0">
                <a:solidFill>
                  <a:schemeClr val="tx1">
                    <a:lumMod val="95000"/>
                    <a:lumOff val="5000"/>
                  </a:schemeClr>
                </a:solidFill>
                <a:effectLst/>
                <a:latin typeface="Arial Black" panose="020B0A04020102020204" pitchFamily="34" charset="0"/>
              </a:rPr>
              <a:t>İŞ </a:t>
            </a:r>
            <a:r>
              <a:rPr lang="tr-TR" sz="1200" b="1" dirty="0">
                <a:solidFill>
                  <a:schemeClr val="tx1">
                    <a:lumMod val="95000"/>
                    <a:lumOff val="5000"/>
                  </a:schemeClr>
                </a:solidFill>
                <a:effectLst/>
                <a:latin typeface="Arial Black" panose="020B0A04020102020204" pitchFamily="34" charset="0"/>
              </a:rPr>
              <a:t>SAĞLIĞI VE GÜVENLİĞİ RİSK DEĞERLENDİRMESİ YÖNETMELİĞİ</a:t>
            </a:r>
            <a:br>
              <a:rPr lang="tr-TR" sz="1200" b="1" dirty="0">
                <a:solidFill>
                  <a:schemeClr val="tx1">
                    <a:lumMod val="95000"/>
                    <a:lumOff val="5000"/>
                  </a:schemeClr>
                </a:solidFill>
                <a:effectLst/>
                <a:latin typeface="Arial Black" panose="020B0A04020102020204" pitchFamily="34" charset="0"/>
              </a:rPr>
            </a:br>
            <a:r>
              <a:rPr lang="it-IT" sz="1200" b="1" dirty="0">
                <a:solidFill>
                  <a:schemeClr val="tx1">
                    <a:lumMod val="95000"/>
                    <a:lumOff val="5000"/>
                  </a:schemeClr>
                </a:solidFill>
                <a:effectLst/>
                <a:latin typeface="Arial Black" panose="020B0A04020102020204" pitchFamily="34" charset="0"/>
              </a:rPr>
              <a:t>Resmi Gazete Tarihi: 29.12.2012 </a:t>
            </a:r>
            <a:r>
              <a:rPr lang="tr-TR" sz="1200" b="1" dirty="0">
                <a:solidFill>
                  <a:schemeClr val="tx1">
                    <a:lumMod val="95000"/>
                    <a:lumOff val="5000"/>
                  </a:schemeClr>
                </a:solidFill>
                <a:effectLst/>
                <a:latin typeface="Arial Black" panose="020B0A04020102020204" pitchFamily="34" charset="0"/>
              </a:rPr>
              <a:t/>
            </a:r>
            <a:br>
              <a:rPr lang="tr-TR" sz="1200" b="1" dirty="0">
                <a:solidFill>
                  <a:schemeClr val="tx1">
                    <a:lumMod val="95000"/>
                    <a:lumOff val="5000"/>
                  </a:schemeClr>
                </a:solidFill>
                <a:effectLst/>
                <a:latin typeface="Arial Black" panose="020B0A04020102020204" pitchFamily="34" charset="0"/>
              </a:rPr>
            </a:br>
            <a:r>
              <a:rPr lang="it-IT" sz="1200" b="1" dirty="0">
                <a:solidFill>
                  <a:schemeClr val="tx1">
                    <a:lumMod val="95000"/>
                    <a:lumOff val="5000"/>
                  </a:schemeClr>
                </a:solidFill>
                <a:effectLst/>
                <a:latin typeface="Arial Black" panose="020B0A04020102020204" pitchFamily="34" charset="0"/>
              </a:rPr>
              <a:t>Resmi Gazete Sayısı: </a:t>
            </a:r>
            <a:r>
              <a:rPr lang="it-IT" sz="1200" b="1" dirty="0" smtClean="0">
                <a:solidFill>
                  <a:schemeClr val="tx1">
                    <a:lumMod val="95000"/>
                    <a:lumOff val="5000"/>
                  </a:schemeClr>
                </a:solidFill>
                <a:effectLst/>
                <a:latin typeface="Arial Black" panose="020B0A04020102020204" pitchFamily="34" charset="0"/>
              </a:rPr>
              <a:t>28512</a:t>
            </a:r>
            <a:endParaRPr lang="tr-TR" sz="3500" dirty="0">
              <a:solidFill>
                <a:schemeClr val="tx1">
                  <a:lumMod val="95000"/>
                  <a:lumOff val="5000"/>
                </a:schemeClr>
              </a:solidFill>
              <a:effectLst/>
              <a:latin typeface="Arial Black" panose="020B0A04020102020204" pitchFamily="34" charset="0"/>
            </a:endParaRPr>
          </a:p>
        </p:txBody>
      </p:sp>
    </p:spTree>
    <p:extLst>
      <p:ext uri="{BB962C8B-B14F-4D97-AF65-F5344CB8AC3E}">
        <p14:creationId xmlns:p14="http://schemas.microsoft.com/office/powerpoint/2010/main" val="3599196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3" name="Group 3"/>
          <p:cNvGrpSpPr>
            <a:grpSpLocks/>
          </p:cNvGrpSpPr>
          <p:nvPr/>
        </p:nvGrpSpPr>
        <p:grpSpPr bwMode="auto">
          <a:xfrm>
            <a:off x="990600" y="1905000"/>
            <a:ext cx="7192963" cy="4360863"/>
            <a:chOff x="773" y="1187"/>
            <a:chExt cx="5936" cy="2586"/>
          </a:xfrm>
        </p:grpSpPr>
        <p:sp>
          <p:nvSpPr>
            <p:cNvPr id="105481" name="Line 4"/>
            <p:cNvSpPr>
              <a:spLocks noChangeShapeType="1"/>
            </p:cNvSpPr>
            <p:nvPr/>
          </p:nvSpPr>
          <p:spPr bwMode="auto">
            <a:xfrm>
              <a:off x="1152" y="1204"/>
              <a:ext cx="0" cy="2248"/>
            </a:xfrm>
            <a:prstGeom prst="line">
              <a:avLst/>
            </a:prstGeom>
            <a:noFill/>
            <a:ln w="12700">
              <a:solidFill>
                <a:schemeClr val="tx1"/>
              </a:solidFill>
              <a:round/>
              <a:headEnd/>
              <a:tailEnd/>
            </a:ln>
          </p:spPr>
          <p:txBody>
            <a:bodyPr wrap="none" anchor="ctr"/>
            <a:lstStyle/>
            <a:p>
              <a:endParaRPr lang="tr-TR"/>
            </a:p>
          </p:txBody>
        </p:sp>
        <p:sp>
          <p:nvSpPr>
            <p:cNvPr id="105482" name="Line 5"/>
            <p:cNvSpPr>
              <a:spLocks noChangeShapeType="1"/>
            </p:cNvSpPr>
            <p:nvPr/>
          </p:nvSpPr>
          <p:spPr bwMode="auto">
            <a:xfrm>
              <a:off x="1156" y="3456"/>
              <a:ext cx="3537" cy="0"/>
            </a:xfrm>
            <a:prstGeom prst="line">
              <a:avLst/>
            </a:prstGeom>
            <a:noFill/>
            <a:ln w="12700">
              <a:solidFill>
                <a:schemeClr val="tx1"/>
              </a:solidFill>
              <a:round/>
              <a:headEnd/>
              <a:tailEnd/>
            </a:ln>
          </p:spPr>
          <p:txBody>
            <a:bodyPr wrap="none" anchor="ctr"/>
            <a:lstStyle/>
            <a:p>
              <a:endParaRPr lang="tr-TR"/>
            </a:p>
          </p:txBody>
        </p:sp>
        <p:sp>
          <p:nvSpPr>
            <p:cNvPr id="618502" name="Rectangle 6"/>
            <p:cNvSpPr>
              <a:spLocks noChangeArrowheads="1"/>
            </p:cNvSpPr>
            <p:nvPr/>
          </p:nvSpPr>
          <p:spPr bwMode="auto">
            <a:xfrm>
              <a:off x="2660" y="3504"/>
              <a:ext cx="959" cy="269"/>
            </a:xfrm>
            <a:prstGeom prst="rect">
              <a:avLst/>
            </a:prstGeom>
            <a:noFill/>
            <a:ln>
              <a:noFill/>
            </a:ln>
            <a:effectLst/>
            <a:extLst/>
          </p:spPr>
          <p:txBody>
            <a:bodyPr wrap="none" lIns="90488" tIns="44450" rIns="90488" bIns="44450">
              <a:spAutoFit/>
            </a:bodyPr>
            <a:lstStyle/>
            <a:p>
              <a:pPr fontAlgn="auto">
                <a:spcBef>
                  <a:spcPts val="0"/>
                </a:spcBef>
                <a:spcAft>
                  <a:spcPts val="0"/>
                </a:spcAft>
                <a:defRPr/>
              </a:pPr>
              <a:r>
                <a:rPr lang="tr-TR" sz="2400" b="1">
                  <a:solidFill>
                    <a:schemeClr val="hlink"/>
                  </a:solidFill>
                  <a:effectLst>
                    <a:outerShdw blurRad="38100" dist="38100" dir="2700000" algn="tl">
                      <a:srgbClr val="000000"/>
                    </a:outerShdw>
                  </a:effectLst>
                  <a:latin typeface="Arial" pitchFamily="34" charset="0"/>
                </a:rPr>
                <a:t>Zaman</a:t>
              </a:r>
              <a:endParaRPr lang="en-US" sz="2400" b="1">
                <a:solidFill>
                  <a:schemeClr val="hlink"/>
                </a:solidFill>
                <a:effectLst>
                  <a:outerShdw blurRad="38100" dist="38100" dir="2700000" algn="tl">
                    <a:srgbClr val="000000"/>
                  </a:outerShdw>
                </a:effectLst>
                <a:latin typeface="Arial" pitchFamily="34" charset="0"/>
              </a:endParaRPr>
            </a:p>
          </p:txBody>
        </p:sp>
        <p:sp>
          <p:nvSpPr>
            <p:cNvPr id="618503" name="Rectangle 7"/>
            <p:cNvSpPr>
              <a:spLocks noChangeArrowheads="1"/>
            </p:cNvSpPr>
            <p:nvPr/>
          </p:nvSpPr>
          <p:spPr bwMode="auto">
            <a:xfrm rot="16200000">
              <a:off x="-15" y="2059"/>
              <a:ext cx="1951" cy="375"/>
            </a:xfrm>
            <a:prstGeom prst="rect">
              <a:avLst/>
            </a:prstGeom>
            <a:noFill/>
            <a:ln>
              <a:noFill/>
            </a:ln>
            <a:effectLst/>
            <a:extLst/>
          </p:spPr>
          <p:txBody>
            <a:bodyPr lIns="90488" tIns="44450" rIns="90488" bIns="44450">
              <a:spAutoFit/>
            </a:bodyPr>
            <a:lstStyle/>
            <a:p>
              <a:pPr fontAlgn="auto">
                <a:spcBef>
                  <a:spcPts val="0"/>
                </a:spcBef>
                <a:spcAft>
                  <a:spcPts val="0"/>
                </a:spcAft>
                <a:defRPr/>
              </a:pPr>
              <a:r>
                <a:rPr lang="en-US" sz="2400" b="1">
                  <a:solidFill>
                    <a:schemeClr val="hlink"/>
                  </a:solidFill>
                  <a:effectLst>
                    <a:outerShdw blurRad="38100" dist="38100" dir="2700000" algn="tl">
                      <a:srgbClr val="000000"/>
                    </a:outerShdw>
                  </a:effectLst>
                  <a:latin typeface="Arial" pitchFamily="34" charset="0"/>
                </a:rPr>
                <a:t>Risk</a:t>
              </a:r>
              <a:r>
                <a:rPr lang="tr-TR" sz="2400" b="1">
                  <a:solidFill>
                    <a:schemeClr val="hlink"/>
                  </a:solidFill>
                  <a:effectLst>
                    <a:outerShdw blurRad="38100" dist="38100" dir="2700000" algn="tl">
                      <a:srgbClr val="000000"/>
                    </a:outerShdw>
                  </a:effectLst>
                  <a:latin typeface="Arial" pitchFamily="34" charset="0"/>
                </a:rPr>
                <a:t> algılama</a:t>
              </a:r>
              <a:endParaRPr lang="en-US" sz="2400" b="1">
                <a:solidFill>
                  <a:schemeClr val="hlink"/>
                </a:solidFill>
                <a:effectLst>
                  <a:outerShdw blurRad="38100" dist="38100" dir="2700000" algn="tl">
                    <a:srgbClr val="000000"/>
                  </a:outerShdw>
                </a:effectLst>
                <a:latin typeface="Arial" pitchFamily="34" charset="0"/>
              </a:endParaRPr>
            </a:p>
          </p:txBody>
        </p:sp>
        <p:grpSp>
          <p:nvGrpSpPr>
            <p:cNvPr id="105485" name="Group 8"/>
            <p:cNvGrpSpPr>
              <a:grpSpLocks/>
            </p:cNvGrpSpPr>
            <p:nvPr/>
          </p:nvGrpSpPr>
          <p:grpSpPr bwMode="auto">
            <a:xfrm>
              <a:off x="1200" y="1584"/>
              <a:ext cx="3449" cy="1639"/>
              <a:chOff x="1243" y="1557"/>
              <a:chExt cx="3736" cy="1639"/>
            </a:xfrm>
          </p:grpSpPr>
          <p:sp>
            <p:nvSpPr>
              <p:cNvPr id="105488" name="Arc 9"/>
              <p:cNvSpPr>
                <a:spLocks/>
              </p:cNvSpPr>
              <p:nvPr/>
            </p:nvSpPr>
            <p:spPr bwMode="auto">
              <a:xfrm rot="10800000">
                <a:off x="1243" y="2798"/>
                <a:ext cx="1410" cy="344"/>
              </a:xfrm>
              <a:custGeom>
                <a:avLst/>
                <a:gdLst>
                  <a:gd name="T0" fmla="*/ 0 w 21600"/>
                  <a:gd name="T1" fmla="*/ 0 h 21600"/>
                  <a:gd name="T2" fmla="*/ 6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p:spPr>
            <p:txBody>
              <a:bodyPr wrap="none" anchor="ctr"/>
              <a:lstStyle/>
              <a:p>
                <a:endParaRPr lang="tr-TR"/>
              </a:p>
            </p:txBody>
          </p:sp>
          <p:sp>
            <p:nvSpPr>
              <p:cNvPr id="105489" name="Line 10"/>
              <p:cNvSpPr>
                <a:spLocks noChangeShapeType="1"/>
              </p:cNvSpPr>
              <p:nvPr/>
            </p:nvSpPr>
            <p:spPr bwMode="auto">
              <a:xfrm flipV="1">
                <a:off x="2645" y="1557"/>
                <a:ext cx="0" cy="1606"/>
              </a:xfrm>
              <a:prstGeom prst="line">
                <a:avLst/>
              </a:prstGeom>
              <a:noFill/>
              <a:ln w="57150">
                <a:solidFill>
                  <a:schemeClr val="tx2"/>
                </a:solidFill>
                <a:round/>
                <a:headEnd/>
                <a:tailEnd/>
              </a:ln>
            </p:spPr>
            <p:txBody>
              <a:bodyPr wrap="none" anchor="ctr"/>
              <a:lstStyle/>
              <a:p>
                <a:endParaRPr lang="tr-TR"/>
              </a:p>
            </p:txBody>
          </p:sp>
          <p:sp>
            <p:nvSpPr>
              <p:cNvPr id="105490" name="Arc 11"/>
              <p:cNvSpPr>
                <a:spLocks/>
              </p:cNvSpPr>
              <p:nvPr/>
            </p:nvSpPr>
            <p:spPr bwMode="auto">
              <a:xfrm rot="10800000">
                <a:off x="2640" y="1561"/>
                <a:ext cx="2339" cy="1635"/>
              </a:xfrm>
              <a:custGeom>
                <a:avLst/>
                <a:gdLst>
                  <a:gd name="T0" fmla="*/ 0 w 21600"/>
                  <a:gd name="T1" fmla="*/ 0 h 21600"/>
                  <a:gd name="T2" fmla="*/ 27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p:spPr>
            <p:txBody>
              <a:bodyPr wrap="none" anchor="ctr"/>
              <a:lstStyle/>
              <a:p>
                <a:endParaRPr lang="tr-TR"/>
              </a:p>
            </p:txBody>
          </p:sp>
        </p:grpSp>
        <p:sp>
          <p:nvSpPr>
            <p:cNvPr id="618508" name="Rectangle 12"/>
            <p:cNvSpPr>
              <a:spLocks noChangeArrowheads="1"/>
            </p:cNvSpPr>
            <p:nvPr/>
          </p:nvSpPr>
          <p:spPr bwMode="auto">
            <a:xfrm>
              <a:off x="1898" y="1187"/>
              <a:ext cx="1393" cy="269"/>
            </a:xfrm>
            <a:prstGeom prst="rect">
              <a:avLst/>
            </a:prstGeom>
            <a:noFill/>
            <a:ln>
              <a:noFill/>
            </a:ln>
            <a:effectLst/>
            <a:extLst/>
          </p:spPr>
          <p:txBody>
            <a:bodyPr wrap="none" lIns="90488" tIns="44450" rIns="90488" bIns="44450">
              <a:spAutoFit/>
            </a:bodyPr>
            <a:lstStyle/>
            <a:p>
              <a:pPr fontAlgn="auto">
                <a:spcBef>
                  <a:spcPts val="0"/>
                </a:spcBef>
                <a:spcAft>
                  <a:spcPts val="0"/>
                </a:spcAft>
                <a:defRPr/>
              </a:pPr>
              <a:r>
                <a:rPr lang="tr-TR" sz="2400" b="1" i="1">
                  <a:solidFill>
                    <a:srgbClr val="FF3300"/>
                  </a:solidFill>
                  <a:effectLst>
                    <a:outerShdw blurRad="38100" dist="38100" dir="2700000" algn="tl">
                      <a:srgbClr val="000000"/>
                    </a:outerShdw>
                  </a:effectLst>
                  <a:latin typeface="Arial" pitchFamily="34" charset="0"/>
                </a:rPr>
                <a:t>Ciddi kaza</a:t>
              </a:r>
              <a:endParaRPr lang="en-US" sz="2400" b="1" i="1">
                <a:solidFill>
                  <a:srgbClr val="FF3300"/>
                </a:solidFill>
                <a:effectLst>
                  <a:outerShdw blurRad="38100" dist="38100" dir="2700000" algn="tl">
                    <a:srgbClr val="000000"/>
                  </a:outerShdw>
                </a:effectLst>
                <a:latin typeface="Arial" pitchFamily="34" charset="0"/>
              </a:endParaRPr>
            </a:p>
          </p:txBody>
        </p:sp>
        <p:sp>
          <p:nvSpPr>
            <p:cNvPr id="618509" name="Rectangle 13"/>
            <p:cNvSpPr>
              <a:spLocks noChangeArrowheads="1"/>
            </p:cNvSpPr>
            <p:nvPr/>
          </p:nvSpPr>
          <p:spPr bwMode="auto">
            <a:xfrm>
              <a:off x="2881" y="1585"/>
              <a:ext cx="3828" cy="1100"/>
            </a:xfrm>
            <a:prstGeom prst="rect">
              <a:avLst/>
            </a:prstGeom>
            <a:noFill/>
            <a:ln>
              <a:noFill/>
            </a:ln>
            <a:effectLst/>
            <a:extLst/>
          </p:spPr>
          <p:txBody>
            <a:bodyPr wrap="none" lIns="90488" tIns="44450" rIns="90488" bIns="44450">
              <a:spAutoFit/>
            </a:bodyPr>
            <a:lstStyle/>
            <a:p>
              <a:pPr fontAlgn="auto">
                <a:spcBef>
                  <a:spcPts val="0"/>
                </a:spcBef>
                <a:spcAft>
                  <a:spcPts val="0"/>
                </a:spcAft>
                <a:defRPr/>
              </a:pPr>
              <a:r>
                <a:rPr lang="tr-TR" sz="2800" b="1">
                  <a:solidFill>
                    <a:srgbClr val="FF3300"/>
                  </a:solidFill>
                  <a:effectLst>
                    <a:outerShdw blurRad="38100" dist="38100" dir="2700000" algn="tl">
                      <a:srgbClr val="000000"/>
                    </a:outerShdw>
                  </a:effectLst>
                  <a:latin typeface="Arial" pitchFamily="34" charset="0"/>
                </a:rPr>
                <a:t>Bu noktada</a:t>
              </a:r>
              <a:r>
                <a:rPr lang="tr-TR" sz="2000" b="1">
                  <a:solidFill>
                    <a:srgbClr val="0000CC"/>
                  </a:solidFill>
                  <a:effectLst>
                    <a:outerShdw blurRad="38100" dist="38100" dir="2700000" algn="tl">
                      <a:srgbClr val="000000"/>
                    </a:outerShdw>
                  </a:effectLst>
                  <a:latin typeface="Arial" pitchFamily="34" charset="0"/>
                </a:rPr>
                <a:t> uyulacak kurallar</a:t>
              </a:r>
              <a:endParaRPr lang="en-US" sz="2000" b="1">
                <a:solidFill>
                  <a:srgbClr val="0000CC"/>
                </a:solidFill>
                <a:effectLst>
                  <a:outerShdw blurRad="38100" dist="38100" dir="2700000" algn="tl">
                    <a:srgbClr val="000000"/>
                  </a:outerShdw>
                </a:effectLst>
                <a:latin typeface="Arial" pitchFamily="34" charset="0"/>
              </a:endParaRPr>
            </a:p>
            <a:p>
              <a:pPr fontAlgn="auto">
                <a:spcBef>
                  <a:spcPts val="0"/>
                </a:spcBef>
                <a:spcAft>
                  <a:spcPts val="0"/>
                </a:spcAft>
                <a:defRPr/>
              </a:pPr>
              <a:r>
                <a:rPr lang="tr-TR" sz="2000" b="1">
                  <a:solidFill>
                    <a:srgbClr val="0000CC"/>
                  </a:solidFill>
                  <a:effectLst>
                    <a:outerShdw blurRad="38100" dist="38100" dir="2700000" algn="tl">
                      <a:srgbClr val="000000"/>
                    </a:outerShdw>
                  </a:effectLst>
                  <a:latin typeface="Arial" pitchFamily="34" charset="0"/>
                </a:rPr>
                <a:t>konmuş  ve gündemdedir  fakat </a:t>
              </a:r>
            </a:p>
            <a:p>
              <a:pPr fontAlgn="auto">
                <a:spcBef>
                  <a:spcPts val="0"/>
                </a:spcBef>
                <a:spcAft>
                  <a:spcPts val="0"/>
                </a:spcAft>
                <a:defRPr/>
              </a:pPr>
              <a:r>
                <a:rPr lang="tr-TR" sz="2000" b="1">
                  <a:solidFill>
                    <a:srgbClr val="0000CC"/>
                  </a:solidFill>
                  <a:effectLst>
                    <a:outerShdw blurRad="38100" dist="38100" dir="2700000" algn="tl">
                      <a:srgbClr val="000000"/>
                    </a:outerShdw>
                  </a:effectLst>
                  <a:latin typeface="Arial" pitchFamily="34" charset="0"/>
                </a:rPr>
                <a:t>umursamazlık ve kanıksama sonucu </a:t>
              </a:r>
            </a:p>
            <a:p>
              <a:pPr fontAlgn="auto">
                <a:spcBef>
                  <a:spcPts val="0"/>
                </a:spcBef>
                <a:spcAft>
                  <a:spcPts val="0"/>
                </a:spcAft>
                <a:defRPr/>
              </a:pPr>
              <a:r>
                <a:rPr lang="tr-TR" sz="2000" b="1">
                  <a:solidFill>
                    <a:srgbClr val="0000CC"/>
                  </a:solidFill>
                  <a:effectLst>
                    <a:outerShdw blurRad="38100" dist="38100" dir="2700000" algn="tl">
                      <a:srgbClr val="000000"/>
                    </a:outerShdw>
                  </a:effectLst>
                  <a:latin typeface="Arial" pitchFamily="34" charset="0"/>
                </a:rPr>
                <a:t>Algılamada </a:t>
              </a:r>
              <a:r>
                <a:rPr lang="tr-TR" sz="2800" b="1">
                  <a:solidFill>
                    <a:srgbClr val="FF3300"/>
                  </a:solidFill>
                  <a:effectLst>
                    <a:outerShdw blurRad="38100" dist="38100" dir="2700000" algn="tl">
                      <a:srgbClr val="000000"/>
                    </a:outerShdw>
                  </a:effectLst>
                  <a:latin typeface="Arial" pitchFamily="34" charset="0"/>
                </a:rPr>
                <a:t>zamanla</a:t>
              </a:r>
              <a:r>
                <a:rPr lang="tr-TR" sz="2800" b="1">
                  <a:solidFill>
                    <a:schemeClr val="accent1"/>
                  </a:solidFill>
                  <a:effectLst>
                    <a:outerShdw blurRad="38100" dist="38100" dir="2700000" algn="tl">
                      <a:srgbClr val="000000"/>
                    </a:outerShdw>
                  </a:effectLst>
                  <a:latin typeface="Arial" pitchFamily="34" charset="0"/>
                </a:rPr>
                <a:t> </a:t>
              </a:r>
              <a:r>
                <a:rPr lang="tr-TR" sz="2000" b="1">
                  <a:solidFill>
                    <a:srgbClr val="0000CC"/>
                  </a:solidFill>
                  <a:effectLst>
                    <a:outerShdw blurRad="38100" dist="38100" dir="2700000" algn="tl">
                      <a:srgbClr val="000000"/>
                    </a:outerShdw>
                  </a:effectLst>
                  <a:latin typeface="Arial" pitchFamily="34" charset="0"/>
                </a:rPr>
                <a:t>azalma </a:t>
              </a:r>
            </a:p>
            <a:p>
              <a:pPr fontAlgn="auto">
                <a:spcBef>
                  <a:spcPts val="0"/>
                </a:spcBef>
                <a:spcAft>
                  <a:spcPts val="0"/>
                </a:spcAft>
                <a:defRPr/>
              </a:pPr>
              <a:r>
                <a:rPr lang="tr-TR" sz="2000" b="1">
                  <a:solidFill>
                    <a:srgbClr val="0000CC"/>
                  </a:solidFill>
                  <a:effectLst>
                    <a:outerShdw blurRad="38100" dist="38100" dir="2700000" algn="tl">
                      <a:srgbClr val="000000"/>
                    </a:outerShdw>
                  </a:effectLst>
                  <a:latin typeface="Arial" pitchFamily="34" charset="0"/>
                </a:rPr>
                <a:t>meydana gelir. </a:t>
              </a:r>
              <a:endParaRPr lang="en-US" sz="2000" b="1">
                <a:solidFill>
                  <a:srgbClr val="0000CC"/>
                </a:solidFill>
                <a:effectLst>
                  <a:outerShdw blurRad="38100" dist="38100" dir="2700000" algn="tl">
                    <a:srgbClr val="000000"/>
                  </a:outerShdw>
                </a:effectLst>
                <a:latin typeface="Arial" pitchFamily="34" charset="0"/>
              </a:endParaRPr>
            </a:p>
          </p:txBody>
        </p:sp>
      </p:grpSp>
      <p:sp>
        <p:nvSpPr>
          <p:cNvPr id="105474" name="Line 14"/>
          <p:cNvSpPr>
            <a:spLocks noChangeShapeType="1"/>
          </p:cNvSpPr>
          <p:nvPr/>
        </p:nvSpPr>
        <p:spPr bwMode="auto">
          <a:xfrm flipH="1">
            <a:off x="4876800" y="4191000"/>
            <a:ext cx="838200" cy="942975"/>
          </a:xfrm>
          <a:prstGeom prst="line">
            <a:avLst/>
          </a:prstGeom>
          <a:noFill/>
          <a:ln w="28575">
            <a:solidFill>
              <a:schemeClr val="tx1"/>
            </a:solidFill>
            <a:round/>
            <a:headEnd/>
            <a:tailEnd type="triangle" w="med" len="med"/>
          </a:ln>
        </p:spPr>
        <p:txBody>
          <a:bodyPr wrap="none" anchor="ctr"/>
          <a:lstStyle/>
          <a:p>
            <a:endParaRPr lang="tr-TR"/>
          </a:p>
        </p:txBody>
      </p:sp>
      <p:sp>
        <p:nvSpPr>
          <p:cNvPr id="105475" name="Line 15"/>
          <p:cNvSpPr>
            <a:spLocks noChangeShapeType="1"/>
          </p:cNvSpPr>
          <p:nvPr/>
        </p:nvSpPr>
        <p:spPr bwMode="auto">
          <a:xfrm flipH="1" flipV="1">
            <a:off x="3276600" y="2590800"/>
            <a:ext cx="533400" cy="76200"/>
          </a:xfrm>
          <a:prstGeom prst="line">
            <a:avLst/>
          </a:prstGeom>
          <a:noFill/>
          <a:ln w="28575">
            <a:solidFill>
              <a:schemeClr val="tx1"/>
            </a:solidFill>
            <a:round/>
            <a:headEnd/>
            <a:tailEnd type="triangle" w="med" len="med"/>
          </a:ln>
        </p:spPr>
        <p:txBody>
          <a:bodyPr/>
          <a:lstStyle/>
          <a:p>
            <a:endParaRPr lang="tr-TR"/>
          </a:p>
        </p:txBody>
      </p:sp>
      <p:sp>
        <p:nvSpPr>
          <p:cNvPr id="80905" name="Rectangle 17"/>
          <p:cNvSpPr>
            <a:spLocks noChangeArrowheads="1"/>
          </p:cNvSpPr>
          <p:nvPr/>
        </p:nvSpPr>
        <p:spPr bwMode="auto">
          <a:xfrm>
            <a:off x="2667000" y="304800"/>
            <a:ext cx="6013450" cy="914400"/>
          </a:xfrm>
          <a:prstGeom prst="rect">
            <a:avLst/>
          </a:prstGeom>
          <a:solidFill>
            <a:srgbClr val="99CCFF"/>
          </a:solidFill>
          <a:ln w="12700">
            <a:solidFill>
              <a:srgbClr val="663300"/>
            </a:solidFill>
            <a:miter lim="800000"/>
            <a:headEnd/>
            <a:tailEnd/>
          </a:ln>
          <a:effectLst>
            <a:outerShdw dist="107763" dir="8100000" algn="ctr" rotWithShape="0">
              <a:schemeClr val="bg2"/>
            </a:outerShdw>
          </a:effectLst>
        </p:spPr>
        <p:txBody>
          <a:bodyPr lIns="90488" tIns="44450" rIns="90488" bIns="44450" anchor="ctr"/>
          <a:lstStyle/>
          <a:p>
            <a:pPr algn="ctr" fontAlgn="auto">
              <a:lnSpc>
                <a:spcPct val="85000"/>
              </a:lnSpc>
              <a:spcBef>
                <a:spcPts val="0"/>
              </a:spcBef>
              <a:spcAft>
                <a:spcPts val="0"/>
              </a:spcAft>
              <a:defRPr/>
            </a:pPr>
            <a:r>
              <a:rPr lang="en-US" sz="3200" b="1">
                <a:solidFill>
                  <a:srgbClr val="0000CC"/>
                </a:solidFill>
                <a:latin typeface="+mn-lt"/>
              </a:rPr>
              <a:t>Risk </a:t>
            </a:r>
            <a:r>
              <a:rPr lang="tr-TR" sz="3200" b="1">
                <a:solidFill>
                  <a:srgbClr val="0000CC"/>
                </a:solidFill>
                <a:latin typeface="+mn-lt"/>
              </a:rPr>
              <a:t>Algılama Seviyesinin Zamanla Değişimi</a:t>
            </a:r>
            <a:endParaRPr lang="en-US" sz="3200" b="1">
              <a:solidFill>
                <a:srgbClr val="0000CC"/>
              </a:solidFill>
              <a:latin typeface="+mn-lt"/>
            </a:endParaRPr>
          </a:p>
        </p:txBody>
      </p:sp>
      <p:sp>
        <p:nvSpPr>
          <p:cNvPr id="105477" name="Line 22"/>
          <p:cNvSpPr>
            <a:spLocks noChangeShapeType="1"/>
          </p:cNvSpPr>
          <p:nvPr/>
        </p:nvSpPr>
        <p:spPr bwMode="auto">
          <a:xfrm>
            <a:off x="1447800" y="1905000"/>
            <a:ext cx="0" cy="3790950"/>
          </a:xfrm>
          <a:prstGeom prst="line">
            <a:avLst/>
          </a:prstGeom>
          <a:noFill/>
          <a:ln w="38100">
            <a:solidFill>
              <a:schemeClr val="hlink"/>
            </a:solidFill>
            <a:round/>
            <a:headEnd/>
            <a:tailEnd/>
          </a:ln>
        </p:spPr>
        <p:txBody>
          <a:bodyPr wrap="none" anchor="ctr"/>
          <a:lstStyle/>
          <a:p>
            <a:endParaRPr lang="tr-TR"/>
          </a:p>
        </p:txBody>
      </p:sp>
      <p:sp>
        <p:nvSpPr>
          <p:cNvPr id="105478" name="Line 23"/>
          <p:cNvSpPr>
            <a:spLocks noChangeShapeType="1"/>
          </p:cNvSpPr>
          <p:nvPr/>
        </p:nvSpPr>
        <p:spPr bwMode="auto">
          <a:xfrm>
            <a:off x="1447800" y="5715000"/>
            <a:ext cx="5656263" cy="0"/>
          </a:xfrm>
          <a:prstGeom prst="line">
            <a:avLst/>
          </a:prstGeom>
          <a:noFill/>
          <a:ln w="38100">
            <a:solidFill>
              <a:schemeClr val="hlink"/>
            </a:solidFill>
            <a:round/>
            <a:headEnd/>
            <a:tailEnd/>
          </a:ln>
        </p:spPr>
        <p:txBody>
          <a:bodyPr wrap="none" anchor="ctr"/>
          <a:lstStyle/>
          <a:p>
            <a:endParaRPr lang="tr-TR"/>
          </a:p>
        </p:txBody>
      </p:sp>
      <p:sp>
        <p:nvSpPr>
          <p:cNvPr id="2" name="Slayt Numarası Yer Tutucusu 1"/>
          <p:cNvSpPr>
            <a:spLocks noGrp="1"/>
          </p:cNvSpPr>
          <p:nvPr>
            <p:ph type="sldNum" sz="quarter" idx="12"/>
          </p:nvPr>
        </p:nvSpPr>
        <p:spPr/>
        <p:txBody>
          <a:bodyPr/>
          <a:lstStyle/>
          <a:p>
            <a:pPr>
              <a:defRPr/>
            </a:pPr>
            <a:fld id="{47B26869-DA8A-4CC1-B070-34D474E6F06C}" type="slidenum">
              <a:rPr lang="tr-TR"/>
              <a:pPr>
                <a:defRPr/>
              </a:pPr>
              <a:t>30</a:t>
            </a:fld>
            <a:endParaRPr lang="tr-TR"/>
          </a:p>
        </p:txBody>
      </p:sp>
    </p:spTree>
    <p:extLst>
      <p:ext uri="{BB962C8B-B14F-4D97-AF65-F5344CB8AC3E}">
        <p14:creationId xmlns:p14="http://schemas.microsoft.com/office/powerpoint/2010/main" val="1414658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5"/>
          <p:cNvPicPr>
            <a:picLocks noGrp="1" noChangeAspect="1" noChangeArrowheads="1"/>
          </p:cNvPicPr>
          <p:nvPr>
            <p:ph idx="1"/>
          </p:nvPr>
        </p:nvPicPr>
        <p:blipFill>
          <a:blip r:embed="rId3"/>
          <a:srcRect/>
          <a:stretch>
            <a:fillRect/>
          </a:stretch>
        </p:blipFill>
        <p:spPr>
          <a:xfrm>
            <a:off x="609600" y="304800"/>
            <a:ext cx="8305800" cy="5732463"/>
          </a:xfrm>
          <a:ln w="76200">
            <a:solidFill>
              <a:schemeClr val="tx1"/>
            </a:solidFill>
          </a:ln>
        </p:spPr>
      </p:pic>
      <p:sp>
        <p:nvSpPr>
          <p:cNvPr id="111618" name="WordArt 8"/>
          <p:cNvSpPr>
            <a:spLocks noChangeArrowheads="1" noChangeShapeType="1" noTextEdit="1"/>
          </p:cNvSpPr>
          <p:nvPr/>
        </p:nvSpPr>
        <p:spPr bwMode="auto">
          <a:xfrm>
            <a:off x="5715000" y="4038600"/>
            <a:ext cx="2362200" cy="19050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Tehlike</a:t>
            </a:r>
          </a:p>
          <a:p>
            <a:pPr algn="ctr"/>
            <a:r>
              <a:rPr lang="tr-T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ve </a:t>
            </a:r>
          </a:p>
          <a:p>
            <a:pPr algn="ctr"/>
            <a:r>
              <a:rPr lang="tr-T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Risk</a:t>
            </a:r>
          </a:p>
        </p:txBody>
      </p:sp>
      <p:sp>
        <p:nvSpPr>
          <p:cNvPr id="2" name="Slayt Numarası Yer Tutucusu 1"/>
          <p:cNvSpPr>
            <a:spLocks noGrp="1"/>
          </p:cNvSpPr>
          <p:nvPr>
            <p:ph type="sldNum" sz="quarter" idx="12"/>
          </p:nvPr>
        </p:nvSpPr>
        <p:spPr/>
        <p:txBody>
          <a:bodyPr/>
          <a:lstStyle/>
          <a:p>
            <a:pPr>
              <a:defRPr/>
            </a:pPr>
            <a:fld id="{20D1B44E-ADDB-4EFC-83A8-ED056870E6AC}" type="slidenum">
              <a:rPr lang="tr-TR"/>
              <a:pPr>
                <a:defRPr/>
              </a:pPr>
              <a:t>31</a:t>
            </a:fld>
            <a:endParaRPr lang="tr-TR"/>
          </a:p>
        </p:txBody>
      </p:sp>
    </p:spTree>
    <p:extLst>
      <p:ext uri="{BB962C8B-B14F-4D97-AF65-F5344CB8AC3E}">
        <p14:creationId xmlns:p14="http://schemas.microsoft.com/office/powerpoint/2010/main" val="1453874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4" descr="SafetyOfficer07[1]"/>
          <p:cNvPicPr>
            <a:picLocks noGrp="1" noChangeAspect="1" noChangeArrowheads="1"/>
          </p:cNvPicPr>
          <p:nvPr>
            <p:ph idx="1"/>
          </p:nvPr>
        </p:nvPicPr>
        <p:blipFill>
          <a:blip r:embed="rId3"/>
          <a:srcRect/>
          <a:stretch>
            <a:fillRect/>
          </a:stretch>
        </p:blipFill>
        <p:spPr>
          <a:xfrm>
            <a:off x="914400" y="0"/>
            <a:ext cx="4708525" cy="6172200"/>
          </a:xfrm>
        </p:spPr>
      </p:pic>
      <p:sp>
        <p:nvSpPr>
          <p:cNvPr id="113666" name="WordArt 7"/>
          <p:cNvSpPr>
            <a:spLocks noChangeArrowheads="1" noChangeShapeType="1" noTextEdit="1"/>
          </p:cNvSpPr>
          <p:nvPr/>
        </p:nvSpPr>
        <p:spPr bwMode="auto">
          <a:xfrm>
            <a:off x="5715000" y="1676400"/>
            <a:ext cx="3429000" cy="22860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Tehlike</a:t>
            </a:r>
          </a:p>
          <a:p>
            <a:pPr algn="ctr"/>
            <a:r>
              <a:rPr lang="tr-T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ve </a:t>
            </a:r>
          </a:p>
          <a:p>
            <a:pPr algn="ctr"/>
            <a:r>
              <a:rPr lang="tr-T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Risk</a:t>
            </a:r>
          </a:p>
        </p:txBody>
      </p:sp>
      <p:sp>
        <p:nvSpPr>
          <p:cNvPr id="2" name="Slayt Numarası Yer Tutucusu 1"/>
          <p:cNvSpPr>
            <a:spLocks noGrp="1"/>
          </p:cNvSpPr>
          <p:nvPr>
            <p:ph type="sldNum" sz="quarter" idx="12"/>
          </p:nvPr>
        </p:nvSpPr>
        <p:spPr/>
        <p:txBody>
          <a:bodyPr/>
          <a:lstStyle/>
          <a:p>
            <a:pPr>
              <a:defRPr/>
            </a:pPr>
            <a:fld id="{C9E1F5DB-C131-4579-99E1-D41FCBBA9496}" type="slidenum">
              <a:rPr lang="tr-TR"/>
              <a:pPr>
                <a:defRPr/>
              </a:pPr>
              <a:t>32</a:t>
            </a:fld>
            <a:endParaRPr lang="tr-TR"/>
          </a:p>
        </p:txBody>
      </p:sp>
    </p:spTree>
    <p:extLst>
      <p:ext uri="{BB962C8B-B14F-4D97-AF65-F5344CB8AC3E}">
        <p14:creationId xmlns:p14="http://schemas.microsoft.com/office/powerpoint/2010/main" val="1219366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4" descr="SafetyOfficer04[1]"/>
          <p:cNvPicPr>
            <a:picLocks noGrp="1" noChangeAspect="1" noChangeArrowheads="1"/>
          </p:cNvPicPr>
          <p:nvPr>
            <p:ph idx="1"/>
          </p:nvPr>
        </p:nvPicPr>
        <p:blipFill>
          <a:blip r:embed="rId3"/>
          <a:srcRect/>
          <a:stretch>
            <a:fillRect/>
          </a:stretch>
        </p:blipFill>
        <p:spPr>
          <a:xfrm>
            <a:off x="762000" y="228600"/>
            <a:ext cx="4419600" cy="5867400"/>
          </a:xfrm>
          <a:ln w="76200">
            <a:solidFill>
              <a:srgbClr val="000000"/>
            </a:solidFill>
          </a:ln>
        </p:spPr>
      </p:pic>
      <p:sp>
        <p:nvSpPr>
          <p:cNvPr id="115714" name="WordArt 7"/>
          <p:cNvSpPr>
            <a:spLocks noChangeArrowheads="1" noChangeShapeType="1" noTextEdit="1"/>
          </p:cNvSpPr>
          <p:nvPr/>
        </p:nvSpPr>
        <p:spPr bwMode="auto">
          <a:xfrm>
            <a:off x="5410200" y="1600200"/>
            <a:ext cx="3429000" cy="22860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Tehlike</a:t>
            </a:r>
          </a:p>
          <a:p>
            <a:pPr algn="ctr"/>
            <a:r>
              <a:rPr lang="tr-T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ve </a:t>
            </a:r>
          </a:p>
          <a:p>
            <a:pPr algn="ctr"/>
            <a:r>
              <a:rPr lang="tr-T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Risk</a:t>
            </a:r>
          </a:p>
        </p:txBody>
      </p:sp>
      <p:sp>
        <p:nvSpPr>
          <p:cNvPr id="2" name="Slayt Numarası Yer Tutucusu 1"/>
          <p:cNvSpPr>
            <a:spLocks noGrp="1"/>
          </p:cNvSpPr>
          <p:nvPr>
            <p:ph type="sldNum" sz="quarter" idx="12"/>
          </p:nvPr>
        </p:nvSpPr>
        <p:spPr/>
        <p:txBody>
          <a:bodyPr/>
          <a:lstStyle/>
          <a:p>
            <a:pPr>
              <a:defRPr/>
            </a:pPr>
            <a:fld id="{0B31257D-0B00-41D6-B08E-F0275E13A316}" type="slidenum">
              <a:rPr lang="tr-TR"/>
              <a:pPr>
                <a:defRPr/>
              </a:pPr>
              <a:t>33</a:t>
            </a:fld>
            <a:endParaRPr lang="tr-TR"/>
          </a:p>
        </p:txBody>
      </p:sp>
    </p:spTree>
    <p:extLst>
      <p:ext uri="{BB962C8B-B14F-4D97-AF65-F5344CB8AC3E}">
        <p14:creationId xmlns:p14="http://schemas.microsoft.com/office/powerpoint/2010/main" val="150636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803275" y="333375"/>
            <a:ext cx="7369175" cy="1076325"/>
          </a:xfrm>
          <a:prstGeom prst="rect">
            <a:avLst/>
          </a:prstGeom>
          <a:solidFill>
            <a:schemeClr val="tx1"/>
          </a:solidFill>
          <a:ln>
            <a:noFill/>
          </a:ln>
          <a:effectLst/>
          <a:extLst/>
        </p:spPr>
        <p:txBody>
          <a:bodyPr>
            <a:spAutoFit/>
          </a:bodyPr>
          <a:lstStyle/>
          <a:p>
            <a:pPr algn="ctr" fontAlgn="auto">
              <a:spcBef>
                <a:spcPts val="0"/>
              </a:spcBef>
              <a:spcAft>
                <a:spcPts val="0"/>
              </a:spcAft>
              <a:defRPr/>
            </a:pPr>
            <a:r>
              <a:rPr lang="tr-TR" sz="3200" b="1" dirty="0">
                <a:solidFill>
                  <a:srgbClr val="FF0000"/>
                </a:solidFill>
                <a:effectLst>
                  <a:outerShdw blurRad="38100" dist="38100" dir="2700000" algn="tl">
                    <a:srgbClr val="000000">
                      <a:alpha val="43137"/>
                    </a:srgbClr>
                  </a:outerShdw>
                </a:effectLst>
                <a:latin typeface="+mn-lt"/>
              </a:rPr>
              <a:t>Risk  =  İ  x  D</a:t>
            </a:r>
          </a:p>
          <a:p>
            <a:pPr algn="ctr" fontAlgn="auto">
              <a:spcBef>
                <a:spcPts val="0"/>
              </a:spcBef>
              <a:spcAft>
                <a:spcPts val="0"/>
              </a:spcAft>
              <a:defRPr/>
            </a:pPr>
            <a:r>
              <a:rPr lang="tr-TR" sz="3200" b="1" dirty="0">
                <a:solidFill>
                  <a:srgbClr val="FF0000"/>
                </a:solidFill>
                <a:effectLst>
                  <a:outerShdw blurRad="38100" dist="38100" dir="2700000" algn="tl">
                    <a:srgbClr val="000000">
                      <a:alpha val="43137"/>
                    </a:srgbClr>
                  </a:outerShdw>
                </a:effectLst>
                <a:latin typeface="+mn-lt"/>
              </a:rPr>
              <a:t>İ  : İhtimal   D: Zararın derecesi</a:t>
            </a:r>
          </a:p>
        </p:txBody>
      </p:sp>
      <p:sp>
        <p:nvSpPr>
          <p:cNvPr id="128002" name="AutoShape 5"/>
          <p:cNvSpPr>
            <a:spLocks noChangeArrowheads="1"/>
          </p:cNvSpPr>
          <p:nvPr/>
        </p:nvSpPr>
        <p:spPr bwMode="auto">
          <a:xfrm rot="5400000">
            <a:off x="609600" y="1981200"/>
            <a:ext cx="4343400" cy="5105400"/>
          </a:xfrm>
          <a:custGeom>
            <a:avLst/>
            <a:gdLst>
              <a:gd name="T0" fmla="*/ 685607252 w 21600"/>
              <a:gd name="T1" fmla="*/ 0 h 21600"/>
              <a:gd name="T2" fmla="*/ 497789052 w 21600"/>
              <a:gd name="T3" fmla="*/ 212237133 h 21600"/>
              <a:gd name="T4" fmla="*/ 153610770 w 21600"/>
              <a:gd name="T5" fmla="*/ 687773476 h 21600"/>
              <a:gd name="T6" fmla="*/ 0 w 21600"/>
              <a:gd name="T7" fmla="*/ 947273300 h 21600"/>
              <a:gd name="T8" fmla="*/ 153610770 w 21600"/>
              <a:gd name="T9" fmla="*/ 1206718053 h 21600"/>
              <a:gd name="T10" fmla="*/ 451046846 w 21600"/>
              <a:gd name="T11" fmla="*/ 1034090360 h 21600"/>
              <a:gd name="T12" fmla="*/ 748442553 w 21600"/>
              <a:gd name="T13" fmla="*/ 623191607 h 21600"/>
              <a:gd name="T14" fmla="*/ 873385436 w 21600"/>
              <a:gd name="T15" fmla="*/ 212237133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272 w 21600"/>
              <a:gd name="T25" fmla="*/ 15401 h 21600"/>
              <a:gd name="T26" fmla="*/ 18510 w 21600"/>
              <a:gd name="T27" fmla="*/ 185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956" y="0"/>
                </a:moveTo>
                <a:lnTo>
                  <a:pt x="12311" y="3799"/>
                </a:lnTo>
                <a:lnTo>
                  <a:pt x="15401" y="3799"/>
                </a:lnTo>
                <a:lnTo>
                  <a:pt x="15401" y="15401"/>
                </a:lnTo>
                <a:lnTo>
                  <a:pt x="3799" y="15401"/>
                </a:lnTo>
                <a:lnTo>
                  <a:pt x="3799" y="12311"/>
                </a:lnTo>
                <a:lnTo>
                  <a:pt x="0" y="16956"/>
                </a:lnTo>
                <a:lnTo>
                  <a:pt x="3799" y="21600"/>
                </a:lnTo>
                <a:lnTo>
                  <a:pt x="3799" y="18510"/>
                </a:lnTo>
                <a:lnTo>
                  <a:pt x="18510" y="18510"/>
                </a:lnTo>
                <a:lnTo>
                  <a:pt x="18510" y="3799"/>
                </a:lnTo>
                <a:lnTo>
                  <a:pt x="21600" y="3799"/>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6" name="AutoShape 5"/>
          <p:cNvSpPr>
            <a:spLocks noChangeArrowheads="1"/>
          </p:cNvSpPr>
          <p:nvPr/>
        </p:nvSpPr>
        <p:spPr bwMode="auto">
          <a:xfrm rot="5400000">
            <a:off x="609600" y="1981200"/>
            <a:ext cx="4343400" cy="5105400"/>
          </a:xfrm>
          <a:custGeom>
            <a:avLst/>
            <a:gdLst>
              <a:gd name="G0" fmla="+- 12311 0 0"/>
              <a:gd name="G1" fmla="+- 18510 0 0"/>
              <a:gd name="G2" fmla="+- 3799 0 0"/>
              <a:gd name="G3" fmla="*/ 12311 1 2"/>
              <a:gd name="G4" fmla="+- G3 10800 0"/>
              <a:gd name="G5" fmla="+- 21600 12311 18510"/>
              <a:gd name="G6" fmla="+- 18510 3799 0"/>
              <a:gd name="G7" fmla="*/ G6 1 2"/>
              <a:gd name="G8" fmla="*/ 18510 2 1"/>
              <a:gd name="G9" fmla="+- G8 0 21600"/>
              <a:gd name="G10" fmla="+- G5 0 G4"/>
              <a:gd name="G11" fmla="+- 12311 0 G4"/>
              <a:gd name="G12" fmla="*/ G2 G10 G11"/>
              <a:gd name="T0" fmla="*/ 16956 w 21600"/>
              <a:gd name="T1" fmla="*/ 0 h 21600"/>
              <a:gd name="T2" fmla="*/ 12311 w 21600"/>
              <a:gd name="T3" fmla="*/ 3799 h 21600"/>
              <a:gd name="T4" fmla="*/ 3799 w 21600"/>
              <a:gd name="T5" fmla="*/ 12311 h 21600"/>
              <a:gd name="T6" fmla="*/ 0 w 21600"/>
              <a:gd name="T7" fmla="*/ 16956 h 21600"/>
              <a:gd name="T8" fmla="*/ 3799 w 21600"/>
              <a:gd name="T9" fmla="*/ 21600 h 21600"/>
              <a:gd name="T10" fmla="*/ 11155 w 21600"/>
              <a:gd name="T11" fmla="*/ 18510 h 21600"/>
              <a:gd name="T12" fmla="*/ 18510 w 21600"/>
              <a:gd name="T13" fmla="*/ 11155 h 21600"/>
              <a:gd name="T14" fmla="*/ 21600 w 21600"/>
              <a:gd name="T15" fmla="*/ 379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956" y="0"/>
                </a:moveTo>
                <a:lnTo>
                  <a:pt x="12311" y="3799"/>
                </a:lnTo>
                <a:lnTo>
                  <a:pt x="15401" y="3799"/>
                </a:lnTo>
                <a:lnTo>
                  <a:pt x="15401" y="15401"/>
                </a:lnTo>
                <a:lnTo>
                  <a:pt x="3799" y="15401"/>
                </a:lnTo>
                <a:lnTo>
                  <a:pt x="3799" y="12311"/>
                </a:lnTo>
                <a:lnTo>
                  <a:pt x="0" y="16956"/>
                </a:lnTo>
                <a:lnTo>
                  <a:pt x="3799" y="21600"/>
                </a:lnTo>
                <a:lnTo>
                  <a:pt x="3799" y="18510"/>
                </a:lnTo>
                <a:lnTo>
                  <a:pt x="18510" y="18510"/>
                </a:lnTo>
                <a:lnTo>
                  <a:pt x="18510" y="3799"/>
                </a:lnTo>
                <a:lnTo>
                  <a:pt x="21600" y="3799"/>
                </a:lnTo>
                <a:close/>
              </a:path>
            </a:pathLst>
          </a:custGeom>
          <a:solidFill>
            <a:srgbClr val="CC9900"/>
          </a:solidFill>
          <a:ln w="9525">
            <a:solidFill>
              <a:srgbClr val="FFFFFF"/>
            </a:solidFill>
            <a:miter lim="800000"/>
            <a:headEnd/>
            <a:tailEnd/>
          </a:ln>
          <a:effectLst/>
          <a:extLst/>
        </p:spPr>
        <p:txBody>
          <a:bodyPr wrap="none" anchor="ctr"/>
          <a:lstStyle/>
          <a:p>
            <a:pPr fontAlgn="auto">
              <a:spcBef>
                <a:spcPts val="0"/>
              </a:spcBef>
              <a:spcAft>
                <a:spcPts val="0"/>
              </a:spcAft>
              <a:defRPr/>
            </a:pPr>
            <a:endParaRPr lang="tr-TR" kern="0">
              <a:solidFill>
                <a:sysClr val="windowText" lastClr="000000"/>
              </a:solidFill>
              <a:latin typeface="+mn-lt"/>
            </a:endParaRPr>
          </a:p>
        </p:txBody>
      </p:sp>
      <p:sp>
        <p:nvSpPr>
          <p:cNvPr id="7" name="AutoShape 9"/>
          <p:cNvSpPr>
            <a:spLocks noChangeArrowheads="1"/>
          </p:cNvSpPr>
          <p:nvPr/>
        </p:nvSpPr>
        <p:spPr bwMode="auto">
          <a:xfrm rot="19305370">
            <a:off x="1765300" y="2954338"/>
            <a:ext cx="3622675" cy="1785937"/>
          </a:xfrm>
          <a:prstGeom prst="notchedRightArrow">
            <a:avLst>
              <a:gd name="adj1" fmla="val 67343"/>
              <a:gd name="adj2" fmla="val 47706"/>
            </a:avLst>
          </a:prstGeom>
          <a:solidFill>
            <a:srgbClr val="CC9900"/>
          </a:solidFill>
          <a:ln w="9525">
            <a:solidFill>
              <a:srgbClr val="FFFFFF"/>
            </a:solidFill>
            <a:miter lim="800000"/>
            <a:headEnd/>
            <a:tailEnd/>
          </a:ln>
          <a:effectLst/>
          <a:extLst/>
        </p:spPr>
        <p:txBody>
          <a:bodyPr wrap="none" anchor="ctr"/>
          <a:lstStyle/>
          <a:p>
            <a:pPr algn="ctr" fontAlgn="auto">
              <a:spcBef>
                <a:spcPts val="0"/>
              </a:spcBef>
              <a:spcAft>
                <a:spcPts val="0"/>
              </a:spcAft>
              <a:defRPr/>
            </a:pPr>
            <a:r>
              <a:rPr lang="tr-TR" sz="2400" b="1" kern="0">
                <a:solidFill>
                  <a:sysClr val="windowText" lastClr="000000"/>
                </a:solidFill>
                <a:latin typeface="+mn-lt"/>
              </a:rPr>
              <a:t>RİSK</a:t>
            </a:r>
          </a:p>
        </p:txBody>
      </p:sp>
      <p:sp>
        <p:nvSpPr>
          <p:cNvPr id="8" name="Text Box 11"/>
          <p:cNvSpPr txBox="1">
            <a:spLocks noChangeArrowheads="1"/>
          </p:cNvSpPr>
          <p:nvPr/>
        </p:nvSpPr>
        <p:spPr bwMode="auto">
          <a:xfrm>
            <a:off x="1524000" y="5638800"/>
            <a:ext cx="2667000" cy="366713"/>
          </a:xfrm>
          <a:prstGeom prst="rect">
            <a:avLst/>
          </a:prstGeom>
          <a:noFill/>
          <a:ln>
            <a:noFill/>
          </a:ln>
          <a:effectLst/>
          <a:extLst/>
        </p:spPr>
        <p:txBody>
          <a:bodyPr>
            <a:spAutoFit/>
          </a:bodyPr>
          <a:lstStyle/>
          <a:p>
            <a:pPr fontAlgn="auto">
              <a:spcBef>
                <a:spcPct val="50000"/>
              </a:spcBef>
              <a:spcAft>
                <a:spcPts val="0"/>
              </a:spcAft>
              <a:defRPr/>
            </a:pPr>
            <a:r>
              <a:rPr lang="tr-TR" b="1" kern="0">
                <a:solidFill>
                  <a:sysClr val="windowText" lastClr="000000"/>
                </a:solidFill>
                <a:latin typeface="+mn-lt"/>
              </a:rPr>
              <a:t>ZARAR - HASAR</a:t>
            </a:r>
          </a:p>
        </p:txBody>
      </p:sp>
      <p:sp>
        <p:nvSpPr>
          <p:cNvPr id="9" name="Text Box 12"/>
          <p:cNvSpPr txBox="1">
            <a:spLocks noChangeArrowheads="1"/>
          </p:cNvSpPr>
          <p:nvPr/>
        </p:nvSpPr>
        <p:spPr bwMode="auto">
          <a:xfrm>
            <a:off x="1143000" y="3048000"/>
            <a:ext cx="381000" cy="2843213"/>
          </a:xfrm>
          <a:prstGeom prst="rect">
            <a:avLst/>
          </a:prstGeom>
          <a:noFill/>
          <a:ln>
            <a:noFill/>
          </a:ln>
          <a:effectLst/>
          <a:extLst/>
        </p:spPr>
        <p:txBody>
          <a:bodyPr>
            <a:spAutoFit/>
          </a:bodyPr>
          <a:lstStyle/>
          <a:p>
            <a:pPr fontAlgn="auto">
              <a:spcBef>
                <a:spcPct val="50000"/>
              </a:spcBef>
              <a:spcAft>
                <a:spcPts val="0"/>
              </a:spcAft>
              <a:defRPr/>
            </a:pPr>
            <a:r>
              <a:rPr lang="tr-TR" b="1" kern="0">
                <a:solidFill>
                  <a:sysClr val="windowText" lastClr="000000"/>
                </a:solidFill>
                <a:latin typeface="+mn-lt"/>
              </a:rPr>
              <a:t>İ</a:t>
            </a:r>
          </a:p>
          <a:p>
            <a:pPr fontAlgn="auto">
              <a:spcBef>
                <a:spcPct val="50000"/>
              </a:spcBef>
              <a:spcAft>
                <a:spcPts val="0"/>
              </a:spcAft>
              <a:defRPr/>
            </a:pPr>
            <a:r>
              <a:rPr lang="tr-TR" b="1" kern="0">
                <a:solidFill>
                  <a:sysClr val="windowText" lastClr="000000"/>
                </a:solidFill>
                <a:latin typeface="+mn-lt"/>
              </a:rPr>
              <a:t>H</a:t>
            </a:r>
          </a:p>
          <a:p>
            <a:pPr fontAlgn="auto">
              <a:spcBef>
                <a:spcPct val="50000"/>
              </a:spcBef>
              <a:spcAft>
                <a:spcPts val="0"/>
              </a:spcAft>
              <a:defRPr/>
            </a:pPr>
            <a:r>
              <a:rPr lang="tr-TR" b="1" kern="0">
                <a:solidFill>
                  <a:sysClr val="windowText" lastClr="000000"/>
                </a:solidFill>
                <a:latin typeface="+mn-lt"/>
              </a:rPr>
              <a:t>T</a:t>
            </a:r>
          </a:p>
          <a:p>
            <a:pPr fontAlgn="auto">
              <a:spcBef>
                <a:spcPct val="50000"/>
              </a:spcBef>
              <a:spcAft>
                <a:spcPts val="0"/>
              </a:spcAft>
              <a:defRPr/>
            </a:pPr>
            <a:r>
              <a:rPr lang="tr-TR" b="1" kern="0">
                <a:solidFill>
                  <a:sysClr val="windowText" lastClr="000000"/>
                </a:solidFill>
                <a:latin typeface="+mn-lt"/>
              </a:rPr>
              <a:t>İ</a:t>
            </a:r>
          </a:p>
          <a:p>
            <a:pPr fontAlgn="auto">
              <a:spcBef>
                <a:spcPct val="50000"/>
              </a:spcBef>
              <a:spcAft>
                <a:spcPts val="0"/>
              </a:spcAft>
              <a:defRPr/>
            </a:pPr>
            <a:r>
              <a:rPr lang="tr-TR" b="1" kern="0">
                <a:solidFill>
                  <a:sysClr val="windowText" lastClr="000000"/>
                </a:solidFill>
                <a:latin typeface="+mn-lt"/>
              </a:rPr>
              <a:t>M</a:t>
            </a:r>
          </a:p>
          <a:p>
            <a:pPr fontAlgn="auto">
              <a:spcBef>
                <a:spcPct val="50000"/>
              </a:spcBef>
              <a:spcAft>
                <a:spcPts val="0"/>
              </a:spcAft>
              <a:defRPr/>
            </a:pPr>
            <a:r>
              <a:rPr lang="tr-TR" b="1" kern="0">
                <a:solidFill>
                  <a:sysClr val="windowText" lastClr="000000"/>
                </a:solidFill>
                <a:latin typeface="+mn-lt"/>
              </a:rPr>
              <a:t>A</a:t>
            </a:r>
          </a:p>
          <a:p>
            <a:pPr fontAlgn="auto">
              <a:spcBef>
                <a:spcPct val="50000"/>
              </a:spcBef>
              <a:spcAft>
                <a:spcPts val="0"/>
              </a:spcAft>
              <a:defRPr/>
            </a:pPr>
            <a:r>
              <a:rPr lang="tr-TR" b="1" kern="0">
                <a:solidFill>
                  <a:sysClr val="windowText" lastClr="000000"/>
                </a:solidFill>
                <a:latin typeface="+mn-lt"/>
              </a:rPr>
              <a:t>L</a:t>
            </a:r>
          </a:p>
        </p:txBody>
      </p:sp>
      <p:sp>
        <p:nvSpPr>
          <p:cNvPr id="128007" name="Dikdörtgen 9"/>
          <p:cNvSpPr>
            <a:spLocks noChangeArrowheads="1"/>
          </p:cNvSpPr>
          <p:nvPr/>
        </p:nvSpPr>
        <p:spPr bwMode="auto">
          <a:xfrm>
            <a:off x="5480050" y="1844675"/>
            <a:ext cx="3635375" cy="1477963"/>
          </a:xfrm>
          <a:prstGeom prst="rect">
            <a:avLst/>
          </a:prstGeom>
          <a:noFill/>
          <a:ln w="9525">
            <a:noFill/>
            <a:miter lim="800000"/>
            <a:headEnd/>
            <a:tailEnd/>
          </a:ln>
        </p:spPr>
        <p:txBody>
          <a:bodyPr>
            <a:spAutoFit/>
          </a:bodyPr>
          <a:lstStyle/>
          <a:p>
            <a:r>
              <a:rPr lang="tr-TR" b="1">
                <a:solidFill>
                  <a:srgbClr val="0000CC"/>
                </a:solidFill>
                <a:latin typeface="Calibri" pitchFamily="34" charset="0"/>
              </a:rPr>
              <a:t>RİSK :</a:t>
            </a:r>
          </a:p>
          <a:p>
            <a:r>
              <a:rPr lang="tr-TR" b="1">
                <a:solidFill>
                  <a:srgbClr val="FFFF0B"/>
                </a:solidFill>
                <a:latin typeface="Calibri" pitchFamily="34" charset="0"/>
              </a:rPr>
              <a:t>Tehlikelerden kaynaklanan bir olayın,  </a:t>
            </a:r>
            <a:r>
              <a:rPr lang="tr-TR" b="1">
                <a:solidFill>
                  <a:schemeClr val="accent2"/>
                </a:solidFill>
                <a:latin typeface="Calibri" pitchFamily="34" charset="0"/>
              </a:rPr>
              <a:t>meydana gelme ihtimali</a:t>
            </a:r>
            <a:r>
              <a:rPr lang="tr-TR" b="1">
                <a:solidFill>
                  <a:srgbClr val="FFFF0B"/>
                </a:solidFill>
                <a:latin typeface="Calibri" pitchFamily="34" charset="0"/>
              </a:rPr>
              <a:t>  ile </a:t>
            </a:r>
            <a:r>
              <a:rPr lang="tr-TR" b="1">
                <a:solidFill>
                  <a:srgbClr val="00FFFF"/>
                </a:solidFill>
                <a:latin typeface="Calibri" pitchFamily="34" charset="0"/>
              </a:rPr>
              <a:t>zarar verme derecesinin</a:t>
            </a:r>
            <a:r>
              <a:rPr lang="tr-TR" b="1">
                <a:solidFill>
                  <a:srgbClr val="FFFF0B"/>
                </a:solidFill>
                <a:latin typeface="Calibri" pitchFamily="34" charset="0"/>
              </a:rPr>
              <a:t> </a:t>
            </a:r>
          </a:p>
          <a:p>
            <a:r>
              <a:rPr lang="tr-TR" b="1">
                <a:solidFill>
                  <a:srgbClr val="FFFF0B"/>
                </a:solidFill>
                <a:latin typeface="Calibri" pitchFamily="34" charset="0"/>
              </a:rPr>
              <a:t>bir bileşkesidir.</a:t>
            </a:r>
          </a:p>
        </p:txBody>
      </p:sp>
      <p:sp>
        <p:nvSpPr>
          <p:cNvPr id="2" name="Slayt Numarası Yer Tutucusu 1"/>
          <p:cNvSpPr>
            <a:spLocks noGrp="1"/>
          </p:cNvSpPr>
          <p:nvPr>
            <p:ph type="sldNum" sz="quarter" idx="12"/>
          </p:nvPr>
        </p:nvSpPr>
        <p:spPr/>
        <p:txBody>
          <a:bodyPr/>
          <a:lstStyle/>
          <a:p>
            <a:pPr>
              <a:defRPr/>
            </a:pPr>
            <a:fld id="{0808BFA9-BBC2-4916-BD5C-F2C30C031A74}" type="slidenum">
              <a:rPr lang="tr-TR"/>
              <a:pPr>
                <a:defRPr/>
              </a:pPr>
              <a:t>34</a:t>
            </a:fld>
            <a:endParaRPr lang="tr-TR"/>
          </a:p>
        </p:txBody>
      </p:sp>
    </p:spTree>
    <p:extLst>
      <p:ext uri="{BB962C8B-B14F-4D97-AF65-F5344CB8AC3E}">
        <p14:creationId xmlns:p14="http://schemas.microsoft.com/office/powerpoint/2010/main" val="1681078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kern="10" dirty="0">
                <a:ln w="9525">
                  <a:solidFill>
                    <a:srgbClr val="FF9900"/>
                  </a:solidFill>
                  <a:round/>
                  <a:headEnd/>
                  <a:tailEnd/>
                </a:ln>
                <a:gradFill rotWithShape="0">
                  <a:gsLst>
                    <a:gs pos="0">
                      <a:srgbClr val="FF8200"/>
                    </a:gs>
                    <a:gs pos="10001">
                      <a:srgbClr val="FF0000"/>
                    </a:gs>
                    <a:gs pos="35001">
                      <a:srgbClr val="BA0066"/>
                    </a:gs>
                    <a:gs pos="70000">
                      <a:srgbClr val="66008F"/>
                    </a:gs>
                    <a:gs pos="100000">
                      <a:srgbClr val="000082"/>
                    </a:gs>
                  </a:gsLst>
                  <a:path path="rect">
                    <a:fillToRect l="50000" t="50000" r="50000" b="50000"/>
                  </a:path>
                </a:gradFill>
                <a:effectLst>
                  <a:outerShdw dist="53882" dir="2700000" algn="ctr" rotWithShape="0">
                    <a:srgbClr val="9999FF">
                      <a:alpha val="80000"/>
                    </a:srgbClr>
                  </a:outerShdw>
                </a:effectLst>
                <a:latin typeface="Impact"/>
              </a:rPr>
              <a:t>Risk değerlendirmesi</a:t>
            </a:r>
            <a:br>
              <a:rPr lang="tr-TR" kern="10" dirty="0">
                <a:ln w="9525">
                  <a:solidFill>
                    <a:srgbClr val="FF9900"/>
                  </a:solidFill>
                  <a:round/>
                  <a:headEnd/>
                  <a:tailEnd/>
                </a:ln>
                <a:gradFill rotWithShape="0">
                  <a:gsLst>
                    <a:gs pos="0">
                      <a:srgbClr val="FF8200"/>
                    </a:gs>
                    <a:gs pos="10001">
                      <a:srgbClr val="FF0000"/>
                    </a:gs>
                    <a:gs pos="35001">
                      <a:srgbClr val="BA0066"/>
                    </a:gs>
                    <a:gs pos="70000">
                      <a:srgbClr val="66008F"/>
                    </a:gs>
                    <a:gs pos="100000">
                      <a:srgbClr val="000082"/>
                    </a:gs>
                  </a:gsLst>
                  <a:path path="rect">
                    <a:fillToRect l="50000" t="50000" r="50000" b="50000"/>
                  </a:path>
                </a:gradFill>
                <a:effectLst>
                  <a:outerShdw dist="53882" dir="2700000" algn="ctr" rotWithShape="0">
                    <a:srgbClr val="9999FF">
                      <a:alpha val="80000"/>
                    </a:srgbClr>
                  </a:outerShdw>
                </a:effectLst>
                <a:latin typeface="Impact"/>
              </a:rPr>
            </a:br>
            <a:endParaRPr lang="tr-TR" dirty="0"/>
          </a:p>
        </p:txBody>
      </p:sp>
      <p:sp>
        <p:nvSpPr>
          <p:cNvPr id="132098" name="Dikdörtgen 3"/>
          <p:cNvSpPr>
            <a:spLocks noChangeArrowheads="1"/>
          </p:cNvSpPr>
          <p:nvPr/>
        </p:nvSpPr>
        <p:spPr bwMode="auto">
          <a:xfrm>
            <a:off x="2286000" y="2551113"/>
            <a:ext cx="4572000" cy="369887"/>
          </a:xfrm>
          <a:prstGeom prst="rect">
            <a:avLst/>
          </a:prstGeom>
          <a:noFill/>
          <a:ln w="9525">
            <a:noFill/>
            <a:miter lim="800000"/>
            <a:headEnd/>
            <a:tailEnd/>
          </a:ln>
        </p:spPr>
        <p:txBody>
          <a:bodyPr>
            <a:spAutoFit/>
          </a:bodyPr>
          <a:lstStyle/>
          <a:p>
            <a:pPr algn="ctr"/>
            <a:endParaRPr lang="tr-TR">
              <a:latin typeface="Calibri" pitchFamily="34" charset="0"/>
            </a:endParaRPr>
          </a:p>
        </p:txBody>
      </p:sp>
      <p:sp>
        <p:nvSpPr>
          <p:cNvPr id="5" name="Dikdörtgen 4"/>
          <p:cNvSpPr/>
          <p:nvPr/>
        </p:nvSpPr>
        <p:spPr>
          <a:xfrm>
            <a:off x="0" y="980728"/>
            <a:ext cx="4427984" cy="3046988"/>
          </a:xfrm>
          <a:prstGeom prst="rect">
            <a:avLst/>
          </a:prstGeom>
          <a:noFill/>
        </p:spPr>
        <p:txBody>
          <a:bodyPr>
            <a:spAutoFit/>
          </a:bodyPr>
          <a:lstStyle/>
          <a:p>
            <a:pPr algn="ctr" fontAlgn="auto">
              <a:spcBef>
                <a:spcPts val="0"/>
              </a:spcBef>
              <a:spcAft>
                <a:spcPts val="0"/>
              </a:spcAft>
              <a:defRPr/>
            </a:pPr>
            <a:r>
              <a:rPr kumimoji="1"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Tüm proseslerde,</a:t>
            </a:r>
          </a:p>
          <a:p>
            <a:pPr algn="ctr" fontAlgn="auto">
              <a:spcBef>
                <a:spcPts val="0"/>
              </a:spcBef>
              <a:spcAft>
                <a:spcPts val="0"/>
              </a:spcAft>
              <a:defRPr/>
            </a:pPr>
            <a:r>
              <a:rPr kumimoji="1"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riskin büyüklüğünü </a:t>
            </a:r>
          </a:p>
          <a:p>
            <a:pPr algn="ctr" fontAlgn="auto">
              <a:spcBef>
                <a:spcPts val="0"/>
              </a:spcBef>
              <a:spcAft>
                <a:spcPts val="0"/>
              </a:spcAft>
              <a:defRPr/>
            </a:pPr>
            <a:r>
              <a:rPr kumimoji="1"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tahmin etmek ve </a:t>
            </a:r>
          </a:p>
          <a:p>
            <a:pPr algn="ctr" fontAlgn="auto">
              <a:spcBef>
                <a:spcPts val="0"/>
              </a:spcBef>
              <a:spcAft>
                <a:spcPts val="0"/>
              </a:spcAft>
              <a:defRPr/>
            </a:pPr>
            <a:r>
              <a:rPr kumimoji="1"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riske tahammül edilip</a:t>
            </a:r>
          </a:p>
          <a:p>
            <a:pPr algn="ctr" fontAlgn="auto">
              <a:spcBef>
                <a:spcPts val="0"/>
              </a:spcBef>
              <a:spcAft>
                <a:spcPts val="0"/>
              </a:spcAft>
              <a:defRPr/>
            </a:pPr>
            <a:r>
              <a:rPr kumimoji="1"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edilemeyeceğine </a:t>
            </a:r>
          </a:p>
          <a:p>
            <a:pPr algn="ctr" fontAlgn="auto">
              <a:spcBef>
                <a:spcPts val="0"/>
              </a:spcBef>
              <a:spcAft>
                <a:spcPts val="0"/>
              </a:spcAft>
              <a:defRPr/>
            </a:pPr>
            <a:r>
              <a:rPr kumimoji="1"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karar vermek.</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6" name="AutoShape 8"/>
          <p:cNvSpPr>
            <a:spLocks noChangeArrowheads="1"/>
          </p:cNvSpPr>
          <p:nvPr/>
        </p:nvSpPr>
        <p:spPr bwMode="auto">
          <a:xfrm>
            <a:off x="1692275" y="4616450"/>
            <a:ext cx="6181725" cy="2060575"/>
          </a:xfrm>
          <a:prstGeom prst="bevel">
            <a:avLst>
              <a:gd name="adj" fmla="val 12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just" fontAlgn="auto">
              <a:spcBef>
                <a:spcPts val="0"/>
              </a:spcBef>
              <a:spcAft>
                <a:spcPts val="0"/>
              </a:spcAft>
              <a:defRPr/>
            </a:pPr>
            <a:r>
              <a:rPr lang="tr-TR" sz="2400" b="1" dirty="0">
                <a:solidFill>
                  <a:srgbClr val="000099"/>
                </a:solidFill>
                <a:effectLst>
                  <a:outerShdw blurRad="38100" dist="38100" dir="2700000" algn="tl">
                    <a:srgbClr val="000000">
                      <a:alpha val="43137"/>
                    </a:srgbClr>
                  </a:outerShdw>
                </a:effectLst>
              </a:rPr>
              <a:t>Riskin        büyüklüğünün        tahmin </a:t>
            </a:r>
          </a:p>
          <a:p>
            <a:pPr algn="just" fontAlgn="auto">
              <a:spcBef>
                <a:spcPts val="0"/>
              </a:spcBef>
              <a:spcAft>
                <a:spcPts val="0"/>
              </a:spcAft>
              <a:defRPr/>
            </a:pPr>
            <a:r>
              <a:rPr lang="tr-TR" sz="2400" b="1" dirty="0">
                <a:solidFill>
                  <a:srgbClr val="000099"/>
                </a:solidFill>
                <a:effectLst>
                  <a:outerShdw blurRad="38100" dist="38100" dir="2700000" algn="tl">
                    <a:srgbClr val="000000">
                      <a:alpha val="43137"/>
                    </a:srgbClr>
                  </a:outerShdw>
                </a:effectLst>
              </a:rPr>
              <a:t>edilmesini  ve  riskin  kabul  edilebilir</a:t>
            </a:r>
          </a:p>
          <a:p>
            <a:pPr algn="just" fontAlgn="auto">
              <a:spcBef>
                <a:spcPts val="0"/>
              </a:spcBef>
              <a:spcAft>
                <a:spcPts val="0"/>
              </a:spcAft>
              <a:defRPr/>
            </a:pPr>
            <a:r>
              <a:rPr lang="tr-TR" sz="2400" b="1" dirty="0">
                <a:solidFill>
                  <a:srgbClr val="000099"/>
                </a:solidFill>
                <a:effectLst>
                  <a:outerShdw blurRad="38100" dist="38100" dir="2700000" algn="tl">
                    <a:srgbClr val="000000">
                      <a:alpha val="43137"/>
                    </a:srgbClr>
                  </a:outerShdw>
                </a:effectLst>
              </a:rPr>
              <a:t>olup    olmadığının    tanımlanmasını </a:t>
            </a:r>
          </a:p>
          <a:p>
            <a:pPr algn="just" fontAlgn="auto">
              <a:spcBef>
                <a:spcPts val="0"/>
              </a:spcBef>
              <a:spcAft>
                <a:spcPts val="0"/>
              </a:spcAft>
              <a:defRPr/>
            </a:pPr>
            <a:r>
              <a:rPr lang="tr-TR" sz="2400" b="1" dirty="0">
                <a:solidFill>
                  <a:srgbClr val="000099"/>
                </a:solidFill>
                <a:effectLst>
                  <a:outerShdw blurRad="38100" dist="38100" dir="2700000" algn="tl">
                    <a:srgbClr val="000000">
                      <a:alpha val="43137"/>
                    </a:srgbClr>
                  </a:outerShdw>
                </a:effectLst>
              </a:rPr>
              <a:t>kapsayan   süreç.  </a:t>
            </a:r>
            <a:endParaRPr lang="tr-TR" sz="2400" b="1" dirty="0">
              <a:solidFill>
                <a:srgbClr val="000000"/>
              </a:solidFill>
              <a:effectLst>
                <a:outerShdw blurRad="38100" dist="38100" dir="2700000" algn="tl">
                  <a:srgbClr val="000000">
                    <a:alpha val="43137"/>
                  </a:srgbClr>
                </a:outerShdw>
              </a:effectLst>
            </a:endParaRPr>
          </a:p>
        </p:txBody>
      </p:sp>
      <p:sp>
        <p:nvSpPr>
          <p:cNvPr id="132101" name="Rectangle 11"/>
          <p:cNvSpPr>
            <a:spLocks noChangeArrowheads="1"/>
          </p:cNvSpPr>
          <p:nvPr/>
        </p:nvSpPr>
        <p:spPr bwMode="auto">
          <a:xfrm>
            <a:off x="3040063" y="4508500"/>
            <a:ext cx="3486150" cy="366713"/>
          </a:xfrm>
          <a:prstGeom prst="rect">
            <a:avLst/>
          </a:prstGeom>
          <a:noFill/>
          <a:ln w="9525">
            <a:noFill/>
            <a:miter lim="800000"/>
            <a:headEnd/>
            <a:tailEnd/>
          </a:ln>
        </p:spPr>
        <p:txBody>
          <a:bodyPr wrap="none">
            <a:spAutoFit/>
          </a:bodyPr>
          <a:lstStyle/>
          <a:p>
            <a:r>
              <a:rPr lang="tr-TR" b="1">
                <a:solidFill>
                  <a:srgbClr val="000000"/>
                </a:solidFill>
                <a:latin typeface="Calibri" pitchFamily="34" charset="0"/>
              </a:rPr>
              <a:t>( BS 8800’e göre Tanım : 3.14</a:t>
            </a:r>
            <a:r>
              <a:rPr lang="tr-TR">
                <a:solidFill>
                  <a:srgbClr val="000000"/>
                </a:solidFill>
                <a:latin typeface="Calibri" pitchFamily="34" charset="0"/>
              </a:rPr>
              <a:t> </a:t>
            </a:r>
            <a:r>
              <a:rPr lang="tr-TR" b="1">
                <a:solidFill>
                  <a:srgbClr val="000000"/>
                </a:solidFill>
                <a:latin typeface="Calibri" pitchFamily="34" charset="0"/>
              </a:rPr>
              <a:t>)</a:t>
            </a:r>
          </a:p>
        </p:txBody>
      </p:sp>
      <p:sp>
        <p:nvSpPr>
          <p:cNvPr id="8" name="Dikdörtgen 7"/>
          <p:cNvSpPr/>
          <p:nvPr/>
        </p:nvSpPr>
        <p:spPr>
          <a:xfrm>
            <a:off x="4579938" y="1287463"/>
            <a:ext cx="4572000" cy="1938337"/>
          </a:xfrm>
          <a:prstGeom prst="rect">
            <a:avLst/>
          </a:prstGeom>
        </p:spPr>
        <p:txBody>
          <a:bodyPr>
            <a:spAutoFit/>
          </a:bodyPr>
          <a:lstStyle/>
          <a:p>
            <a:pPr fontAlgn="auto">
              <a:spcBef>
                <a:spcPct val="60000"/>
              </a:spcBef>
              <a:spcAft>
                <a:spcPts val="0"/>
              </a:spcAft>
              <a:buClr>
                <a:schemeClr val="tx1"/>
              </a:buClr>
              <a:defRPr/>
            </a:pPr>
            <a:r>
              <a:rPr lang="tr-TR" sz="2400" b="1" dirty="0">
                <a:latin typeface="+mn-lt"/>
              </a:rPr>
              <a:t> </a:t>
            </a:r>
            <a:r>
              <a:rPr lang="tr-TR" sz="2400" b="1" dirty="0">
                <a:solidFill>
                  <a:srgbClr val="FFFF00"/>
                </a:solidFill>
                <a:latin typeface="+mn-lt"/>
              </a:rPr>
              <a:t>(</a:t>
            </a:r>
            <a:r>
              <a:rPr lang="tr-TR" sz="2400" b="1" dirty="0">
                <a:solidFill>
                  <a:srgbClr val="FFFF00"/>
                </a:solidFill>
                <a:effectLst>
                  <a:outerShdw blurRad="38100" dist="38100" dir="2700000" algn="tl">
                    <a:srgbClr val="000000">
                      <a:alpha val="43137"/>
                    </a:srgbClr>
                  </a:outerShdw>
                </a:effectLst>
                <a:latin typeface="+mn-lt"/>
              </a:rPr>
              <a:t>TS 1050 Risk Değerlendirmesi)  tehlikelerin, (belirlenerek)  sistematik bir yolla gözden  geçirilmesine imkan veren bir  dizi mantık adımıdır. </a:t>
            </a:r>
          </a:p>
        </p:txBody>
      </p:sp>
      <p:sp>
        <p:nvSpPr>
          <p:cNvPr id="3" name="Slayt Numarası Yer Tutucusu 2"/>
          <p:cNvSpPr>
            <a:spLocks noGrp="1"/>
          </p:cNvSpPr>
          <p:nvPr>
            <p:ph type="sldNum" sz="quarter" idx="12"/>
          </p:nvPr>
        </p:nvSpPr>
        <p:spPr/>
        <p:txBody>
          <a:bodyPr/>
          <a:lstStyle/>
          <a:p>
            <a:pPr>
              <a:defRPr/>
            </a:pPr>
            <a:fld id="{29F5360F-5685-42AD-ADF8-6A9016904124}" type="slidenum">
              <a:rPr lang="tr-TR"/>
              <a:pPr>
                <a:defRPr/>
              </a:pPr>
              <a:t>35</a:t>
            </a:fld>
            <a:endParaRPr lang="tr-TR"/>
          </a:p>
        </p:txBody>
      </p:sp>
    </p:spTree>
    <p:extLst>
      <p:ext uri="{BB962C8B-B14F-4D97-AF65-F5344CB8AC3E}">
        <p14:creationId xmlns:p14="http://schemas.microsoft.com/office/powerpoint/2010/main" val="1336763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980728"/>
            <a:ext cx="5448796" cy="1785104"/>
          </a:xfrm>
          <a:prstGeom prst="rect">
            <a:avLst/>
          </a:prstGeom>
        </p:spPr>
        <p:txBody>
          <a:bodyPr wrap="square">
            <a:spAutoFit/>
          </a:bodyPr>
          <a:lstStyle/>
          <a:p>
            <a:pPr fontAlgn="auto">
              <a:spcBef>
                <a:spcPts val="0"/>
              </a:spcBef>
              <a:spcAft>
                <a:spcPts val="0"/>
              </a:spcAft>
              <a:defRPr/>
            </a:pPr>
            <a:r>
              <a:rPr lang="tr-TR" sz="2200" b="1" dirty="0">
                <a:solidFill>
                  <a:srgbClr val="0000CC"/>
                </a:solidFill>
                <a:effectLst>
                  <a:outerShdw blurRad="38100" dist="38100" dir="2700000" algn="tl">
                    <a:srgbClr val="000000">
                      <a:alpha val="43137"/>
                    </a:srgbClr>
                  </a:outerShdw>
                </a:effectLst>
                <a:latin typeface="Arial Black" pitchFamily="34" charset="0"/>
              </a:rPr>
              <a:t>İLO-OSH 2001 İSGYS REHBERİ</a:t>
            </a:r>
          </a:p>
          <a:p>
            <a:pPr fontAlgn="auto">
              <a:spcBef>
                <a:spcPts val="0"/>
              </a:spcBef>
              <a:spcAft>
                <a:spcPts val="0"/>
              </a:spcAft>
              <a:defRPr/>
            </a:pPr>
            <a:r>
              <a:rPr lang="tr-TR" sz="2200" b="1" dirty="0">
                <a:effectLst>
                  <a:outerShdw blurRad="38100" dist="38100" dir="2700000" algn="tl">
                    <a:srgbClr val="000000">
                      <a:alpha val="43137"/>
                    </a:srgbClr>
                  </a:outerShdw>
                </a:effectLst>
                <a:latin typeface="Arial Black" pitchFamily="34" charset="0"/>
              </a:rPr>
              <a:t>İŞTEKİ TEHLİKELERDEN  ORTAYA ÇIKAN   SAĞLIK VE GÜVENLİK </a:t>
            </a:r>
          </a:p>
          <a:p>
            <a:pPr fontAlgn="auto">
              <a:spcBef>
                <a:spcPts val="0"/>
              </a:spcBef>
              <a:spcAft>
                <a:spcPts val="0"/>
              </a:spcAft>
              <a:defRPr/>
            </a:pPr>
            <a:r>
              <a:rPr lang="tr-TR" sz="2200" b="1" dirty="0">
                <a:effectLst>
                  <a:outerShdw blurRad="38100" dist="38100" dir="2700000" algn="tl">
                    <a:srgbClr val="000000">
                      <a:alpha val="43137"/>
                    </a:srgbClr>
                  </a:outerShdw>
                </a:effectLst>
                <a:latin typeface="Arial Black" pitchFamily="34" charset="0"/>
              </a:rPr>
              <a:t>RİSKLERİNİ  DEĞERLENDİREN </a:t>
            </a:r>
          </a:p>
          <a:p>
            <a:pPr fontAlgn="auto">
              <a:spcBef>
                <a:spcPts val="0"/>
              </a:spcBef>
              <a:spcAft>
                <a:spcPts val="0"/>
              </a:spcAft>
              <a:defRPr/>
            </a:pPr>
            <a:r>
              <a:rPr lang="tr-TR" sz="2200" b="1" dirty="0">
                <a:effectLst>
                  <a:outerShdw blurRad="38100" dist="38100" dir="2700000" algn="tl">
                    <a:srgbClr val="000000">
                      <a:alpha val="43137"/>
                    </a:srgbClr>
                  </a:outerShdw>
                </a:effectLst>
                <a:latin typeface="Arial Black" pitchFamily="34" charset="0"/>
              </a:rPr>
              <a:t>BİR PROSESTİR.</a:t>
            </a:r>
          </a:p>
        </p:txBody>
      </p:sp>
      <p:sp>
        <p:nvSpPr>
          <p:cNvPr id="5" name="Dikdörtgen 4"/>
          <p:cNvSpPr/>
          <p:nvPr/>
        </p:nvSpPr>
        <p:spPr>
          <a:xfrm>
            <a:off x="2051720" y="3212976"/>
            <a:ext cx="7076405" cy="2677656"/>
          </a:xfrm>
          <a:prstGeom prst="rect">
            <a:avLst/>
          </a:prstGeom>
        </p:spPr>
        <p:txBody>
          <a:bodyPr wrap="square">
            <a:spAutoFit/>
          </a:bodyPr>
          <a:lstStyle/>
          <a:p>
            <a:pPr algn="just" fontAlgn="auto">
              <a:spcBef>
                <a:spcPts val="0"/>
              </a:spcBef>
              <a:spcAft>
                <a:spcPts val="0"/>
              </a:spcAft>
              <a:defRPr/>
            </a:pPr>
            <a:r>
              <a:rPr lang="tr-TR" sz="2800" b="1" i="1" u="sng" dirty="0">
                <a:solidFill>
                  <a:srgbClr val="FF3300"/>
                </a:solidFill>
                <a:effectLst>
                  <a:outerShdw blurRad="38100" dist="38100" dir="2700000" algn="tl">
                    <a:srgbClr val="000000">
                      <a:alpha val="43137"/>
                    </a:srgbClr>
                  </a:outerShdw>
                </a:effectLst>
                <a:latin typeface="+mn-lt"/>
                <a:cs typeface="Times New Roman" pitchFamily="18" charset="0"/>
              </a:rPr>
              <a:t>Kabul Edilebilir Risk</a:t>
            </a:r>
            <a:endParaRPr lang="tr-TR" sz="2800" b="1" i="1" u="sng" dirty="0">
              <a:solidFill>
                <a:srgbClr val="FF3300"/>
              </a:solidFill>
              <a:effectLst>
                <a:outerShdw blurRad="38100" dist="38100" dir="2700000" algn="tl">
                  <a:srgbClr val="000000">
                    <a:alpha val="43137"/>
                  </a:srgbClr>
                </a:outerShdw>
              </a:effectLst>
              <a:latin typeface="+mn-lt"/>
            </a:endParaRPr>
          </a:p>
          <a:p>
            <a:pPr algn="just" fontAlgn="auto">
              <a:spcBef>
                <a:spcPts val="0"/>
              </a:spcBef>
              <a:spcAft>
                <a:spcPts val="0"/>
              </a:spcAft>
              <a:defRPr/>
            </a:pPr>
            <a:endParaRPr lang="tr-TR" sz="2800" b="1" i="1" u="sng" dirty="0">
              <a:solidFill>
                <a:srgbClr val="FF3300"/>
              </a:solidFill>
              <a:effectLst>
                <a:outerShdw blurRad="38100" dist="38100" dir="2700000" algn="tl">
                  <a:srgbClr val="000000">
                    <a:alpha val="43137"/>
                  </a:srgbClr>
                </a:outerShdw>
              </a:effectLst>
              <a:latin typeface="+mn-lt"/>
            </a:endParaRPr>
          </a:p>
          <a:p>
            <a:pPr algn="just" fontAlgn="auto">
              <a:spcBef>
                <a:spcPts val="0"/>
              </a:spcBef>
              <a:spcAft>
                <a:spcPts val="0"/>
              </a:spcAft>
              <a:defRPr/>
            </a:pPr>
            <a:r>
              <a:rPr lang="tr-TR" sz="2800" b="1" dirty="0">
                <a:solidFill>
                  <a:srgbClr val="009900"/>
                </a:solidFill>
                <a:effectLst>
                  <a:outerShdw blurRad="38100" dist="38100" dir="2700000" algn="tl">
                    <a:srgbClr val="000000">
                      <a:alpha val="43137"/>
                    </a:srgbClr>
                  </a:outerShdw>
                </a:effectLst>
                <a:latin typeface="+mn-lt"/>
              </a:rPr>
              <a:t>K</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anuni zorunluluklar ve i</a:t>
            </a:r>
            <a:r>
              <a:rPr lang="tr-TR" sz="2800" b="1" dirty="0">
                <a:solidFill>
                  <a:srgbClr val="009900"/>
                </a:solidFill>
                <a:effectLst>
                  <a:outerShdw blurRad="38100" dist="38100" dir="2700000" algn="tl">
                    <a:srgbClr val="000000">
                      <a:alpha val="43137"/>
                    </a:srgbClr>
                  </a:outerShdw>
                </a:effectLst>
                <a:latin typeface="+mn-lt"/>
              </a:rPr>
              <a:t>şl</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etmenin </a:t>
            </a:r>
          </a:p>
          <a:p>
            <a:pPr algn="just" fontAlgn="auto">
              <a:spcBef>
                <a:spcPts val="0"/>
              </a:spcBef>
              <a:spcAft>
                <a:spcPts val="0"/>
              </a:spcAft>
              <a:defRPr/>
            </a:pP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kendi sa</a:t>
            </a:r>
            <a:r>
              <a:rPr lang="tr-TR" sz="2800" b="1" dirty="0">
                <a:solidFill>
                  <a:srgbClr val="009900"/>
                </a:solidFill>
                <a:effectLst>
                  <a:outerShdw blurRad="38100" dist="38100" dir="2700000" algn="tl">
                    <a:srgbClr val="000000">
                      <a:alpha val="43137"/>
                    </a:srgbClr>
                  </a:outerShdw>
                </a:effectLst>
                <a:latin typeface="+mn-lt"/>
              </a:rPr>
              <a:t>ğ</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l</a:t>
            </a:r>
            <a:r>
              <a:rPr lang="tr-TR" sz="2800" b="1" dirty="0">
                <a:solidFill>
                  <a:srgbClr val="009900"/>
                </a:solidFill>
                <a:effectLst>
                  <a:outerShdw blurRad="38100" dist="38100" dir="2700000" algn="tl">
                    <a:srgbClr val="000000">
                      <a:alpha val="43137"/>
                    </a:srgbClr>
                  </a:outerShdw>
                </a:effectLst>
                <a:latin typeface="+mn-lt"/>
              </a:rPr>
              <a:t>ık</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 ve güvenli</a:t>
            </a:r>
            <a:r>
              <a:rPr lang="tr-TR" sz="2800" b="1" dirty="0">
                <a:solidFill>
                  <a:srgbClr val="009900"/>
                </a:solidFill>
                <a:effectLst>
                  <a:outerShdw blurRad="38100" dist="38100" dir="2700000" algn="tl">
                    <a:srgbClr val="000000">
                      <a:alpha val="43137"/>
                    </a:srgbClr>
                  </a:outerShdw>
                </a:effectLst>
                <a:latin typeface="+mn-lt"/>
              </a:rPr>
              <a:t>k</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 politika</a:t>
            </a:r>
            <a:r>
              <a:rPr lang="tr-TR" sz="2800" b="1" dirty="0">
                <a:solidFill>
                  <a:srgbClr val="009900"/>
                </a:solidFill>
                <a:effectLst>
                  <a:outerShdw blurRad="38100" dist="38100" dir="2700000" algn="tl">
                    <a:srgbClr val="000000">
                      <a:alpha val="43137"/>
                    </a:srgbClr>
                  </a:outerShdw>
                </a:effectLst>
                <a:latin typeface="+mn-lt"/>
              </a:rPr>
              <a:t>sı</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 </a:t>
            </a:r>
          </a:p>
          <a:p>
            <a:pPr algn="just" fontAlgn="auto">
              <a:spcBef>
                <a:spcPts val="0"/>
              </a:spcBef>
              <a:spcAft>
                <a:spcPts val="0"/>
              </a:spcAft>
              <a:defRPr/>
            </a:pP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ve uygulamalar</a:t>
            </a:r>
            <a:r>
              <a:rPr lang="tr-TR" sz="2800" b="1" dirty="0">
                <a:solidFill>
                  <a:srgbClr val="009900"/>
                </a:solidFill>
                <a:effectLst>
                  <a:outerShdw blurRad="38100" dist="38100" dir="2700000" algn="tl">
                    <a:srgbClr val="000000">
                      <a:alpha val="43137"/>
                    </a:srgbClr>
                  </a:outerShdw>
                </a:effectLst>
                <a:latin typeface="+mn-lt"/>
              </a:rPr>
              <a:t>ı</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 dikkate al</a:t>
            </a:r>
            <a:r>
              <a:rPr lang="tr-TR" sz="2800" b="1" dirty="0">
                <a:solidFill>
                  <a:srgbClr val="009900"/>
                </a:solidFill>
                <a:effectLst>
                  <a:outerShdw blurRad="38100" dist="38100" dir="2700000" algn="tl">
                    <a:srgbClr val="000000">
                      <a:alpha val="43137"/>
                    </a:srgbClr>
                  </a:outerShdw>
                </a:effectLst>
                <a:latin typeface="+mn-lt"/>
              </a:rPr>
              <a:t>ı</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nd</a:t>
            </a:r>
            <a:r>
              <a:rPr lang="tr-TR" sz="2800" b="1" dirty="0">
                <a:solidFill>
                  <a:srgbClr val="009900"/>
                </a:solidFill>
                <a:effectLst>
                  <a:outerShdw blurRad="38100" dist="38100" dir="2700000" algn="tl">
                    <a:srgbClr val="000000">
                      <a:alpha val="43137"/>
                    </a:srgbClr>
                  </a:outerShdw>
                </a:effectLst>
                <a:latin typeface="+mn-lt"/>
              </a:rPr>
              <a:t>ığı</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nda, </a:t>
            </a:r>
          </a:p>
          <a:p>
            <a:pPr algn="just" fontAlgn="auto">
              <a:spcBef>
                <a:spcPts val="0"/>
              </a:spcBef>
              <a:spcAft>
                <a:spcPts val="0"/>
              </a:spcAft>
              <a:defRPr/>
            </a:pP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kabul edebilece</a:t>
            </a:r>
            <a:r>
              <a:rPr lang="tr-TR" sz="2800" b="1" dirty="0">
                <a:solidFill>
                  <a:srgbClr val="009900"/>
                </a:solidFill>
                <a:effectLst>
                  <a:outerShdw blurRad="38100" dist="38100" dir="2700000" algn="tl">
                    <a:srgbClr val="000000">
                      <a:alpha val="43137"/>
                    </a:srgbClr>
                  </a:outerShdw>
                </a:effectLst>
                <a:latin typeface="+mn-lt"/>
              </a:rPr>
              <a:t>k</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 düzeye indirilmi</a:t>
            </a:r>
            <a:r>
              <a:rPr lang="tr-TR" sz="2800" b="1" dirty="0">
                <a:solidFill>
                  <a:srgbClr val="009900"/>
                </a:solidFill>
                <a:effectLst>
                  <a:outerShdw blurRad="38100" dist="38100" dir="2700000" algn="tl">
                    <a:srgbClr val="000000">
                      <a:alpha val="43137"/>
                    </a:srgbClr>
                  </a:outerShdw>
                </a:effectLst>
                <a:latin typeface="+mn-lt"/>
              </a:rPr>
              <a:t>ş</a:t>
            </a:r>
            <a:r>
              <a:rPr lang="tr-TR" sz="2800" b="1" dirty="0">
                <a:solidFill>
                  <a:srgbClr val="009900"/>
                </a:solidFill>
                <a:effectLst>
                  <a:outerShdw blurRad="38100" dist="38100" dir="2700000" algn="tl">
                    <a:srgbClr val="000000">
                      <a:alpha val="43137"/>
                    </a:srgbClr>
                  </a:outerShdw>
                </a:effectLst>
                <a:latin typeface="+mn-lt"/>
                <a:cs typeface="Times New Roman" pitchFamily="18" charset="0"/>
              </a:rPr>
              <a:t> risk</a:t>
            </a:r>
            <a:endParaRPr lang="tr-TR" sz="2800" b="1" dirty="0">
              <a:effectLst>
                <a:outerShdw blurRad="38100" dist="38100" dir="2700000" algn="tl">
                  <a:srgbClr val="000000">
                    <a:alpha val="43137"/>
                  </a:srgbClr>
                </a:outerShdw>
              </a:effectLst>
              <a:latin typeface="+mn-lt"/>
            </a:endParaRPr>
          </a:p>
        </p:txBody>
      </p:sp>
      <p:pic>
        <p:nvPicPr>
          <p:cNvPr id="134147" name="Picture 3"/>
          <p:cNvPicPr>
            <a:picLocks noChangeAspect="1" noChangeArrowheads="1"/>
          </p:cNvPicPr>
          <p:nvPr/>
        </p:nvPicPr>
        <p:blipFill>
          <a:blip r:embed="rId3"/>
          <a:srcRect/>
          <a:stretch>
            <a:fillRect/>
          </a:stretch>
        </p:blipFill>
        <p:spPr bwMode="auto">
          <a:xfrm>
            <a:off x="7467600" y="0"/>
            <a:ext cx="1676400" cy="21336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pPr>
              <a:defRPr/>
            </a:pPr>
            <a:fld id="{55B844B3-1F36-4DBC-829D-84DB139B6B61}" type="slidenum">
              <a:rPr lang="tr-TR"/>
              <a:pPr>
                <a:defRPr/>
              </a:pPr>
              <a:t>36</a:t>
            </a:fld>
            <a:endParaRPr lang="tr-TR"/>
          </a:p>
        </p:txBody>
      </p:sp>
    </p:spTree>
    <p:extLst>
      <p:ext uri="{BB962C8B-B14F-4D97-AF65-F5344CB8AC3E}">
        <p14:creationId xmlns:p14="http://schemas.microsoft.com/office/powerpoint/2010/main" val="3244515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pPr>
              <a:defRPr/>
            </a:pPr>
            <a:fld id="{9DEE40E0-9FFF-4D2E-B655-73F3B80D8ACB}" type="slidenum">
              <a:rPr lang="tr-TR" smtClean="0"/>
              <a:pPr>
                <a:defRPr/>
              </a:pPr>
              <a:t>37</a:t>
            </a:fld>
            <a:endParaRPr lang="tr-TR"/>
          </a:p>
        </p:txBody>
      </p:sp>
      <p:sp>
        <p:nvSpPr>
          <p:cNvPr id="2" name="Dikdörtgen 1"/>
          <p:cNvSpPr/>
          <p:nvPr/>
        </p:nvSpPr>
        <p:spPr>
          <a:xfrm>
            <a:off x="107504" y="71158"/>
            <a:ext cx="9036496" cy="6740307"/>
          </a:xfrm>
          <a:prstGeom prst="rect">
            <a:avLst/>
          </a:prstGeom>
        </p:spPr>
        <p:txBody>
          <a:bodyPr wrap="square">
            <a:spAutoFit/>
          </a:bodyPr>
          <a:lstStyle/>
          <a:p>
            <a:pPr eaLnBrk="1" fontAlgn="auto" hangingPunct="1">
              <a:lnSpc>
                <a:spcPct val="80000"/>
              </a:lnSpc>
              <a:spcAft>
                <a:spcPts val="0"/>
              </a:spcAft>
              <a:defRPr/>
            </a:pPr>
            <a:endParaRPr lang="tr-TR" sz="3000" dirty="0" smtClean="0">
              <a:solidFill>
                <a:srgbClr val="CC0000"/>
              </a:solidFill>
              <a:effectLst>
                <a:outerShdw blurRad="38100" dist="38100" dir="2700000" algn="tl">
                  <a:srgbClr val="000000">
                    <a:alpha val="43137"/>
                  </a:srgbClr>
                </a:outerShdw>
              </a:effectLst>
            </a:endParaRPr>
          </a:p>
          <a:p>
            <a:pPr eaLnBrk="1" fontAlgn="auto" hangingPunct="1">
              <a:lnSpc>
                <a:spcPct val="80000"/>
              </a:lnSpc>
              <a:spcAft>
                <a:spcPts val="0"/>
              </a:spcAft>
              <a:defRPr/>
            </a:pPr>
            <a:r>
              <a:rPr lang="tr-TR" sz="3000" dirty="0" smtClean="0">
                <a:solidFill>
                  <a:srgbClr val="CC0000"/>
                </a:solidFill>
                <a:effectLst>
                  <a:outerShdw blurRad="38100" dist="38100" dir="2700000" algn="tl">
                    <a:srgbClr val="000000">
                      <a:alpha val="43137"/>
                    </a:srgbClr>
                  </a:outerShdw>
                </a:effectLst>
              </a:rPr>
              <a:t>SORUMLU </a:t>
            </a:r>
            <a:r>
              <a:rPr lang="tr-TR" sz="3000" dirty="0">
                <a:solidFill>
                  <a:srgbClr val="CC0000"/>
                </a:solidFill>
                <a:effectLst>
                  <a:outerShdw blurRad="38100" dist="38100" dir="2700000" algn="tl">
                    <a:srgbClr val="000000">
                      <a:alpha val="43137"/>
                    </a:srgbClr>
                  </a:outerShdw>
                </a:effectLst>
              </a:rPr>
              <a:t>İŞVEREN…</a:t>
            </a:r>
          </a:p>
          <a:p>
            <a:pPr eaLnBrk="1" fontAlgn="auto" hangingPunct="1">
              <a:lnSpc>
                <a:spcPct val="80000"/>
              </a:lnSpc>
              <a:spcAft>
                <a:spcPts val="0"/>
              </a:spcAft>
              <a:buFont typeface="Arial" pitchFamily="34" charset="0"/>
              <a:buChar char="•"/>
              <a:defRPr/>
            </a:pPr>
            <a:r>
              <a:rPr lang="tr-TR" sz="3000" dirty="0">
                <a:solidFill>
                  <a:srgbClr val="FFFF00"/>
                </a:solidFill>
                <a:effectLst>
                  <a:outerShdw blurRad="38100" dist="38100" dir="2700000" algn="tl">
                    <a:srgbClr val="000000">
                      <a:alpha val="43137"/>
                    </a:srgbClr>
                  </a:outerShdw>
                </a:effectLst>
              </a:rPr>
              <a:t>İş Sağlığı ve Güvenliği Yönetmeliği Md:9</a:t>
            </a:r>
          </a:p>
          <a:p>
            <a:pPr eaLnBrk="1" fontAlgn="auto" hangingPunct="1">
              <a:lnSpc>
                <a:spcPct val="80000"/>
              </a:lnSpc>
              <a:spcAft>
                <a:spcPts val="0"/>
              </a:spcAft>
              <a:defRPr/>
            </a:pPr>
            <a:endParaRPr lang="tr-TR" sz="3000" dirty="0" smtClean="0">
              <a:effectLst>
                <a:outerShdw blurRad="38100" dist="38100" dir="2700000" algn="tl">
                  <a:srgbClr val="000000">
                    <a:alpha val="43137"/>
                  </a:srgbClr>
                </a:outerShdw>
              </a:effectLst>
            </a:endParaRPr>
          </a:p>
          <a:p>
            <a:pPr eaLnBrk="1" fontAlgn="auto" hangingPunct="1">
              <a:lnSpc>
                <a:spcPct val="80000"/>
              </a:lnSpc>
              <a:spcAft>
                <a:spcPts val="0"/>
              </a:spcAft>
              <a:defRPr/>
            </a:pPr>
            <a:r>
              <a:rPr lang="tr-TR" sz="3000" dirty="0" smtClean="0">
                <a:effectLst>
                  <a:outerShdw blurRad="38100" dist="38100" dir="2700000" algn="tl">
                    <a:srgbClr val="000000">
                      <a:alpha val="43137"/>
                    </a:srgbClr>
                  </a:outerShdw>
                </a:effectLst>
              </a:rPr>
              <a:t>a</a:t>
            </a:r>
            <a:r>
              <a:rPr lang="tr-TR" sz="3000" dirty="0">
                <a:effectLst>
                  <a:outerShdw blurRad="38100" dist="38100" dir="2700000" algn="tl">
                    <a:srgbClr val="000000">
                      <a:alpha val="43137"/>
                    </a:srgbClr>
                  </a:outerShdw>
                </a:effectLst>
              </a:rPr>
              <a:t>) İşveren;</a:t>
            </a:r>
          </a:p>
          <a:p>
            <a:pPr eaLnBrk="1" fontAlgn="auto" hangingPunct="1">
              <a:lnSpc>
                <a:spcPct val="80000"/>
              </a:lnSpc>
              <a:spcAft>
                <a:spcPts val="0"/>
              </a:spcAft>
              <a:buFontTx/>
              <a:buNone/>
              <a:defRPr/>
            </a:pPr>
            <a:r>
              <a:rPr lang="tr-TR" sz="3000" dirty="0">
                <a:effectLst>
                  <a:outerShdw blurRad="38100" dist="38100" dir="2700000" algn="tl">
                    <a:srgbClr val="000000">
                      <a:alpha val="43137"/>
                    </a:srgbClr>
                  </a:outerShdw>
                </a:effectLst>
              </a:rPr>
              <a:t>1-İşyerinde risklerden özel olarak etkilenebilecek işçi gruplarının durumunu da kapsayacak şekilde sağlık ve güvenlik yönünden risk değerlendirmesi yapar.</a:t>
            </a:r>
          </a:p>
          <a:p>
            <a:pPr eaLnBrk="1" fontAlgn="auto" hangingPunct="1">
              <a:lnSpc>
                <a:spcPct val="80000"/>
              </a:lnSpc>
              <a:spcAft>
                <a:spcPts val="0"/>
              </a:spcAft>
              <a:buFontTx/>
              <a:buNone/>
              <a:defRPr/>
            </a:pPr>
            <a:endParaRPr lang="tr-TR" sz="3000" dirty="0">
              <a:effectLst>
                <a:outerShdw blurRad="38100" dist="38100" dir="2700000" algn="tl">
                  <a:srgbClr val="000000">
                    <a:alpha val="43137"/>
                  </a:srgbClr>
                </a:outerShdw>
              </a:effectLst>
            </a:endParaRPr>
          </a:p>
          <a:p>
            <a:pPr eaLnBrk="1" fontAlgn="auto" hangingPunct="1">
              <a:lnSpc>
                <a:spcPct val="80000"/>
              </a:lnSpc>
              <a:spcAft>
                <a:spcPts val="0"/>
              </a:spcAft>
              <a:buFontTx/>
              <a:buNone/>
              <a:defRPr/>
            </a:pPr>
            <a:endParaRPr lang="tr-TR" sz="3000" dirty="0">
              <a:effectLst>
                <a:outerShdw blurRad="38100" dist="38100" dir="2700000" algn="tl">
                  <a:srgbClr val="000000">
                    <a:alpha val="43137"/>
                  </a:srgbClr>
                </a:outerShdw>
              </a:effectLst>
            </a:endParaRPr>
          </a:p>
          <a:p>
            <a:pPr eaLnBrk="1" fontAlgn="auto" hangingPunct="1">
              <a:lnSpc>
                <a:spcPct val="80000"/>
              </a:lnSpc>
              <a:spcAft>
                <a:spcPts val="0"/>
              </a:spcAft>
              <a:buFontTx/>
              <a:buNone/>
              <a:defRPr/>
            </a:pPr>
            <a:r>
              <a:rPr lang="tr-TR" sz="3000" dirty="0">
                <a:effectLst>
                  <a:outerShdw blurRad="38100" dist="38100" dir="2700000" algn="tl">
                    <a:srgbClr val="000000">
                      <a:alpha val="43137"/>
                    </a:srgbClr>
                  </a:outerShdw>
                </a:effectLst>
              </a:rPr>
              <a:t>2-Risk değerlendirmesi sonucuna göre, alınması gereken koruyucu önlemlere ve kullanılması gereken koruyucu ekipmana karar verir.</a:t>
            </a:r>
          </a:p>
          <a:p>
            <a:pPr eaLnBrk="1" fontAlgn="auto" hangingPunct="1">
              <a:lnSpc>
                <a:spcPct val="80000"/>
              </a:lnSpc>
              <a:spcAft>
                <a:spcPts val="0"/>
              </a:spcAft>
              <a:buFontTx/>
              <a:buNone/>
              <a:defRPr/>
            </a:pPr>
            <a:endParaRPr lang="tr-TR" sz="3000" dirty="0">
              <a:effectLst>
                <a:outerShdw blurRad="38100" dist="38100" dir="2700000" algn="tl">
                  <a:srgbClr val="000000">
                    <a:alpha val="43137"/>
                  </a:srgbClr>
                </a:outerShdw>
              </a:effectLst>
            </a:endParaRPr>
          </a:p>
          <a:p>
            <a:pPr eaLnBrk="1" fontAlgn="auto" hangingPunct="1">
              <a:lnSpc>
                <a:spcPct val="80000"/>
              </a:lnSpc>
              <a:spcAft>
                <a:spcPts val="0"/>
              </a:spcAft>
              <a:buFontTx/>
              <a:buNone/>
              <a:defRPr/>
            </a:pPr>
            <a:r>
              <a:rPr lang="tr-TR" sz="3000" dirty="0">
                <a:effectLst>
                  <a:outerShdw blurRad="38100" dist="38100" dir="2700000" algn="tl">
                    <a:srgbClr val="000000">
                      <a:alpha val="43137"/>
                    </a:srgbClr>
                  </a:outerShdw>
                </a:effectLst>
              </a:rPr>
              <a:t>3-Üç günden fazla işgücü kaybı ile sonuçlanan iş kazaları ile ilgili kayıt tutar.</a:t>
            </a:r>
          </a:p>
          <a:p>
            <a:pPr eaLnBrk="1" fontAlgn="auto" hangingPunct="1">
              <a:lnSpc>
                <a:spcPct val="80000"/>
              </a:lnSpc>
              <a:spcAft>
                <a:spcPts val="0"/>
              </a:spcAft>
              <a:buFontTx/>
              <a:buNone/>
              <a:defRPr/>
            </a:pPr>
            <a:endParaRPr lang="tr-TR" sz="3000" dirty="0">
              <a:effectLst>
                <a:outerShdw blurRad="38100" dist="38100" dir="2700000" algn="tl">
                  <a:srgbClr val="000000">
                    <a:alpha val="43137"/>
                  </a:srgbClr>
                </a:outerShdw>
              </a:effectLst>
            </a:endParaRPr>
          </a:p>
          <a:p>
            <a:pPr eaLnBrk="1" fontAlgn="auto" hangingPunct="1">
              <a:lnSpc>
                <a:spcPct val="80000"/>
              </a:lnSpc>
              <a:spcAft>
                <a:spcPts val="0"/>
              </a:spcAft>
              <a:buFontTx/>
              <a:buNone/>
              <a:defRPr/>
            </a:pPr>
            <a:r>
              <a:rPr lang="tr-TR" sz="3000" dirty="0">
                <a:effectLst>
                  <a:outerShdw blurRad="38100" dist="38100" dir="2700000" algn="tl">
                    <a:srgbClr val="000000">
                      <a:alpha val="43137"/>
                    </a:srgbClr>
                  </a:outerShdw>
                </a:effectLst>
              </a:rPr>
              <a:t>4-İşçilerin uğradığı iş kazaları ile ilgili rapor hazırlar</a:t>
            </a:r>
            <a:r>
              <a:rPr lang="tr-TR" sz="3000" dirty="0" smtClean="0">
                <a:effectLst>
                  <a:outerShdw blurRad="38100" dist="38100" dir="2700000" algn="tl">
                    <a:srgbClr val="000000">
                      <a:alpha val="43137"/>
                    </a:srgbClr>
                  </a:outerShdw>
                </a:effectLst>
              </a:rPr>
              <a:t>.</a:t>
            </a:r>
            <a:endParaRPr lang="tr-TR"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7607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tr-TR" sz="3600" b="1" dirty="0" smtClean="0">
                <a:solidFill>
                  <a:srgbClr val="FF0000"/>
                </a:solidFill>
              </a:rPr>
              <a:t>RİSK KONTROL ADIMLARI</a:t>
            </a:r>
            <a:endParaRPr lang="tr-TR" b="1" dirty="0" smtClean="0">
              <a:solidFill>
                <a:srgbClr val="FF0000"/>
              </a:solidFill>
            </a:endParaRPr>
          </a:p>
        </p:txBody>
      </p:sp>
      <p:sp>
        <p:nvSpPr>
          <p:cNvPr id="146434" name="Rectangle 3"/>
          <p:cNvSpPr>
            <a:spLocks noGrp="1" noChangeArrowheads="1"/>
          </p:cNvSpPr>
          <p:nvPr>
            <p:ph type="body" idx="1"/>
          </p:nvPr>
        </p:nvSpPr>
        <p:spPr/>
        <p:txBody>
          <a:bodyPr/>
          <a:lstStyle/>
          <a:p>
            <a:pPr lvl="2" eaLnBrk="1" hangingPunct="1"/>
            <a:endParaRPr lang="en-US" b="1" dirty="0" smtClean="0"/>
          </a:p>
          <a:p>
            <a:pPr lvl="2" eaLnBrk="1" hangingPunct="1"/>
            <a:endParaRPr lang="en-US" b="1" dirty="0" smtClean="0"/>
          </a:p>
          <a:p>
            <a:pPr lvl="2" eaLnBrk="1" hangingPunct="1"/>
            <a:endParaRPr lang="en-US" b="1" dirty="0" smtClean="0"/>
          </a:p>
          <a:p>
            <a:pPr lvl="2" eaLnBrk="1" hangingPunct="1"/>
            <a:endParaRPr lang="en-US" b="1" dirty="0" smtClean="0"/>
          </a:p>
          <a:p>
            <a:pPr lvl="2" eaLnBrk="1" hangingPunct="1">
              <a:buFontTx/>
              <a:buNone/>
            </a:pPr>
            <a:r>
              <a:rPr lang="en-US" b="1" dirty="0" smtClean="0"/>
              <a:t> </a:t>
            </a:r>
          </a:p>
        </p:txBody>
      </p:sp>
      <p:sp>
        <p:nvSpPr>
          <p:cNvPr id="146435" name="Rectangle 4"/>
          <p:cNvSpPr>
            <a:spLocks noChangeArrowheads="1"/>
          </p:cNvSpPr>
          <p:nvPr/>
        </p:nvSpPr>
        <p:spPr bwMode="auto">
          <a:xfrm>
            <a:off x="2895600" y="2743200"/>
            <a:ext cx="3352800" cy="381000"/>
          </a:xfrm>
          <a:prstGeom prst="rect">
            <a:avLst/>
          </a:prstGeom>
          <a:noFill/>
          <a:ln w="12700">
            <a:solidFill>
              <a:schemeClr val="tx1"/>
            </a:solidFill>
            <a:miter lim="800000"/>
            <a:headEnd type="none" w="sm" len="sm"/>
            <a:tailEnd type="none" w="sm" len="sm"/>
          </a:ln>
        </p:spPr>
        <p:txBody>
          <a:bodyPr wrap="none" anchor="ctr"/>
          <a:lstStyle/>
          <a:p>
            <a:pPr algn="ctr"/>
            <a:r>
              <a:rPr lang="tr-TR" sz="2400">
                <a:solidFill>
                  <a:srgbClr val="FF3300"/>
                </a:solidFill>
                <a:latin typeface="Times New Roman" pitchFamily="18" charset="0"/>
              </a:rPr>
              <a:t>Tehlike Tanımlama</a:t>
            </a:r>
          </a:p>
        </p:txBody>
      </p:sp>
      <p:sp>
        <p:nvSpPr>
          <p:cNvPr id="146436" name="Rectangle 5"/>
          <p:cNvSpPr>
            <a:spLocks noChangeArrowheads="1"/>
          </p:cNvSpPr>
          <p:nvPr/>
        </p:nvSpPr>
        <p:spPr bwMode="auto">
          <a:xfrm>
            <a:off x="3124200" y="1752600"/>
            <a:ext cx="2971800" cy="762000"/>
          </a:xfrm>
          <a:prstGeom prst="rect">
            <a:avLst/>
          </a:prstGeom>
          <a:noFill/>
          <a:ln w="12700">
            <a:solidFill>
              <a:schemeClr val="tx1"/>
            </a:solidFill>
            <a:miter lim="800000"/>
            <a:headEnd type="none" w="sm" len="sm"/>
            <a:tailEnd type="none" w="sm" len="sm"/>
          </a:ln>
        </p:spPr>
        <p:txBody>
          <a:bodyPr wrap="none" anchor="ctr"/>
          <a:lstStyle/>
          <a:p>
            <a:pPr algn="ctr"/>
            <a:r>
              <a:rPr lang="tr-TR" sz="2400">
                <a:solidFill>
                  <a:srgbClr val="FFFFFF"/>
                </a:solidFill>
                <a:latin typeface="Times New Roman" pitchFamily="18" charset="0"/>
              </a:rPr>
              <a:t>Çalışma Faaliyetlerinin </a:t>
            </a:r>
          </a:p>
          <a:p>
            <a:pPr algn="ctr"/>
            <a:r>
              <a:rPr lang="tr-TR" sz="2400">
                <a:solidFill>
                  <a:srgbClr val="FFFFFF"/>
                </a:solidFill>
                <a:latin typeface="Times New Roman" pitchFamily="18" charset="0"/>
              </a:rPr>
              <a:t>Sınıflandırılması</a:t>
            </a:r>
          </a:p>
        </p:txBody>
      </p:sp>
      <p:sp>
        <p:nvSpPr>
          <p:cNvPr id="146437" name="Rectangle 6"/>
          <p:cNvSpPr>
            <a:spLocks noChangeArrowheads="1"/>
          </p:cNvSpPr>
          <p:nvPr/>
        </p:nvSpPr>
        <p:spPr bwMode="auto">
          <a:xfrm>
            <a:off x="2667000" y="3352800"/>
            <a:ext cx="3886200" cy="381000"/>
          </a:xfrm>
          <a:prstGeom prst="rect">
            <a:avLst/>
          </a:prstGeom>
          <a:noFill/>
          <a:ln w="12700">
            <a:solidFill>
              <a:schemeClr val="tx1"/>
            </a:solidFill>
            <a:miter lim="800000"/>
            <a:headEnd type="none" w="sm" len="sm"/>
            <a:tailEnd type="none" w="sm" len="sm"/>
          </a:ln>
        </p:spPr>
        <p:txBody>
          <a:bodyPr wrap="none" anchor="ctr"/>
          <a:lstStyle/>
          <a:p>
            <a:pPr algn="ctr"/>
            <a:r>
              <a:rPr lang="tr-TR" sz="2400">
                <a:solidFill>
                  <a:srgbClr val="FFFFFF"/>
                </a:solidFill>
                <a:latin typeface="Times New Roman" pitchFamily="18" charset="0"/>
              </a:rPr>
              <a:t>Risk Belirleme</a:t>
            </a:r>
          </a:p>
        </p:txBody>
      </p:sp>
      <p:sp>
        <p:nvSpPr>
          <p:cNvPr id="146438" name="Rectangle 7"/>
          <p:cNvSpPr>
            <a:spLocks noChangeArrowheads="1"/>
          </p:cNvSpPr>
          <p:nvPr/>
        </p:nvSpPr>
        <p:spPr bwMode="auto">
          <a:xfrm>
            <a:off x="2286000" y="4114800"/>
            <a:ext cx="4648200" cy="533400"/>
          </a:xfrm>
          <a:prstGeom prst="rect">
            <a:avLst/>
          </a:prstGeom>
          <a:noFill/>
          <a:ln w="12700">
            <a:solidFill>
              <a:schemeClr val="tx1"/>
            </a:solidFill>
            <a:miter lim="800000"/>
            <a:headEnd type="none" w="sm" len="sm"/>
            <a:tailEnd type="none" w="sm" len="sm"/>
          </a:ln>
        </p:spPr>
        <p:txBody>
          <a:bodyPr wrap="none" anchor="ctr"/>
          <a:lstStyle/>
          <a:p>
            <a:pPr algn="ctr"/>
            <a:r>
              <a:rPr lang="tr-TR" sz="2400">
                <a:solidFill>
                  <a:srgbClr val="00FF00"/>
                </a:solidFill>
                <a:latin typeface="Times New Roman" pitchFamily="18" charset="0"/>
              </a:rPr>
              <a:t>Risk Katlanabilirliğine Karar Verme</a:t>
            </a:r>
          </a:p>
        </p:txBody>
      </p:sp>
      <p:sp>
        <p:nvSpPr>
          <p:cNvPr id="146439" name="Rectangle 8"/>
          <p:cNvSpPr>
            <a:spLocks noChangeArrowheads="1"/>
          </p:cNvSpPr>
          <p:nvPr/>
        </p:nvSpPr>
        <p:spPr bwMode="auto">
          <a:xfrm>
            <a:off x="2133600" y="4953000"/>
            <a:ext cx="5029200" cy="533400"/>
          </a:xfrm>
          <a:prstGeom prst="rect">
            <a:avLst/>
          </a:prstGeom>
          <a:noFill/>
          <a:ln w="28575">
            <a:solidFill>
              <a:srgbClr val="FF0000"/>
            </a:solidFill>
            <a:miter lim="800000"/>
            <a:headEnd type="none" w="sm" len="sm"/>
            <a:tailEnd type="none" w="sm" len="sm"/>
          </a:ln>
        </p:spPr>
        <p:txBody>
          <a:bodyPr wrap="none" anchor="ctr"/>
          <a:lstStyle/>
          <a:p>
            <a:pPr algn="ctr"/>
            <a:r>
              <a:rPr lang="tr-TR" sz="2400" b="1" dirty="0">
                <a:solidFill>
                  <a:srgbClr val="FFFF00"/>
                </a:solidFill>
                <a:latin typeface="Times New Roman" pitchFamily="18" charset="0"/>
              </a:rPr>
              <a:t>Risk Kontrol Faaliyet Planı Hazırlama</a:t>
            </a:r>
          </a:p>
        </p:txBody>
      </p:sp>
      <p:sp>
        <p:nvSpPr>
          <p:cNvPr id="146440" name="Rectangle 9"/>
          <p:cNvSpPr>
            <a:spLocks noChangeArrowheads="1"/>
          </p:cNvSpPr>
          <p:nvPr/>
        </p:nvSpPr>
        <p:spPr bwMode="auto">
          <a:xfrm>
            <a:off x="1905000" y="5943600"/>
            <a:ext cx="5638800" cy="457200"/>
          </a:xfrm>
          <a:prstGeom prst="rect">
            <a:avLst/>
          </a:prstGeom>
          <a:noFill/>
          <a:ln w="28575">
            <a:solidFill>
              <a:srgbClr val="FF0000"/>
            </a:solidFill>
            <a:miter lim="800000"/>
            <a:headEnd type="none" w="sm" len="sm"/>
            <a:tailEnd type="none" w="sm" len="sm"/>
          </a:ln>
        </p:spPr>
        <p:txBody>
          <a:bodyPr wrap="none" anchor="ctr"/>
          <a:lstStyle/>
          <a:p>
            <a:pPr algn="ctr"/>
            <a:r>
              <a:rPr lang="tr-TR" sz="2400">
                <a:latin typeface="Times New Roman" pitchFamily="18" charset="0"/>
              </a:rPr>
              <a:t> </a:t>
            </a:r>
            <a:r>
              <a:rPr lang="tr-TR" sz="2400">
                <a:solidFill>
                  <a:schemeClr val="folHlink"/>
                </a:solidFill>
                <a:latin typeface="Times New Roman" pitchFamily="18" charset="0"/>
              </a:rPr>
              <a:t>Faaliyet Planın Yeterliliğini Gözden Geçirme</a:t>
            </a:r>
          </a:p>
        </p:txBody>
      </p:sp>
      <p:sp>
        <p:nvSpPr>
          <p:cNvPr id="146441" name="Line 10"/>
          <p:cNvSpPr>
            <a:spLocks noChangeShapeType="1"/>
          </p:cNvSpPr>
          <p:nvPr/>
        </p:nvSpPr>
        <p:spPr bwMode="auto">
          <a:xfrm>
            <a:off x="838200" y="2209800"/>
            <a:ext cx="609600" cy="0"/>
          </a:xfrm>
          <a:prstGeom prst="line">
            <a:avLst/>
          </a:prstGeom>
          <a:noFill/>
          <a:ln w="28575">
            <a:solidFill>
              <a:srgbClr val="FF0000"/>
            </a:solidFill>
            <a:round/>
            <a:headEnd type="none" w="sm" len="sm"/>
            <a:tailEnd type="none" w="sm" len="sm"/>
          </a:ln>
        </p:spPr>
        <p:txBody>
          <a:bodyPr wrap="none" anchor="ctr"/>
          <a:lstStyle/>
          <a:p>
            <a:endParaRPr lang="tr-TR"/>
          </a:p>
        </p:txBody>
      </p:sp>
      <p:sp>
        <p:nvSpPr>
          <p:cNvPr id="146442" name="Text Box 11"/>
          <p:cNvSpPr txBox="1">
            <a:spLocks noChangeArrowheads="1"/>
          </p:cNvSpPr>
          <p:nvPr/>
        </p:nvSpPr>
        <p:spPr bwMode="auto">
          <a:xfrm>
            <a:off x="1506538" y="1995488"/>
            <a:ext cx="1282700" cy="396875"/>
          </a:xfrm>
          <a:prstGeom prst="rect">
            <a:avLst/>
          </a:prstGeom>
          <a:noFill/>
          <a:ln w="9525">
            <a:noFill/>
            <a:miter lim="800000"/>
            <a:headEnd/>
            <a:tailEnd/>
          </a:ln>
        </p:spPr>
        <p:txBody>
          <a:bodyPr wrap="none">
            <a:spAutoFit/>
          </a:bodyPr>
          <a:lstStyle/>
          <a:p>
            <a:r>
              <a:rPr lang="tr-TR" sz="2000">
                <a:solidFill>
                  <a:srgbClr val="FFFFFF"/>
                </a:solidFill>
                <a:latin typeface="Times New Roman" pitchFamily="18" charset="0"/>
              </a:rPr>
              <a:t>Gerekliyse</a:t>
            </a:r>
            <a:endParaRPr lang="tr-TR" sz="2400">
              <a:solidFill>
                <a:srgbClr val="FFFFFF"/>
              </a:solidFill>
              <a:latin typeface="Times New Roman" pitchFamily="18" charset="0"/>
            </a:endParaRPr>
          </a:p>
        </p:txBody>
      </p:sp>
      <p:sp>
        <p:nvSpPr>
          <p:cNvPr id="146443" name="Line 12"/>
          <p:cNvSpPr>
            <a:spLocks noChangeShapeType="1"/>
          </p:cNvSpPr>
          <p:nvPr/>
        </p:nvSpPr>
        <p:spPr bwMode="auto">
          <a:xfrm>
            <a:off x="4419600" y="2514600"/>
            <a:ext cx="0" cy="228600"/>
          </a:xfrm>
          <a:prstGeom prst="line">
            <a:avLst/>
          </a:prstGeom>
          <a:noFill/>
          <a:ln w="12700">
            <a:solidFill>
              <a:schemeClr val="tx1"/>
            </a:solidFill>
            <a:round/>
            <a:headEnd type="none" w="sm" len="sm"/>
            <a:tailEnd type="triangle" w="sm" len="sm"/>
          </a:ln>
        </p:spPr>
        <p:txBody>
          <a:bodyPr wrap="none" anchor="ctr"/>
          <a:lstStyle/>
          <a:p>
            <a:endParaRPr lang="tr-TR"/>
          </a:p>
        </p:txBody>
      </p:sp>
      <p:sp>
        <p:nvSpPr>
          <p:cNvPr id="146444" name="Line 13"/>
          <p:cNvSpPr>
            <a:spLocks noChangeShapeType="1"/>
          </p:cNvSpPr>
          <p:nvPr/>
        </p:nvSpPr>
        <p:spPr bwMode="auto">
          <a:xfrm>
            <a:off x="4419600" y="3124200"/>
            <a:ext cx="0" cy="228600"/>
          </a:xfrm>
          <a:prstGeom prst="line">
            <a:avLst/>
          </a:prstGeom>
          <a:noFill/>
          <a:ln w="12700">
            <a:solidFill>
              <a:schemeClr val="tx1"/>
            </a:solidFill>
            <a:round/>
            <a:headEnd type="none" w="sm" len="sm"/>
            <a:tailEnd type="triangle" w="sm" len="sm"/>
          </a:ln>
        </p:spPr>
        <p:txBody>
          <a:bodyPr wrap="none" anchor="ctr"/>
          <a:lstStyle/>
          <a:p>
            <a:endParaRPr lang="tr-TR"/>
          </a:p>
        </p:txBody>
      </p:sp>
      <p:sp>
        <p:nvSpPr>
          <p:cNvPr id="146445" name="Line 14"/>
          <p:cNvSpPr>
            <a:spLocks noChangeShapeType="1"/>
          </p:cNvSpPr>
          <p:nvPr/>
        </p:nvSpPr>
        <p:spPr bwMode="auto">
          <a:xfrm>
            <a:off x="4419600" y="3733800"/>
            <a:ext cx="0" cy="381000"/>
          </a:xfrm>
          <a:prstGeom prst="line">
            <a:avLst/>
          </a:prstGeom>
          <a:noFill/>
          <a:ln w="12700">
            <a:solidFill>
              <a:schemeClr val="tx1"/>
            </a:solidFill>
            <a:round/>
            <a:headEnd type="none" w="sm" len="sm"/>
            <a:tailEnd type="triangle" w="sm" len="sm"/>
          </a:ln>
        </p:spPr>
        <p:txBody>
          <a:bodyPr wrap="none" anchor="ctr"/>
          <a:lstStyle/>
          <a:p>
            <a:endParaRPr lang="tr-TR"/>
          </a:p>
        </p:txBody>
      </p:sp>
      <p:sp>
        <p:nvSpPr>
          <p:cNvPr id="146446" name="Line 15"/>
          <p:cNvSpPr>
            <a:spLocks noChangeShapeType="1"/>
          </p:cNvSpPr>
          <p:nvPr/>
        </p:nvSpPr>
        <p:spPr bwMode="auto">
          <a:xfrm>
            <a:off x="4419600" y="4648200"/>
            <a:ext cx="0" cy="304800"/>
          </a:xfrm>
          <a:prstGeom prst="line">
            <a:avLst/>
          </a:prstGeom>
          <a:noFill/>
          <a:ln w="12700">
            <a:solidFill>
              <a:schemeClr val="tx1"/>
            </a:solidFill>
            <a:round/>
            <a:headEnd type="none" w="sm" len="sm"/>
            <a:tailEnd type="triangle" w="sm" len="sm"/>
          </a:ln>
        </p:spPr>
        <p:txBody>
          <a:bodyPr wrap="none" anchor="ctr"/>
          <a:lstStyle/>
          <a:p>
            <a:endParaRPr lang="tr-TR"/>
          </a:p>
        </p:txBody>
      </p:sp>
      <p:sp>
        <p:nvSpPr>
          <p:cNvPr id="146447" name="Line 16"/>
          <p:cNvSpPr>
            <a:spLocks noChangeShapeType="1"/>
          </p:cNvSpPr>
          <p:nvPr/>
        </p:nvSpPr>
        <p:spPr bwMode="auto">
          <a:xfrm>
            <a:off x="4419600" y="5486400"/>
            <a:ext cx="0" cy="457200"/>
          </a:xfrm>
          <a:prstGeom prst="line">
            <a:avLst/>
          </a:prstGeom>
          <a:noFill/>
          <a:ln w="12700">
            <a:solidFill>
              <a:schemeClr val="tx1"/>
            </a:solidFill>
            <a:round/>
            <a:headEnd type="none" w="sm" len="sm"/>
            <a:tailEnd type="triangle" w="sm" len="sm"/>
          </a:ln>
        </p:spPr>
        <p:txBody>
          <a:bodyPr wrap="none" anchor="ctr"/>
          <a:lstStyle/>
          <a:p>
            <a:endParaRPr lang="tr-TR"/>
          </a:p>
        </p:txBody>
      </p:sp>
      <p:grpSp>
        <p:nvGrpSpPr>
          <p:cNvPr id="146448" name="Group 17"/>
          <p:cNvGrpSpPr>
            <a:grpSpLocks/>
          </p:cNvGrpSpPr>
          <p:nvPr/>
        </p:nvGrpSpPr>
        <p:grpSpPr bwMode="auto">
          <a:xfrm>
            <a:off x="7602538" y="195263"/>
            <a:ext cx="1366837" cy="2547937"/>
            <a:chOff x="3333" y="2530"/>
            <a:chExt cx="982" cy="816"/>
          </a:xfrm>
        </p:grpSpPr>
        <p:sp>
          <p:nvSpPr>
            <p:cNvPr id="146451" name="Freeform 18"/>
            <p:cNvSpPr>
              <a:spLocks/>
            </p:cNvSpPr>
            <p:nvPr/>
          </p:nvSpPr>
          <p:spPr bwMode="auto">
            <a:xfrm>
              <a:off x="3386" y="2789"/>
              <a:ext cx="186" cy="218"/>
            </a:xfrm>
            <a:custGeom>
              <a:avLst/>
              <a:gdLst>
                <a:gd name="T0" fmla="*/ 37 w 373"/>
                <a:gd name="T1" fmla="*/ 7 h 435"/>
                <a:gd name="T2" fmla="*/ 32 w 373"/>
                <a:gd name="T3" fmla="*/ 5 h 435"/>
                <a:gd name="T4" fmla="*/ 28 w 373"/>
                <a:gd name="T5" fmla="*/ 4 h 435"/>
                <a:gd name="T6" fmla="*/ 23 w 373"/>
                <a:gd name="T7" fmla="*/ 2 h 435"/>
                <a:gd name="T8" fmla="*/ 15 w 373"/>
                <a:gd name="T9" fmla="*/ 0 h 435"/>
                <a:gd name="T10" fmla="*/ 6 w 373"/>
                <a:gd name="T11" fmla="*/ 3 h 435"/>
                <a:gd name="T12" fmla="*/ 3 w 373"/>
                <a:gd name="T13" fmla="*/ 5 h 435"/>
                <a:gd name="T14" fmla="*/ 1 w 373"/>
                <a:gd name="T15" fmla="*/ 6 h 435"/>
                <a:gd name="T16" fmla="*/ 0 w 373"/>
                <a:gd name="T17" fmla="*/ 25 h 435"/>
                <a:gd name="T18" fmla="*/ 12 w 373"/>
                <a:gd name="T19" fmla="*/ 61 h 435"/>
                <a:gd name="T20" fmla="*/ 50 w 373"/>
                <a:gd name="T21" fmla="*/ 102 h 435"/>
                <a:gd name="T22" fmla="*/ 93 w 373"/>
                <a:gd name="T23" fmla="*/ 100 h 435"/>
                <a:gd name="T24" fmla="*/ 91 w 373"/>
                <a:gd name="T25" fmla="*/ 77 h 435"/>
                <a:gd name="T26" fmla="*/ 90 w 373"/>
                <a:gd name="T27" fmla="*/ 52 h 435"/>
                <a:gd name="T28" fmla="*/ 89 w 373"/>
                <a:gd name="T29" fmla="*/ 49 h 435"/>
                <a:gd name="T30" fmla="*/ 85 w 373"/>
                <a:gd name="T31" fmla="*/ 44 h 435"/>
                <a:gd name="T32" fmla="*/ 83 w 373"/>
                <a:gd name="T33" fmla="*/ 42 h 435"/>
                <a:gd name="T34" fmla="*/ 82 w 373"/>
                <a:gd name="T35" fmla="*/ 40 h 435"/>
                <a:gd name="T36" fmla="*/ 80 w 373"/>
                <a:gd name="T37" fmla="*/ 38 h 435"/>
                <a:gd name="T38" fmla="*/ 79 w 373"/>
                <a:gd name="T39" fmla="*/ 36 h 435"/>
                <a:gd name="T40" fmla="*/ 78 w 373"/>
                <a:gd name="T41" fmla="*/ 35 h 435"/>
                <a:gd name="T42" fmla="*/ 76 w 373"/>
                <a:gd name="T43" fmla="*/ 33 h 435"/>
                <a:gd name="T44" fmla="*/ 74 w 373"/>
                <a:gd name="T45" fmla="*/ 31 h 435"/>
                <a:gd name="T46" fmla="*/ 72 w 373"/>
                <a:gd name="T47" fmla="*/ 28 h 435"/>
                <a:gd name="T48" fmla="*/ 70 w 373"/>
                <a:gd name="T49" fmla="*/ 27 h 435"/>
                <a:gd name="T50" fmla="*/ 69 w 373"/>
                <a:gd name="T51" fmla="*/ 25 h 435"/>
                <a:gd name="T52" fmla="*/ 68 w 373"/>
                <a:gd name="T53" fmla="*/ 24 h 435"/>
                <a:gd name="T54" fmla="*/ 67 w 373"/>
                <a:gd name="T55" fmla="*/ 22 h 435"/>
                <a:gd name="T56" fmla="*/ 65 w 373"/>
                <a:gd name="T57" fmla="*/ 20 h 435"/>
                <a:gd name="T58" fmla="*/ 63 w 373"/>
                <a:gd name="T59" fmla="*/ 17 h 435"/>
                <a:gd name="T60" fmla="*/ 60 w 373"/>
                <a:gd name="T61" fmla="*/ 15 h 435"/>
                <a:gd name="T62" fmla="*/ 58 w 373"/>
                <a:gd name="T63" fmla="*/ 12 h 435"/>
                <a:gd name="T64" fmla="*/ 38 w 373"/>
                <a:gd name="T65" fmla="*/ 8 h 4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3"/>
                <a:gd name="T100" fmla="*/ 0 h 435"/>
                <a:gd name="T101" fmla="*/ 373 w 373"/>
                <a:gd name="T102" fmla="*/ 435 h 4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3" h="435">
                  <a:moveTo>
                    <a:pt x="152" y="30"/>
                  </a:moveTo>
                  <a:lnTo>
                    <a:pt x="150" y="28"/>
                  </a:lnTo>
                  <a:lnTo>
                    <a:pt x="141" y="24"/>
                  </a:lnTo>
                  <a:lnTo>
                    <a:pt x="128" y="19"/>
                  </a:lnTo>
                  <a:lnTo>
                    <a:pt x="122" y="15"/>
                  </a:lnTo>
                  <a:lnTo>
                    <a:pt x="112" y="13"/>
                  </a:lnTo>
                  <a:lnTo>
                    <a:pt x="105" y="9"/>
                  </a:lnTo>
                  <a:lnTo>
                    <a:pt x="95" y="7"/>
                  </a:lnTo>
                  <a:lnTo>
                    <a:pt x="78" y="4"/>
                  </a:lnTo>
                  <a:lnTo>
                    <a:pt x="63" y="0"/>
                  </a:lnTo>
                  <a:lnTo>
                    <a:pt x="48" y="2"/>
                  </a:lnTo>
                  <a:lnTo>
                    <a:pt x="27" y="9"/>
                  </a:lnTo>
                  <a:lnTo>
                    <a:pt x="17" y="15"/>
                  </a:lnTo>
                  <a:lnTo>
                    <a:pt x="12" y="19"/>
                  </a:lnTo>
                  <a:lnTo>
                    <a:pt x="6" y="23"/>
                  </a:lnTo>
                  <a:lnTo>
                    <a:pt x="4" y="24"/>
                  </a:lnTo>
                  <a:lnTo>
                    <a:pt x="0" y="28"/>
                  </a:lnTo>
                  <a:lnTo>
                    <a:pt x="0" y="100"/>
                  </a:lnTo>
                  <a:lnTo>
                    <a:pt x="15" y="169"/>
                  </a:lnTo>
                  <a:lnTo>
                    <a:pt x="48" y="243"/>
                  </a:lnTo>
                  <a:lnTo>
                    <a:pt x="90" y="313"/>
                  </a:lnTo>
                  <a:lnTo>
                    <a:pt x="202" y="408"/>
                  </a:lnTo>
                  <a:lnTo>
                    <a:pt x="331" y="435"/>
                  </a:lnTo>
                  <a:lnTo>
                    <a:pt x="373" y="397"/>
                  </a:lnTo>
                  <a:lnTo>
                    <a:pt x="371" y="368"/>
                  </a:lnTo>
                  <a:lnTo>
                    <a:pt x="367" y="308"/>
                  </a:lnTo>
                  <a:lnTo>
                    <a:pt x="363" y="245"/>
                  </a:lnTo>
                  <a:lnTo>
                    <a:pt x="361" y="207"/>
                  </a:lnTo>
                  <a:lnTo>
                    <a:pt x="359" y="203"/>
                  </a:lnTo>
                  <a:lnTo>
                    <a:pt x="356" y="195"/>
                  </a:lnTo>
                  <a:lnTo>
                    <a:pt x="348" y="186"/>
                  </a:lnTo>
                  <a:lnTo>
                    <a:pt x="340" y="175"/>
                  </a:lnTo>
                  <a:lnTo>
                    <a:pt x="337" y="169"/>
                  </a:lnTo>
                  <a:lnTo>
                    <a:pt x="333" y="165"/>
                  </a:lnTo>
                  <a:lnTo>
                    <a:pt x="331" y="163"/>
                  </a:lnTo>
                  <a:lnTo>
                    <a:pt x="329" y="159"/>
                  </a:lnTo>
                  <a:lnTo>
                    <a:pt x="325" y="156"/>
                  </a:lnTo>
                  <a:lnTo>
                    <a:pt x="323" y="152"/>
                  </a:lnTo>
                  <a:lnTo>
                    <a:pt x="319" y="148"/>
                  </a:lnTo>
                  <a:lnTo>
                    <a:pt x="318" y="144"/>
                  </a:lnTo>
                  <a:lnTo>
                    <a:pt x="314" y="142"/>
                  </a:lnTo>
                  <a:lnTo>
                    <a:pt x="312" y="138"/>
                  </a:lnTo>
                  <a:lnTo>
                    <a:pt x="308" y="135"/>
                  </a:lnTo>
                  <a:lnTo>
                    <a:pt x="306" y="131"/>
                  </a:lnTo>
                  <a:lnTo>
                    <a:pt x="302" y="127"/>
                  </a:lnTo>
                  <a:lnTo>
                    <a:pt x="299" y="123"/>
                  </a:lnTo>
                  <a:lnTo>
                    <a:pt x="297" y="119"/>
                  </a:lnTo>
                  <a:lnTo>
                    <a:pt x="291" y="112"/>
                  </a:lnTo>
                  <a:lnTo>
                    <a:pt x="287" y="110"/>
                  </a:lnTo>
                  <a:lnTo>
                    <a:pt x="283" y="106"/>
                  </a:lnTo>
                  <a:lnTo>
                    <a:pt x="281" y="102"/>
                  </a:lnTo>
                  <a:lnTo>
                    <a:pt x="278" y="99"/>
                  </a:lnTo>
                  <a:lnTo>
                    <a:pt x="276" y="95"/>
                  </a:lnTo>
                  <a:lnTo>
                    <a:pt x="272" y="93"/>
                  </a:lnTo>
                  <a:lnTo>
                    <a:pt x="270" y="89"/>
                  </a:lnTo>
                  <a:lnTo>
                    <a:pt x="268" y="85"/>
                  </a:lnTo>
                  <a:lnTo>
                    <a:pt x="264" y="83"/>
                  </a:lnTo>
                  <a:lnTo>
                    <a:pt x="262" y="80"/>
                  </a:lnTo>
                  <a:lnTo>
                    <a:pt x="257" y="74"/>
                  </a:lnTo>
                  <a:lnTo>
                    <a:pt x="253" y="68"/>
                  </a:lnTo>
                  <a:lnTo>
                    <a:pt x="247" y="62"/>
                  </a:lnTo>
                  <a:lnTo>
                    <a:pt x="243" y="59"/>
                  </a:lnTo>
                  <a:lnTo>
                    <a:pt x="238" y="51"/>
                  </a:lnTo>
                  <a:lnTo>
                    <a:pt x="234" y="47"/>
                  </a:lnTo>
                  <a:lnTo>
                    <a:pt x="232" y="45"/>
                  </a:lnTo>
                  <a:lnTo>
                    <a:pt x="152" y="30"/>
                  </a:lnTo>
                  <a:close/>
                </a:path>
              </a:pathLst>
            </a:custGeom>
            <a:solidFill>
              <a:srgbClr val="F59E92"/>
            </a:solidFill>
            <a:ln w="9525">
              <a:noFill/>
              <a:round/>
              <a:headEnd/>
              <a:tailEnd/>
            </a:ln>
          </p:spPr>
          <p:txBody>
            <a:bodyPr/>
            <a:lstStyle/>
            <a:p>
              <a:endParaRPr lang="tr-TR"/>
            </a:p>
          </p:txBody>
        </p:sp>
        <p:sp>
          <p:nvSpPr>
            <p:cNvPr id="146452" name="Freeform 19"/>
            <p:cNvSpPr>
              <a:spLocks/>
            </p:cNvSpPr>
            <p:nvPr/>
          </p:nvSpPr>
          <p:spPr bwMode="auto">
            <a:xfrm>
              <a:off x="3372" y="2792"/>
              <a:ext cx="168" cy="211"/>
            </a:xfrm>
            <a:custGeom>
              <a:avLst/>
              <a:gdLst>
                <a:gd name="T0" fmla="*/ 24 w 336"/>
                <a:gd name="T1" fmla="*/ 1 h 422"/>
                <a:gd name="T2" fmla="*/ 23 w 336"/>
                <a:gd name="T3" fmla="*/ 3 h 422"/>
                <a:gd name="T4" fmla="*/ 22 w 336"/>
                <a:gd name="T5" fmla="*/ 7 h 422"/>
                <a:gd name="T6" fmla="*/ 20 w 336"/>
                <a:gd name="T7" fmla="*/ 13 h 422"/>
                <a:gd name="T8" fmla="*/ 19 w 336"/>
                <a:gd name="T9" fmla="*/ 21 h 422"/>
                <a:gd name="T10" fmla="*/ 19 w 336"/>
                <a:gd name="T11" fmla="*/ 30 h 422"/>
                <a:gd name="T12" fmla="*/ 19 w 336"/>
                <a:gd name="T13" fmla="*/ 37 h 422"/>
                <a:gd name="T14" fmla="*/ 20 w 336"/>
                <a:gd name="T15" fmla="*/ 43 h 422"/>
                <a:gd name="T16" fmla="*/ 21 w 336"/>
                <a:gd name="T17" fmla="*/ 49 h 422"/>
                <a:gd name="T18" fmla="*/ 22 w 336"/>
                <a:gd name="T19" fmla="*/ 52 h 422"/>
                <a:gd name="T20" fmla="*/ 23 w 336"/>
                <a:gd name="T21" fmla="*/ 55 h 422"/>
                <a:gd name="T22" fmla="*/ 25 w 336"/>
                <a:gd name="T23" fmla="*/ 58 h 422"/>
                <a:gd name="T24" fmla="*/ 26 w 336"/>
                <a:gd name="T25" fmla="*/ 61 h 422"/>
                <a:gd name="T26" fmla="*/ 28 w 336"/>
                <a:gd name="T27" fmla="*/ 66 h 422"/>
                <a:gd name="T28" fmla="*/ 30 w 336"/>
                <a:gd name="T29" fmla="*/ 69 h 422"/>
                <a:gd name="T30" fmla="*/ 31 w 336"/>
                <a:gd name="T31" fmla="*/ 70 h 422"/>
                <a:gd name="T32" fmla="*/ 33 w 336"/>
                <a:gd name="T33" fmla="*/ 72 h 422"/>
                <a:gd name="T34" fmla="*/ 34 w 336"/>
                <a:gd name="T35" fmla="*/ 73 h 422"/>
                <a:gd name="T36" fmla="*/ 35 w 336"/>
                <a:gd name="T37" fmla="*/ 74 h 422"/>
                <a:gd name="T38" fmla="*/ 36 w 336"/>
                <a:gd name="T39" fmla="*/ 75 h 422"/>
                <a:gd name="T40" fmla="*/ 37 w 336"/>
                <a:gd name="T41" fmla="*/ 76 h 422"/>
                <a:gd name="T42" fmla="*/ 38 w 336"/>
                <a:gd name="T43" fmla="*/ 77 h 422"/>
                <a:gd name="T44" fmla="*/ 39 w 336"/>
                <a:gd name="T45" fmla="*/ 78 h 422"/>
                <a:gd name="T46" fmla="*/ 41 w 336"/>
                <a:gd name="T47" fmla="*/ 80 h 422"/>
                <a:gd name="T48" fmla="*/ 42 w 336"/>
                <a:gd name="T49" fmla="*/ 81 h 422"/>
                <a:gd name="T50" fmla="*/ 43 w 336"/>
                <a:gd name="T51" fmla="*/ 83 h 422"/>
                <a:gd name="T52" fmla="*/ 45 w 336"/>
                <a:gd name="T53" fmla="*/ 84 h 422"/>
                <a:gd name="T54" fmla="*/ 47 w 336"/>
                <a:gd name="T55" fmla="*/ 86 h 422"/>
                <a:gd name="T56" fmla="*/ 48 w 336"/>
                <a:gd name="T57" fmla="*/ 87 h 422"/>
                <a:gd name="T58" fmla="*/ 50 w 336"/>
                <a:gd name="T59" fmla="*/ 89 h 422"/>
                <a:gd name="T60" fmla="*/ 52 w 336"/>
                <a:gd name="T61" fmla="*/ 90 h 422"/>
                <a:gd name="T62" fmla="*/ 55 w 336"/>
                <a:gd name="T63" fmla="*/ 92 h 422"/>
                <a:gd name="T64" fmla="*/ 57 w 336"/>
                <a:gd name="T65" fmla="*/ 93 h 422"/>
                <a:gd name="T66" fmla="*/ 59 w 336"/>
                <a:gd name="T67" fmla="*/ 94 h 422"/>
                <a:gd name="T68" fmla="*/ 61 w 336"/>
                <a:gd name="T69" fmla="*/ 95 h 422"/>
                <a:gd name="T70" fmla="*/ 65 w 336"/>
                <a:gd name="T71" fmla="*/ 97 h 422"/>
                <a:gd name="T72" fmla="*/ 67 w 336"/>
                <a:gd name="T73" fmla="*/ 98 h 422"/>
                <a:gd name="T74" fmla="*/ 70 w 336"/>
                <a:gd name="T75" fmla="*/ 99 h 422"/>
                <a:gd name="T76" fmla="*/ 73 w 336"/>
                <a:gd name="T77" fmla="*/ 100 h 422"/>
                <a:gd name="T78" fmla="*/ 75 w 336"/>
                <a:gd name="T79" fmla="*/ 101 h 422"/>
                <a:gd name="T80" fmla="*/ 79 w 336"/>
                <a:gd name="T81" fmla="*/ 102 h 422"/>
                <a:gd name="T82" fmla="*/ 84 w 336"/>
                <a:gd name="T83" fmla="*/ 103 h 422"/>
                <a:gd name="T84" fmla="*/ 82 w 336"/>
                <a:gd name="T85" fmla="*/ 106 h 422"/>
                <a:gd name="T86" fmla="*/ 66 w 336"/>
                <a:gd name="T87" fmla="*/ 101 h 422"/>
                <a:gd name="T88" fmla="*/ 18 w 336"/>
                <a:gd name="T89" fmla="*/ 80 h 422"/>
                <a:gd name="T90" fmla="*/ 1 w 336"/>
                <a:gd name="T91" fmla="*/ 36 h 422"/>
                <a:gd name="T92" fmla="*/ 0 w 336"/>
                <a:gd name="T93" fmla="*/ 7 h 422"/>
                <a:gd name="T94" fmla="*/ 7 w 336"/>
                <a:gd name="T95" fmla="*/ 1 h 422"/>
                <a:gd name="T96" fmla="*/ 21 w 336"/>
                <a:gd name="T97" fmla="*/ 0 h 422"/>
                <a:gd name="T98" fmla="*/ 24 w 336"/>
                <a:gd name="T99" fmla="*/ 1 h 422"/>
                <a:gd name="T100" fmla="*/ 24 w 336"/>
                <a:gd name="T101" fmla="*/ 1 h 4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6"/>
                <a:gd name="T154" fmla="*/ 0 h 422"/>
                <a:gd name="T155" fmla="*/ 336 w 336"/>
                <a:gd name="T156" fmla="*/ 422 h 4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6" h="422">
                  <a:moveTo>
                    <a:pt x="98" y="4"/>
                  </a:moveTo>
                  <a:lnTo>
                    <a:pt x="95" y="10"/>
                  </a:lnTo>
                  <a:lnTo>
                    <a:pt x="89" y="25"/>
                  </a:lnTo>
                  <a:lnTo>
                    <a:pt x="79" y="50"/>
                  </a:lnTo>
                  <a:lnTo>
                    <a:pt x="74" y="82"/>
                  </a:lnTo>
                  <a:lnTo>
                    <a:pt x="74" y="122"/>
                  </a:lnTo>
                  <a:lnTo>
                    <a:pt x="74" y="145"/>
                  </a:lnTo>
                  <a:lnTo>
                    <a:pt x="78" y="170"/>
                  </a:lnTo>
                  <a:lnTo>
                    <a:pt x="85" y="194"/>
                  </a:lnTo>
                  <a:lnTo>
                    <a:pt x="89" y="208"/>
                  </a:lnTo>
                  <a:lnTo>
                    <a:pt x="95" y="221"/>
                  </a:lnTo>
                  <a:lnTo>
                    <a:pt x="100" y="234"/>
                  </a:lnTo>
                  <a:lnTo>
                    <a:pt x="106" y="247"/>
                  </a:lnTo>
                  <a:lnTo>
                    <a:pt x="114" y="261"/>
                  </a:lnTo>
                  <a:lnTo>
                    <a:pt x="123" y="274"/>
                  </a:lnTo>
                  <a:lnTo>
                    <a:pt x="127" y="280"/>
                  </a:lnTo>
                  <a:lnTo>
                    <a:pt x="131" y="285"/>
                  </a:lnTo>
                  <a:lnTo>
                    <a:pt x="135" y="289"/>
                  </a:lnTo>
                  <a:lnTo>
                    <a:pt x="138" y="293"/>
                  </a:lnTo>
                  <a:lnTo>
                    <a:pt x="142" y="299"/>
                  </a:lnTo>
                  <a:lnTo>
                    <a:pt x="146" y="303"/>
                  </a:lnTo>
                  <a:lnTo>
                    <a:pt x="150" y="308"/>
                  </a:lnTo>
                  <a:lnTo>
                    <a:pt x="155" y="312"/>
                  </a:lnTo>
                  <a:lnTo>
                    <a:pt x="161" y="318"/>
                  </a:lnTo>
                  <a:lnTo>
                    <a:pt x="167" y="323"/>
                  </a:lnTo>
                  <a:lnTo>
                    <a:pt x="173" y="329"/>
                  </a:lnTo>
                  <a:lnTo>
                    <a:pt x="180" y="335"/>
                  </a:lnTo>
                  <a:lnTo>
                    <a:pt x="188" y="341"/>
                  </a:lnTo>
                  <a:lnTo>
                    <a:pt x="195" y="348"/>
                  </a:lnTo>
                  <a:lnTo>
                    <a:pt x="203" y="354"/>
                  </a:lnTo>
                  <a:lnTo>
                    <a:pt x="211" y="360"/>
                  </a:lnTo>
                  <a:lnTo>
                    <a:pt x="220" y="365"/>
                  </a:lnTo>
                  <a:lnTo>
                    <a:pt x="228" y="371"/>
                  </a:lnTo>
                  <a:lnTo>
                    <a:pt x="237" y="375"/>
                  </a:lnTo>
                  <a:lnTo>
                    <a:pt x="247" y="380"/>
                  </a:lnTo>
                  <a:lnTo>
                    <a:pt x="258" y="386"/>
                  </a:lnTo>
                  <a:lnTo>
                    <a:pt x="268" y="390"/>
                  </a:lnTo>
                  <a:lnTo>
                    <a:pt x="279" y="394"/>
                  </a:lnTo>
                  <a:lnTo>
                    <a:pt x="290" y="398"/>
                  </a:lnTo>
                  <a:lnTo>
                    <a:pt x="300" y="401"/>
                  </a:lnTo>
                  <a:lnTo>
                    <a:pt x="313" y="405"/>
                  </a:lnTo>
                  <a:lnTo>
                    <a:pt x="336" y="409"/>
                  </a:lnTo>
                  <a:lnTo>
                    <a:pt x="328" y="422"/>
                  </a:lnTo>
                  <a:lnTo>
                    <a:pt x="264" y="403"/>
                  </a:lnTo>
                  <a:lnTo>
                    <a:pt x="70" y="318"/>
                  </a:lnTo>
                  <a:lnTo>
                    <a:pt x="3" y="141"/>
                  </a:lnTo>
                  <a:lnTo>
                    <a:pt x="0" y="27"/>
                  </a:lnTo>
                  <a:lnTo>
                    <a:pt x="30" y="4"/>
                  </a:lnTo>
                  <a:lnTo>
                    <a:pt x="83" y="0"/>
                  </a:lnTo>
                  <a:lnTo>
                    <a:pt x="98" y="4"/>
                  </a:lnTo>
                  <a:close/>
                </a:path>
              </a:pathLst>
            </a:custGeom>
            <a:solidFill>
              <a:srgbClr val="6D99E0"/>
            </a:solidFill>
            <a:ln w="9525">
              <a:noFill/>
              <a:round/>
              <a:headEnd/>
              <a:tailEnd/>
            </a:ln>
          </p:spPr>
          <p:txBody>
            <a:bodyPr/>
            <a:lstStyle/>
            <a:p>
              <a:endParaRPr lang="tr-TR"/>
            </a:p>
          </p:txBody>
        </p:sp>
        <p:sp>
          <p:nvSpPr>
            <p:cNvPr id="146453" name="Freeform 20"/>
            <p:cNvSpPr>
              <a:spLocks/>
            </p:cNvSpPr>
            <p:nvPr/>
          </p:nvSpPr>
          <p:spPr bwMode="auto">
            <a:xfrm>
              <a:off x="3486" y="2837"/>
              <a:ext cx="85" cy="167"/>
            </a:xfrm>
            <a:custGeom>
              <a:avLst/>
              <a:gdLst>
                <a:gd name="T0" fmla="*/ 2 w 169"/>
                <a:gd name="T1" fmla="*/ 13 h 334"/>
                <a:gd name="T2" fmla="*/ 10 w 169"/>
                <a:gd name="T3" fmla="*/ 14 h 334"/>
                <a:gd name="T4" fmla="*/ 13 w 169"/>
                <a:gd name="T5" fmla="*/ 17 h 334"/>
                <a:gd name="T6" fmla="*/ 10 w 169"/>
                <a:gd name="T7" fmla="*/ 23 h 334"/>
                <a:gd name="T8" fmla="*/ 5 w 169"/>
                <a:gd name="T9" fmla="*/ 30 h 334"/>
                <a:gd name="T10" fmla="*/ 2 w 169"/>
                <a:gd name="T11" fmla="*/ 35 h 334"/>
                <a:gd name="T12" fmla="*/ 0 w 169"/>
                <a:gd name="T13" fmla="*/ 37 h 334"/>
                <a:gd name="T14" fmla="*/ 25 w 169"/>
                <a:gd name="T15" fmla="*/ 42 h 334"/>
                <a:gd name="T16" fmla="*/ 24 w 169"/>
                <a:gd name="T17" fmla="*/ 44 h 334"/>
                <a:gd name="T18" fmla="*/ 22 w 169"/>
                <a:gd name="T19" fmla="*/ 47 h 334"/>
                <a:gd name="T20" fmla="*/ 19 w 169"/>
                <a:gd name="T21" fmla="*/ 49 h 334"/>
                <a:gd name="T22" fmla="*/ 16 w 169"/>
                <a:gd name="T23" fmla="*/ 51 h 334"/>
                <a:gd name="T24" fmla="*/ 12 w 169"/>
                <a:gd name="T25" fmla="*/ 53 h 334"/>
                <a:gd name="T26" fmla="*/ 8 w 169"/>
                <a:gd name="T27" fmla="*/ 55 h 334"/>
                <a:gd name="T28" fmla="*/ 7 w 169"/>
                <a:gd name="T29" fmla="*/ 56 h 334"/>
                <a:gd name="T30" fmla="*/ 34 w 169"/>
                <a:gd name="T31" fmla="*/ 58 h 334"/>
                <a:gd name="T32" fmla="*/ 36 w 169"/>
                <a:gd name="T33" fmla="*/ 68 h 334"/>
                <a:gd name="T34" fmla="*/ 36 w 169"/>
                <a:gd name="T35" fmla="*/ 72 h 334"/>
                <a:gd name="T36" fmla="*/ 34 w 169"/>
                <a:gd name="T37" fmla="*/ 79 h 334"/>
                <a:gd name="T38" fmla="*/ 31 w 169"/>
                <a:gd name="T39" fmla="*/ 81 h 334"/>
                <a:gd name="T40" fmla="*/ 40 w 169"/>
                <a:gd name="T41" fmla="*/ 81 h 334"/>
                <a:gd name="T42" fmla="*/ 42 w 169"/>
                <a:gd name="T43" fmla="*/ 68 h 334"/>
                <a:gd name="T44" fmla="*/ 42 w 169"/>
                <a:gd name="T45" fmla="*/ 61 h 334"/>
                <a:gd name="T46" fmla="*/ 40 w 169"/>
                <a:gd name="T47" fmla="*/ 53 h 334"/>
                <a:gd name="T48" fmla="*/ 38 w 169"/>
                <a:gd name="T49" fmla="*/ 48 h 334"/>
                <a:gd name="T50" fmla="*/ 37 w 169"/>
                <a:gd name="T51" fmla="*/ 37 h 334"/>
                <a:gd name="T52" fmla="*/ 23 w 169"/>
                <a:gd name="T53" fmla="*/ 14 h 334"/>
                <a:gd name="T54" fmla="*/ 21 w 169"/>
                <a:gd name="T55" fmla="*/ 12 h 334"/>
                <a:gd name="T56" fmla="*/ 17 w 169"/>
                <a:gd name="T57" fmla="*/ 10 h 334"/>
                <a:gd name="T58" fmla="*/ 13 w 169"/>
                <a:gd name="T59" fmla="*/ 10 h 334"/>
                <a:gd name="T60" fmla="*/ 11 w 169"/>
                <a:gd name="T61" fmla="*/ 7 h 334"/>
                <a:gd name="T62" fmla="*/ 10 w 169"/>
                <a:gd name="T63" fmla="*/ 0 h 334"/>
                <a:gd name="T64" fmla="*/ 6 w 169"/>
                <a:gd name="T65" fmla="*/ 6 h 3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334"/>
                <a:gd name="T101" fmla="*/ 169 w 169"/>
                <a:gd name="T102" fmla="*/ 334 h 3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334">
                  <a:moveTo>
                    <a:pt x="21" y="24"/>
                  </a:moveTo>
                  <a:lnTo>
                    <a:pt x="7" y="55"/>
                  </a:lnTo>
                  <a:lnTo>
                    <a:pt x="24" y="55"/>
                  </a:lnTo>
                  <a:lnTo>
                    <a:pt x="40" y="57"/>
                  </a:lnTo>
                  <a:lnTo>
                    <a:pt x="49" y="61"/>
                  </a:lnTo>
                  <a:lnTo>
                    <a:pt x="51" y="66"/>
                  </a:lnTo>
                  <a:lnTo>
                    <a:pt x="45" y="78"/>
                  </a:lnTo>
                  <a:lnTo>
                    <a:pt x="38" y="93"/>
                  </a:lnTo>
                  <a:lnTo>
                    <a:pt x="28" y="108"/>
                  </a:lnTo>
                  <a:lnTo>
                    <a:pt x="19" y="121"/>
                  </a:lnTo>
                  <a:lnTo>
                    <a:pt x="9" y="135"/>
                  </a:lnTo>
                  <a:lnTo>
                    <a:pt x="5" y="140"/>
                  </a:lnTo>
                  <a:lnTo>
                    <a:pt x="2" y="144"/>
                  </a:lnTo>
                  <a:lnTo>
                    <a:pt x="0" y="146"/>
                  </a:lnTo>
                  <a:lnTo>
                    <a:pt x="104" y="161"/>
                  </a:lnTo>
                  <a:lnTo>
                    <a:pt x="100" y="169"/>
                  </a:lnTo>
                  <a:lnTo>
                    <a:pt x="97" y="175"/>
                  </a:lnTo>
                  <a:lnTo>
                    <a:pt x="93" y="178"/>
                  </a:lnTo>
                  <a:lnTo>
                    <a:pt x="89" y="182"/>
                  </a:lnTo>
                  <a:lnTo>
                    <a:pt x="85" y="188"/>
                  </a:lnTo>
                  <a:lnTo>
                    <a:pt x="79" y="192"/>
                  </a:lnTo>
                  <a:lnTo>
                    <a:pt x="74" y="197"/>
                  </a:lnTo>
                  <a:lnTo>
                    <a:pt x="68" y="203"/>
                  </a:lnTo>
                  <a:lnTo>
                    <a:pt x="62" y="207"/>
                  </a:lnTo>
                  <a:lnTo>
                    <a:pt x="55" y="211"/>
                  </a:lnTo>
                  <a:lnTo>
                    <a:pt x="47" y="214"/>
                  </a:lnTo>
                  <a:lnTo>
                    <a:pt x="40" y="218"/>
                  </a:lnTo>
                  <a:lnTo>
                    <a:pt x="32" y="220"/>
                  </a:lnTo>
                  <a:lnTo>
                    <a:pt x="22" y="224"/>
                  </a:lnTo>
                  <a:lnTo>
                    <a:pt x="28" y="226"/>
                  </a:lnTo>
                  <a:lnTo>
                    <a:pt x="68" y="230"/>
                  </a:lnTo>
                  <a:lnTo>
                    <a:pt x="136" y="232"/>
                  </a:lnTo>
                  <a:lnTo>
                    <a:pt x="140" y="243"/>
                  </a:lnTo>
                  <a:lnTo>
                    <a:pt x="144" y="271"/>
                  </a:lnTo>
                  <a:lnTo>
                    <a:pt x="144" y="279"/>
                  </a:lnTo>
                  <a:lnTo>
                    <a:pt x="144" y="287"/>
                  </a:lnTo>
                  <a:lnTo>
                    <a:pt x="142" y="302"/>
                  </a:lnTo>
                  <a:lnTo>
                    <a:pt x="135" y="313"/>
                  </a:lnTo>
                  <a:lnTo>
                    <a:pt x="129" y="319"/>
                  </a:lnTo>
                  <a:lnTo>
                    <a:pt x="121" y="321"/>
                  </a:lnTo>
                  <a:lnTo>
                    <a:pt x="117" y="334"/>
                  </a:lnTo>
                  <a:lnTo>
                    <a:pt x="159" y="323"/>
                  </a:lnTo>
                  <a:lnTo>
                    <a:pt x="163" y="292"/>
                  </a:lnTo>
                  <a:lnTo>
                    <a:pt x="167" y="270"/>
                  </a:lnTo>
                  <a:lnTo>
                    <a:pt x="169" y="258"/>
                  </a:lnTo>
                  <a:lnTo>
                    <a:pt x="167" y="245"/>
                  </a:lnTo>
                  <a:lnTo>
                    <a:pt x="161" y="224"/>
                  </a:lnTo>
                  <a:lnTo>
                    <a:pt x="157" y="214"/>
                  </a:lnTo>
                  <a:lnTo>
                    <a:pt x="156" y="205"/>
                  </a:lnTo>
                  <a:lnTo>
                    <a:pt x="152" y="195"/>
                  </a:lnTo>
                  <a:lnTo>
                    <a:pt x="98" y="207"/>
                  </a:lnTo>
                  <a:lnTo>
                    <a:pt x="146" y="146"/>
                  </a:lnTo>
                  <a:lnTo>
                    <a:pt x="60" y="127"/>
                  </a:lnTo>
                  <a:lnTo>
                    <a:pt x="91" y="57"/>
                  </a:lnTo>
                  <a:lnTo>
                    <a:pt x="87" y="53"/>
                  </a:lnTo>
                  <a:lnTo>
                    <a:pt x="81" y="51"/>
                  </a:lnTo>
                  <a:lnTo>
                    <a:pt x="76" y="47"/>
                  </a:lnTo>
                  <a:lnTo>
                    <a:pt x="68" y="43"/>
                  </a:lnTo>
                  <a:lnTo>
                    <a:pt x="62" y="40"/>
                  </a:lnTo>
                  <a:lnTo>
                    <a:pt x="51" y="38"/>
                  </a:lnTo>
                  <a:lnTo>
                    <a:pt x="47" y="36"/>
                  </a:lnTo>
                  <a:lnTo>
                    <a:pt x="43" y="30"/>
                  </a:lnTo>
                  <a:lnTo>
                    <a:pt x="40" y="19"/>
                  </a:lnTo>
                  <a:lnTo>
                    <a:pt x="40" y="0"/>
                  </a:lnTo>
                  <a:lnTo>
                    <a:pt x="21" y="24"/>
                  </a:lnTo>
                  <a:close/>
                </a:path>
              </a:pathLst>
            </a:custGeom>
            <a:solidFill>
              <a:srgbClr val="8AA1FF"/>
            </a:solidFill>
            <a:ln w="9525">
              <a:noFill/>
              <a:round/>
              <a:headEnd/>
              <a:tailEnd/>
            </a:ln>
          </p:spPr>
          <p:txBody>
            <a:bodyPr/>
            <a:lstStyle/>
            <a:p>
              <a:endParaRPr lang="tr-TR"/>
            </a:p>
          </p:txBody>
        </p:sp>
        <p:sp>
          <p:nvSpPr>
            <p:cNvPr id="146454" name="Freeform 21"/>
            <p:cNvSpPr>
              <a:spLocks/>
            </p:cNvSpPr>
            <p:nvPr/>
          </p:nvSpPr>
          <p:spPr bwMode="auto">
            <a:xfrm>
              <a:off x="3685" y="3132"/>
              <a:ext cx="70" cy="93"/>
            </a:xfrm>
            <a:custGeom>
              <a:avLst/>
              <a:gdLst>
                <a:gd name="T0" fmla="*/ 0 w 141"/>
                <a:gd name="T1" fmla="*/ 19 h 186"/>
                <a:gd name="T2" fmla="*/ 7 w 141"/>
                <a:gd name="T3" fmla="*/ 33 h 186"/>
                <a:gd name="T4" fmla="*/ 23 w 141"/>
                <a:gd name="T5" fmla="*/ 47 h 186"/>
                <a:gd name="T6" fmla="*/ 32 w 141"/>
                <a:gd name="T7" fmla="*/ 44 h 186"/>
                <a:gd name="T8" fmla="*/ 35 w 141"/>
                <a:gd name="T9" fmla="*/ 35 h 186"/>
                <a:gd name="T10" fmla="*/ 34 w 141"/>
                <a:gd name="T11" fmla="*/ 34 h 186"/>
                <a:gd name="T12" fmla="*/ 32 w 141"/>
                <a:gd name="T13" fmla="*/ 30 h 186"/>
                <a:gd name="T14" fmla="*/ 31 w 141"/>
                <a:gd name="T15" fmla="*/ 28 h 186"/>
                <a:gd name="T16" fmla="*/ 30 w 141"/>
                <a:gd name="T17" fmla="*/ 25 h 186"/>
                <a:gd name="T18" fmla="*/ 28 w 141"/>
                <a:gd name="T19" fmla="*/ 23 h 186"/>
                <a:gd name="T20" fmla="*/ 26 w 141"/>
                <a:gd name="T21" fmla="*/ 20 h 186"/>
                <a:gd name="T22" fmla="*/ 24 w 141"/>
                <a:gd name="T23" fmla="*/ 16 h 186"/>
                <a:gd name="T24" fmla="*/ 22 w 141"/>
                <a:gd name="T25" fmla="*/ 13 h 186"/>
                <a:gd name="T26" fmla="*/ 21 w 141"/>
                <a:gd name="T27" fmla="*/ 11 h 186"/>
                <a:gd name="T28" fmla="*/ 19 w 141"/>
                <a:gd name="T29" fmla="*/ 7 h 186"/>
                <a:gd name="T30" fmla="*/ 17 w 141"/>
                <a:gd name="T31" fmla="*/ 6 h 186"/>
                <a:gd name="T32" fmla="*/ 16 w 141"/>
                <a:gd name="T33" fmla="*/ 5 h 186"/>
                <a:gd name="T34" fmla="*/ 16 w 141"/>
                <a:gd name="T35" fmla="*/ 3 h 186"/>
                <a:gd name="T36" fmla="*/ 15 w 141"/>
                <a:gd name="T37" fmla="*/ 3 h 186"/>
                <a:gd name="T38" fmla="*/ 14 w 141"/>
                <a:gd name="T39" fmla="*/ 1 h 186"/>
                <a:gd name="T40" fmla="*/ 13 w 141"/>
                <a:gd name="T41" fmla="*/ 1 h 186"/>
                <a:gd name="T42" fmla="*/ 11 w 141"/>
                <a:gd name="T43" fmla="*/ 0 h 186"/>
                <a:gd name="T44" fmla="*/ 11 w 141"/>
                <a:gd name="T45" fmla="*/ 0 h 186"/>
                <a:gd name="T46" fmla="*/ 8 w 141"/>
                <a:gd name="T47" fmla="*/ 1 h 186"/>
                <a:gd name="T48" fmla="*/ 7 w 141"/>
                <a:gd name="T49" fmla="*/ 3 h 186"/>
                <a:gd name="T50" fmla="*/ 6 w 141"/>
                <a:gd name="T51" fmla="*/ 5 h 186"/>
                <a:gd name="T52" fmla="*/ 4 w 141"/>
                <a:gd name="T53" fmla="*/ 8 h 186"/>
                <a:gd name="T54" fmla="*/ 2 w 141"/>
                <a:gd name="T55" fmla="*/ 12 h 186"/>
                <a:gd name="T56" fmla="*/ 1 w 141"/>
                <a:gd name="T57" fmla="*/ 15 h 186"/>
                <a:gd name="T58" fmla="*/ 0 w 141"/>
                <a:gd name="T59" fmla="*/ 19 h 186"/>
                <a:gd name="T60" fmla="*/ 0 w 141"/>
                <a:gd name="T61" fmla="*/ 19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86"/>
                <a:gd name="T95" fmla="*/ 141 w 141"/>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86">
                  <a:moveTo>
                    <a:pt x="0" y="76"/>
                  </a:moveTo>
                  <a:lnTo>
                    <a:pt x="28" y="129"/>
                  </a:lnTo>
                  <a:lnTo>
                    <a:pt x="93" y="186"/>
                  </a:lnTo>
                  <a:lnTo>
                    <a:pt x="129" y="173"/>
                  </a:lnTo>
                  <a:lnTo>
                    <a:pt x="141" y="140"/>
                  </a:lnTo>
                  <a:lnTo>
                    <a:pt x="139" y="135"/>
                  </a:lnTo>
                  <a:lnTo>
                    <a:pt x="131" y="121"/>
                  </a:lnTo>
                  <a:lnTo>
                    <a:pt x="125" y="112"/>
                  </a:lnTo>
                  <a:lnTo>
                    <a:pt x="120" y="100"/>
                  </a:lnTo>
                  <a:lnTo>
                    <a:pt x="114" y="89"/>
                  </a:lnTo>
                  <a:lnTo>
                    <a:pt x="106" y="78"/>
                  </a:lnTo>
                  <a:lnTo>
                    <a:pt x="99" y="64"/>
                  </a:lnTo>
                  <a:lnTo>
                    <a:pt x="91" y="53"/>
                  </a:lnTo>
                  <a:lnTo>
                    <a:pt x="84" y="41"/>
                  </a:lnTo>
                  <a:lnTo>
                    <a:pt x="78" y="30"/>
                  </a:lnTo>
                  <a:lnTo>
                    <a:pt x="70" y="21"/>
                  </a:lnTo>
                  <a:lnTo>
                    <a:pt x="66" y="17"/>
                  </a:lnTo>
                  <a:lnTo>
                    <a:pt x="65" y="13"/>
                  </a:lnTo>
                  <a:lnTo>
                    <a:pt x="61" y="9"/>
                  </a:lnTo>
                  <a:lnTo>
                    <a:pt x="57" y="5"/>
                  </a:lnTo>
                  <a:lnTo>
                    <a:pt x="53" y="2"/>
                  </a:lnTo>
                  <a:lnTo>
                    <a:pt x="47" y="0"/>
                  </a:lnTo>
                  <a:lnTo>
                    <a:pt x="44" y="0"/>
                  </a:lnTo>
                  <a:lnTo>
                    <a:pt x="34" y="5"/>
                  </a:lnTo>
                  <a:lnTo>
                    <a:pt x="28" y="9"/>
                  </a:lnTo>
                  <a:lnTo>
                    <a:pt x="25" y="17"/>
                  </a:lnTo>
                  <a:lnTo>
                    <a:pt x="17" y="32"/>
                  </a:lnTo>
                  <a:lnTo>
                    <a:pt x="9" y="47"/>
                  </a:lnTo>
                  <a:lnTo>
                    <a:pt x="6" y="60"/>
                  </a:lnTo>
                  <a:lnTo>
                    <a:pt x="0" y="76"/>
                  </a:lnTo>
                  <a:close/>
                </a:path>
              </a:pathLst>
            </a:custGeom>
            <a:solidFill>
              <a:srgbClr val="8F2900"/>
            </a:solidFill>
            <a:ln w="9525">
              <a:noFill/>
              <a:round/>
              <a:headEnd/>
              <a:tailEnd/>
            </a:ln>
          </p:spPr>
          <p:txBody>
            <a:bodyPr/>
            <a:lstStyle/>
            <a:p>
              <a:endParaRPr lang="tr-TR"/>
            </a:p>
          </p:txBody>
        </p:sp>
        <p:sp>
          <p:nvSpPr>
            <p:cNvPr id="146455" name="Freeform 22"/>
            <p:cNvSpPr>
              <a:spLocks/>
            </p:cNvSpPr>
            <p:nvPr/>
          </p:nvSpPr>
          <p:spPr bwMode="auto">
            <a:xfrm>
              <a:off x="3347" y="2790"/>
              <a:ext cx="225" cy="252"/>
            </a:xfrm>
            <a:custGeom>
              <a:avLst/>
              <a:gdLst>
                <a:gd name="T0" fmla="*/ 21 w 451"/>
                <a:gd name="T1" fmla="*/ 4 h 503"/>
                <a:gd name="T2" fmla="*/ 21 w 451"/>
                <a:gd name="T3" fmla="*/ 38 h 503"/>
                <a:gd name="T4" fmla="*/ 31 w 451"/>
                <a:gd name="T5" fmla="*/ 62 h 503"/>
                <a:gd name="T6" fmla="*/ 43 w 451"/>
                <a:gd name="T7" fmla="*/ 78 h 503"/>
                <a:gd name="T8" fmla="*/ 44 w 451"/>
                <a:gd name="T9" fmla="*/ 79 h 503"/>
                <a:gd name="T10" fmla="*/ 45 w 451"/>
                <a:gd name="T11" fmla="*/ 81 h 503"/>
                <a:gd name="T12" fmla="*/ 46 w 451"/>
                <a:gd name="T13" fmla="*/ 82 h 503"/>
                <a:gd name="T14" fmla="*/ 47 w 451"/>
                <a:gd name="T15" fmla="*/ 82 h 503"/>
                <a:gd name="T16" fmla="*/ 48 w 451"/>
                <a:gd name="T17" fmla="*/ 83 h 503"/>
                <a:gd name="T18" fmla="*/ 49 w 451"/>
                <a:gd name="T19" fmla="*/ 84 h 503"/>
                <a:gd name="T20" fmla="*/ 50 w 451"/>
                <a:gd name="T21" fmla="*/ 85 h 503"/>
                <a:gd name="T22" fmla="*/ 51 w 451"/>
                <a:gd name="T23" fmla="*/ 86 h 503"/>
                <a:gd name="T24" fmla="*/ 52 w 451"/>
                <a:gd name="T25" fmla="*/ 87 h 503"/>
                <a:gd name="T26" fmla="*/ 54 w 451"/>
                <a:gd name="T27" fmla="*/ 88 h 503"/>
                <a:gd name="T28" fmla="*/ 56 w 451"/>
                <a:gd name="T29" fmla="*/ 90 h 503"/>
                <a:gd name="T30" fmla="*/ 57 w 451"/>
                <a:gd name="T31" fmla="*/ 91 h 503"/>
                <a:gd name="T32" fmla="*/ 59 w 451"/>
                <a:gd name="T33" fmla="*/ 92 h 503"/>
                <a:gd name="T34" fmla="*/ 61 w 451"/>
                <a:gd name="T35" fmla="*/ 93 h 503"/>
                <a:gd name="T36" fmla="*/ 62 w 451"/>
                <a:gd name="T37" fmla="*/ 94 h 503"/>
                <a:gd name="T38" fmla="*/ 64 w 451"/>
                <a:gd name="T39" fmla="*/ 95 h 503"/>
                <a:gd name="T40" fmla="*/ 66 w 451"/>
                <a:gd name="T41" fmla="*/ 96 h 503"/>
                <a:gd name="T42" fmla="*/ 68 w 451"/>
                <a:gd name="T43" fmla="*/ 98 h 503"/>
                <a:gd name="T44" fmla="*/ 70 w 451"/>
                <a:gd name="T45" fmla="*/ 99 h 503"/>
                <a:gd name="T46" fmla="*/ 72 w 451"/>
                <a:gd name="T47" fmla="*/ 100 h 503"/>
                <a:gd name="T48" fmla="*/ 74 w 451"/>
                <a:gd name="T49" fmla="*/ 101 h 503"/>
                <a:gd name="T50" fmla="*/ 76 w 451"/>
                <a:gd name="T51" fmla="*/ 101 h 503"/>
                <a:gd name="T52" fmla="*/ 78 w 451"/>
                <a:gd name="T53" fmla="*/ 102 h 503"/>
                <a:gd name="T54" fmla="*/ 80 w 451"/>
                <a:gd name="T55" fmla="*/ 103 h 503"/>
                <a:gd name="T56" fmla="*/ 84 w 451"/>
                <a:gd name="T57" fmla="*/ 104 h 503"/>
                <a:gd name="T58" fmla="*/ 89 w 451"/>
                <a:gd name="T59" fmla="*/ 105 h 503"/>
                <a:gd name="T60" fmla="*/ 97 w 451"/>
                <a:gd name="T61" fmla="*/ 105 h 503"/>
                <a:gd name="T62" fmla="*/ 102 w 451"/>
                <a:gd name="T63" fmla="*/ 104 h 503"/>
                <a:gd name="T64" fmla="*/ 106 w 451"/>
                <a:gd name="T65" fmla="*/ 101 h 503"/>
                <a:gd name="T66" fmla="*/ 107 w 451"/>
                <a:gd name="T67" fmla="*/ 100 h 503"/>
                <a:gd name="T68" fmla="*/ 108 w 451"/>
                <a:gd name="T69" fmla="*/ 99 h 503"/>
                <a:gd name="T70" fmla="*/ 109 w 451"/>
                <a:gd name="T71" fmla="*/ 96 h 503"/>
                <a:gd name="T72" fmla="*/ 110 w 451"/>
                <a:gd name="T73" fmla="*/ 94 h 503"/>
                <a:gd name="T74" fmla="*/ 110 w 451"/>
                <a:gd name="T75" fmla="*/ 92 h 503"/>
                <a:gd name="T76" fmla="*/ 110 w 451"/>
                <a:gd name="T77" fmla="*/ 91 h 503"/>
                <a:gd name="T78" fmla="*/ 112 w 451"/>
                <a:gd name="T79" fmla="*/ 110 h 503"/>
                <a:gd name="T80" fmla="*/ 106 w 451"/>
                <a:gd name="T81" fmla="*/ 123 h 503"/>
                <a:gd name="T82" fmla="*/ 84 w 451"/>
                <a:gd name="T83" fmla="*/ 126 h 503"/>
                <a:gd name="T84" fmla="*/ 58 w 451"/>
                <a:gd name="T85" fmla="*/ 119 h 503"/>
                <a:gd name="T86" fmla="*/ 25 w 451"/>
                <a:gd name="T87" fmla="*/ 94 h 503"/>
                <a:gd name="T88" fmla="*/ 4 w 451"/>
                <a:gd name="T89" fmla="*/ 57 h 503"/>
                <a:gd name="T90" fmla="*/ 0 w 451"/>
                <a:gd name="T91" fmla="*/ 22 h 503"/>
                <a:gd name="T92" fmla="*/ 11 w 451"/>
                <a:gd name="T93" fmla="*/ 2 h 503"/>
                <a:gd name="T94" fmla="*/ 17 w 451"/>
                <a:gd name="T95" fmla="*/ 0 h 503"/>
                <a:gd name="T96" fmla="*/ 21 w 451"/>
                <a:gd name="T97" fmla="*/ 4 h 503"/>
                <a:gd name="T98" fmla="*/ 21 w 451"/>
                <a:gd name="T99" fmla="*/ 4 h 5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1"/>
                <a:gd name="T151" fmla="*/ 0 h 503"/>
                <a:gd name="T152" fmla="*/ 451 w 451"/>
                <a:gd name="T153" fmla="*/ 503 h 5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1" h="503">
                  <a:moveTo>
                    <a:pt x="86" y="13"/>
                  </a:moveTo>
                  <a:lnTo>
                    <a:pt x="86" y="150"/>
                  </a:lnTo>
                  <a:lnTo>
                    <a:pt x="124" y="247"/>
                  </a:lnTo>
                  <a:lnTo>
                    <a:pt x="173" y="311"/>
                  </a:lnTo>
                  <a:lnTo>
                    <a:pt x="177" y="315"/>
                  </a:lnTo>
                  <a:lnTo>
                    <a:pt x="183" y="321"/>
                  </a:lnTo>
                  <a:lnTo>
                    <a:pt x="185" y="325"/>
                  </a:lnTo>
                  <a:lnTo>
                    <a:pt x="188" y="326"/>
                  </a:lnTo>
                  <a:lnTo>
                    <a:pt x="192" y="330"/>
                  </a:lnTo>
                  <a:lnTo>
                    <a:pt x="198" y="334"/>
                  </a:lnTo>
                  <a:lnTo>
                    <a:pt x="202" y="338"/>
                  </a:lnTo>
                  <a:lnTo>
                    <a:pt x="207" y="342"/>
                  </a:lnTo>
                  <a:lnTo>
                    <a:pt x="211" y="347"/>
                  </a:lnTo>
                  <a:lnTo>
                    <a:pt x="217" y="351"/>
                  </a:lnTo>
                  <a:lnTo>
                    <a:pt x="225" y="357"/>
                  </a:lnTo>
                  <a:lnTo>
                    <a:pt x="230" y="361"/>
                  </a:lnTo>
                  <a:lnTo>
                    <a:pt x="236" y="366"/>
                  </a:lnTo>
                  <a:lnTo>
                    <a:pt x="244" y="370"/>
                  </a:lnTo>
                  <a:lnTo>
                    <a:pt x="251" y="376"/>
                  </a:lnTo>
                  <a:lnTo>
                    <a:pt x="257" y="380"/>
                  </a:lnTo>
                  <a:lnTo>
                    <a:pt x="264" y="383"/>
                  </a:lnTo>
                  <a:lnTo>
                    <a:pt x="274" y="389"/>
                  </a:lnTo>
                  <a:lnTo>
                    <a:pt x="282" y="393"/>
                  </a:lnTo>
                  <a:lnTo>
                    <a:pt x="289" y="397"/>
                  </a:lnTo>
                  <a:lnTo>
                    <a:pt x="297" y="401"/>
                  </a:lnTo>
                  <a:lnTo>
                    <a:pt x="306" y="404"/>
                  </a:lnTo>
                  <a:lnTo>
                    <a:pt x="314" y="406"/>
                  </a:lnTo>
                  <a:lnTo>
                    <a:pt x="321" y="410"/>
                  </a:lnTo>
                  <a:lnTo>
                    <a:pt x="339" y="414"/>
                  </a:lnTo>
                  <a:lnTo>
                    <a:pt x="358" y="418"/>
                  </a:lnTo>
                  <a:lnTo>
                    <a:pt x="388" y="418"/>
                  </a:lnTo>
                  <a:lnTo>
                    <a:pt x="409" y="414"/>
                  </a:lnTo>
                  <a:lnTo>
                    <a:pt x="424" y="404"/>
                  </a:lnTo>
                  <a:lnTo>
                    <a:pt x="430" y="399"/>
                  </a:lnTo>
                  <a:lnTo>
                    <a:pt x="434" y="395"/>
                  </a:lnTo>
                  <a:lnTo>
                    <a:pt x="439" y="383"/>
                  </a:lnTo>
                  <a:lnTo>
                    <a:pt x="441" y="374"/>
                  </a:lnTo>
                  <a:lnTo>
                    <a:pt x="441" y="366"/>
                  </a:lnTo>
                  <a:lnTo>
                    <a:pt x="441" y="364"/>
                  </a:lnTo>
                  <a:lnTo>
                    <a:pt x="451" y="437"/>
                  </a:lnTo>
                  <a:lnTo>
                    <a:pt x="426" y="492"/>
                  </a:lnTo>
                  <a:lnTo>
                    <a:pt x="337" y="503"/>
                  </a:lnTo>
                  <a:lnTo>
                    <a:pt x="234" y="473"/>
                  </a:lnTo>
                  <a:lnTo>
                    <a:pt x="103" y="374"/>
                  </a:lnTo>
                  <a:lnTo>
                    <a:pt x="19" y="226"/>
                  </a:lnTo>
                  <a:lnTo>
                    <a:pt x="0" y="85"/>
                  </a:lnTo>
                  <a:lnTo>
                    <a:pt x="44" y="7"/>
                  </a:lnTo>
                  <a:lnTo>
                    <a:pt x="69" y="0"/>
                  </a:lnTo>
                  <a:lnTo>
                    <a:pt x="86" y="13"/>
                  </a:lnTo>
                  <a:close/>
                </a:path>
              </a:pathLst>
            </a:custGeom>
            <a:solidFill>
              <a:srgbClr val="8F2900"/>
            </a:solidFill>
            <a:ln w="9525">
              <a:noFill/>
              <a:round/>
              <a:headEnd/>
              <a:tailEnd/>
            </a:ln>
          </p:spPr>
          <p:txBody>
            <a:bodyPr/>
            <a:lstStyle/>
            <a:p>
              <a:endParaRPr lang="tr-TR"/>
            </a:p>
          </p:txBody>
        </p:sp>
        <p:sp>
          <p:nvSpPr>
            <p:cNvPr id="146456" name="Freeform 23"/>
            <p:cNvSpPr>
              <a:spLocks/>
            </p:cNvSpPr>
            <p:nvPr/>
          </p:nvSpPr>
          <p:spPr bwMode="auto">
            <a:xfrm>
              <a:off x="3336" y="2739"/>
              <a:ext cx="291" cy="305"/>
            </a:xfrm>
            <a:custGeom>
              <a:avLst/>
              <a:gdLst>
                <a:gd name="T0" fmla="*/ 48 w 582"/>
                <a:gd name="T1" fmla="*/ 1 h 610"/>
                <a:gd name="T2" fmla="*/ 68 w 582"/>
                <a:gd name="T3" fmla="*/ 1 h 610"/>
                <a:gd name="T4" fmla="*/ 79 w 582"/>
                <a:gd name="T5" fmla="*/ 3 h 610"/>
                <a:gd name="T6" fmla="*/ 87 w 582"/>
                <a:gd name="T7" fmla="*/ 7 h 610"/>
                <a:gd name="T8" fmla="*/ 92 w 582"/>
                <a:gd name="T9" fmla="*/ 10 h 610"/>
                <a:gd name="T10" fmla="*/ 98 w 582"/>
                <a:gd name="T11" fmla="*/ 13 h 610"/>
                <a:gd name="T12" fmla="*/ 103 w 582"/>
                <a:gd name="T13" fmla="*/ 17 h 610"/>
                <a:gd name="T14" fmla="*/ 109 w 582"/>
                <a:gd name="T15" fmla="*/ 21 h 610"/>
                <a:gd name="T16" fmla="*/ 113 w 582"/>
                <a:gd name="T17" fmla="*/ 23 h 610"/>
                <a:gd name="T18" fmla="*/ 116 w 582"/>
                <a:gd name="T19" fmla="*/ 26 h 610"/>
                <a:gd name="T20" fmla="*/ 119 w 582"/>
                <a:gd name="T21" fmla="*/ 29 h 610"/>
                <a:gd name="T22" fmla="*/ 122 w 582"/>
                <a:gd name="T23" fmla="*/ 33 h 610"/>
                <a:gd name="T24" fmla="*/ 135 w 582"/>
                <a:gd name="T25" fmla="*/ 51 h 610"/>
                <a:gd name="T26" fmla="*/ 135 w 582"/>
                <a:gd name="T27" fmla="*/ 133 h 610"/>
                <a:gd name="T28" fmla="*/ 103 w 582"/>
                <a:gd name="T29" fmla="*/ 147 h 610"/>
                <a:gd name="T30" fmla="*/ 108 w 582"/>
                <a:gd name="T31" fmla="*/ 141 h 610"/>
                <a:gd name="T32" fmla="*/ 114 w 582"/>
                <a:gd name="T33" fmla="*/ 121 h 610"/>
                <a:gd name="T34" fmla="*/ 113 w 582"/>
                <a:gd name="T35" fmla="*/ 103 h 610"/>
                <a:gd name="T36" fmla="*/ 109 w 582"/>
                <a:gd name="T37" fmla="*/ 92 h 610"/>
                <a:gd name="T38" fmla="*/ 107 w 582"/>
                <a:gd name="T39" fmla="*/ 85 h 610"/>
                <a:gd name="T40" fmla="*/ 103 w 582"/>
                <a:gd name="T41" fmla="*/ 77 h 610"/>
                <a:gd name="T42" fmla="*/ 98 w 582"/>
                <a:gd name="T43" fmla="*/ 69 h 610"/>
                <a:gd name="T44" fmla="*/ 92 w 582"/>
                <a:gd name="T45" fmla="*/ 60 h 610"/>
                <a:gd name="T46" fmla="*/ 89 w 582"/>
                <a:gd name="T47" fmla="*/ 55 h 610"/>
                <a:gd name="T48" fmla="*/ 86 w 582"/>
                <a:gd name="T49" fmla="*/ 52 h 610"/>
                <a:gd name="T50" fmla="*/ 84 w 582"/>
                <a:gd name="T51" fmla="*/ 50 h 610"/>
                <a:gd name="T52" fmla="*/ 82 w 582"/>
                <a:gd name="T53" fmla="*/ 48 h 610"/>
                <a:gd name="T54" fmla="*/ 79 w 582"/>
                <a:gd name="T55" fmla="*/ 44 h 610"/>
                <a:gd name="T56" fmla="*/ 18 w 582"/>
                <a:gd name="T57" fmla="*/ 30 h 610"/>
                <a:gd name="T58" fmla="*/ 12 w 582"/>
                <a:gd name="T59" fmla="*/ 72 h 610"/>
                <a:gd name="T60" fmla="*/ 15 w 582"/>
                <a:gd name="T61" fmla="*/ 84 h 610"/>
                <a:gd name="T62" fmla="*/ 19 w 582"/>
                <a:gd name="T63" fmla="*/ 91 h 610"/>
                <a:gd name="T64" fmla="*/ 23 w 582"/>
                <a:gd name="T65" fmla="*/ 99 h 610"/>
                <a:gd name="T66" fmla="*/ 28 w 582"/>
                <a:gd name="T67" fmla="*/ 108 h 610"/>
                <a:gd name="T68" fmla="*/ 33 w 582"/>
                <a:gd name="T69" fmla="*/ 114 h 610"/>
                <a:gd name="T70" fmla="*/ 36 w 582"/>
                <a:gd name="T71" fmla="*/ 118 h 610"/>
                <a:gd name="T72" fmla="*/ 40 w 582"/>
                <a:gd name="T73" fmla="*/ 122 h 610"/>
                <a:gd name="T74" fmla="*/ 44 w 582"/>
                <a:gd name="T75" fmla="*/ 126 h 610"/>
                <a:gd name="T76" fmla="*/ 49 w 582"/>
                <a:gd name="T77" fmla="*/ 131 h 610"/>
                <a:gd name="T78" fmla="*/ 53 w 582"/>
                <a:gd name="T79" fmla="*/ 134 h 610"/>
                <a:gd name="T80" fmla="*/ 59 w 582"/>
                <a:gd name="T81" fmla="*/ 137 h 610"/>
                <a:gd name="T82" fmla="*/ 65 w 582"/>
                <a:gd name="T83" fmla="*/ 140 h 610"/>
                <a:gd name="T84" fmla="*/ 72 w 582"/>
                <a:gd name="T85" fmla="*/ 143 h 610"/>
                <a:gd name="T86" fmla="*/ 80 w 582"/>
                <a:gd name="T87" fmla="*/ 146 h 610"/>
                <a:gd name="T88" fmla="*/ 94 w 582"/>
                <a:gd name="T89" fmla="*/ 148 h 610"/>
                <a:gd name="T90" fmla="*/ 102 w 582"/>
                <a:gd name="T91" fmla="*/ 147 h 610"/>
                <a:gd name="T92" fmla="*/ 99 w 582"/>
                <a:gd name="T93" fmla="*/ 150 h 610"/>
                <a:gd name="T94" fmla="*/ 77 w 582"/>
                <a:gd name="T95" fmla="*/ 152 h 610"/>
                <a:gd name="T96" fmla="*/ 33 w 582"/>
                <a:gd name="T97" fmla="*/ 126 h 610"/>
                <a:gd name="T98" fmla="*/ 30 w 582"/>
                <a:gd name="T99" fmla="*/ 124 h 610"/>
                <a:gd name="T100" fmla="*/ 26 w 582"/>
                <a:gd name="T101" fmla="*/ 120 h 610"/>
                <a:gd name="T102" fmla="*/ 24 w 582"/>
                <a:gd name="T103" fmla="*/ 117 h 610"/>
                <a:gd name="T104" fmla="*/ 19 w 582"/>
                <a:gd name="T105" fmla="*/ 109 h 610"/>
                <a:gd name="T106" fmla="*/ 14 w 582"/>
                <a:gd name="T107" fmla="*/ 102 h 610"/>
                <a:gd name="T108" fmla="*/ 9 w 582"/>
                <a:gd name="T109" fmla="*/ 92 h 610"/>
                <a:gd name="T110" fmla="*/ 5 w 582"/>
                <a:gd name="T111" fmla="*/ 82 h 610"/>
                <a:gd name="T112" fmla="*/ 0 w 582"/>
                <a:gd name="T113" fmla="*/ 49 h 610"/>
                <a:gd name="T114" fmla="*/ 23 w 582"/>
                <a:gd name="T115" fmla="*/ 12 h 6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10"/>
                <a:gd name="T176" fmla="*/ 582 w 582"/>
                <a:gd name="T177" fmla="*/ 610 h 6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10">
                  <a:moveTo>
                    <a:pt x="130" y="36"/>
                  </a:moveTo>
                  <a:lnTo>
                    <a:pt x="189" y="6"/>
                  </a:lnTo>
                  <a:lnTo>
                    <a:pt x="194" y="4"/>
                  </a:lnTo>
                  <a:lnTo>
                    <a:pt x="209" y="0"/>
                  </a:lnTo>
                  <a:lnTo>
                    <a:pt x="236" y="0"/>
                  </a:lnTo>
                  <a:lnTo>
                    <a:pt x="272" y="4"/>
                  </a:lnTo>
                  <a:lnTo>
                    <a:pt x="293" y="8"/>
                  </a:lnTo>
                  <a:lnTo>
                    <a:pt x="304" y="11"/>
                  </a:lnTo>
                  <a:lnTo>
                    <a:pt x="316" y="15"/>
                  </a:lnTo>
                  <a:lnTo>
                    <a:pt x="329" y="21"/>
                  </a:lnTo>
                  <a:lnTo>
                    <a:pt x="342" y="27"/>
                  </a:lnTo>
                  <a:lnTo>
                    <a:pt x="348" y="30"/>
                  </a:lnTo>
                  <a:lnTo>
                    <a:pt x="356" y="32"/>
                  </a:lnTo>
                  <a:lnTo>
                    <a:pt x="361" y="36"/>
                  </a:lnTo>
                  <a:lnTo>
                    <a:pt x="369" y="40"/>
                  </a:lnTo>
                  <a:lnTo>
                    <a:pt x="377" y="44"/>
                  </a:lnTo>
                  <a:lnTo>
                    <a:pt x="384" y="49"/>
                  </a:lnTo>
                  <a:lnTo>
                    <a:pt x="392" y="53"/>
                  </a:lnTo>
                  <a:lnTo>
                    <a:pt x="399" y="59"/>
                  </a:lnTo>
                  <a:lnTo>
                    <a:pt x="407" y="63"/>
                  </a:lnTo>
                  <a:lnTo>
                    <a:pt x="415" y="68"/>
                  </a:lnTo>
                  <a:lnTo>
                    <a:pt x="422" y="74"/>
                  </a:lnTo>
                  <a:lnTo>
                    <a:pt x="430" y="80"/>
                  </a:lnTo>
                  <a:lnTo>
                    <a:pt x="439" y="86"/>
                  </a:lnTo>
                  <a:lnTo>
                    <a:pt x="443" y="89"/>
                  </a:lnTo>
                  <a:lnTo>
                    <a:pt x="447" y="93"/>
                  </a:lnTo>
                  <a:lnTo>
                    <a:pt x="453" y="95"/>
                  </a:lnTo>
                  <a:lnTo>
                    <a:pt x="457" y="99"/>
                  </a:lnTo>
                  <a:lnTo>
                    <a:pt x="460" y="103"/>
                  </a:lnTo>
                  <a:lnTo>
                    <a:pt x="464" y="106"/>
                  </a:lnTo>
                  <a:lnTo>
                    <a:pt x="468" y="110"/>
                  </a:lnTo>
                  <a:lnTo>
                    <a:pt x="474" y="114"/>
                  </a:lnTo>
                  <a:lnTo>
                    <a:pt x="477" y="118"/>
                  </a:lnTo>
                  <a:lnTo>
                    <a:pt x="483" y="122"/>
                  </a:lnTo>
                  <a:lnTo>
                    <a:pt x="487" y="125"/>
                  </a:lnTo>
                  <a:lnTo>
                    <a:pt x="491" y="129"/>
                  </a:lnTo>
                  <a:lnTo>
                    <a:pt x="496" y="133"/>
                  </a:lnTo>
                  <a:lnTo>
                    <a:pt x="500" y="139"/>
                  </a:lnTo>
                  <a:lnTo>
                    <a:pt x="540" y="205"/>
                  </a:lnTo>
                  <a:lnTo>
                    <a:pt x="572" y="274"/>
                  </a:lnTo>
                  <a:lnTo>
                    <a:pt x="582" y="393"/>
                  </a:lnTo>
                  <a:lnTo>
                    <a:pt x="540" y="532"/>
                  </a:lnTo>
                  <a:lnTo>
                    <a:pt x="504" y="562"/>
                  </a:lnTo>
                  <a:lnTo>
                    <a:pt x="470" y="566"/>
                  </a:lnTo>
                  <a:lnTo>
                    <a:pt x="415" y="587"/>
                  </a:lnTo>
                  <a:lnTo>
                    <a:pt x="417" y="585"/>
                  </a:lnTo>
                  <a:lnTo>
                    <a:pt x="420" y="581"/>
                  </a:lnTo>
                  <a:lnTo>
                    <a:pt x="434" y="562"/>
                  </a:lnTo>
                  <a:lnTo>
                    <a:pt x="441" y="547"/>
                  </a:lnTo>
                  <a:lnTo>
                    <a:pt x="449" y="530"/>
                  </a:lnTo>
                  <a:lnTo>
                    <a:pt x="458" y="486"/>
                  </a:lnTo>
                  <a:lnTo>
                    <a:pt x="458" y="460"/>
                  </a:lnTo>
                  <a:lnTo>
                    <a:pt x="457" y="429"/>
                  </a:lnTo>
                  <a:lnTo>
                    <a:pt x="453" y="412"/>
                  </a:lnTo>
                  <a:lnTo>
                    <a:pt x="449" y="395"/>
                  </a:lnTo>
                  <a:lnTo>
                    <a:pt x="443" y="378"/>
                  </a:lnTo>
                  <a:lnTo>
                    <a:pt x="439" y="369"/>
                  </a:lnTo>
                  <a:lnTo>
                    <a:pt x="436" y="359"/>
                  </a:lnTo>
                  <a:lnTo>
                    <a:pt x="432" y="350"/>
                  </a:lnTo>
                  <a:lnTo>
                    <a:pt x="428" y="340"/>
                  </a:lnTo>
                  <a:lnTo>
                    <a:pt x="422" y="329"/>
                  </a:lnTo>
                  <a:lnTo>
                    <a:pt x="418" y="319"/>
                  </a:lnTo>
                  <a:lnTo>
                    <a:pt x="413" y="308"/>
                  </a:lnTo>
                  <a:lnTo>
                    <a:pt x="407" y="298"/>
                  </a:lnTo>
                  <a:lnTo>
                    <a:pt x="399" y="287"/>
                  </a:lnTo>
                  <a:lnTo>
                    <a:pt x="392" y="276"/>
                  </a:lnTo>
                  <a:lnTo>
                    <a:pt x="384" y="264"/>
                  </a:lnTo>
                  <a:lnTo>
                    <a:pt x="377" y="253"/>
                  </a:lnTo>
                  <a:lnTo>
                    <a:pt x="369" y="241"/>
                  </a:lnTo>
                  <a:lnTo>
                    <a:pt x="360" y="228"/>
                  </a:lnTo>
                  <a:lnTo>
                    <a:pt x="358" y="226"/>
                  </a:lnTo>
                  <a:lnTo>
                    <a:pt x="356" y="222"/>
                  </a:lnTo>
                  <a:lnTo>
                    <a:pt x="352" y="219"/>
                  </a:lnTo>
                  <a:lnTo>
                    <a:pt x="350" y="217"/>
                  </a:lnTo>
                  <a:lnTo>
                    <a:pt x="346" y="211"/>
                  </a:lnTo>
                  <a:lnTo>
                    <a:pt x="342" y="207"/>
                  </a:lnTo>
                  <a:lnTo>
                    <a:pt x="341" y="203"/>
                  </a:lnTo>
                  <a:lnTo>
                    <a:pt x="337" y="201"/>
                  </a:lnTo>
                  <a:lnTo>
                    <a:pt x="335" y="198"/>
                  </a:lnTo>
                  <a:lnTo>
                    <a:pt x="333" y="194"/>
                  </a:lnTo>
                  <a:lnTo>
                    <a:pt x="329" y="192"/>
                  </a:lnTo>
                  <a:lnTo>
                    <a:pt x="323" y="184"/>
                  </a:lnTo>
                  <a:lnTo>
                    <a:pt x="322" y="182"/>
                  </a:lnTo>
                  <a:lnTo>
                    <a:pt x="318" y="179"/>
                  </a:lnTo>
                  <a:lnTo>
                    <a:pt x="228" y="114"/>
                  </a:lnTo>
                  <a:lnTo>
                    <a:pt x="152" y="99"/>
                  </a:lnTo>
                  <a:lnTo>
                    <a:pt x="73" y="122"/>
                  </a:lnTo>
                  <a:lnTo>
                    <a:pt x="40" y="186"/>
                  </a:lnTo>
                  <a:lnTo>
                    <a:pt x="44" y="279"/>
                  </a:lnTo>
                  <a:lnTo>
                    <a:pt x="48" y="287"/>
                  </a:lnTo>
                  <a:lnTo>
                    <a:pt x="54" y="312"/>
                  </a:lnTo>
                  <a:lnTo>
                    <a:pt x="59" y="327"/>
                  </a:lnTo>
                  <a:lnTo>
                    <a:pt x="63" y="336"/>
                  </a:lnTo>
                  <a:lnTo>
                    <a:pt x="67" y="346"/>
                  </a:lnTo>
                  <a:lnTo>
                    <a:pt x="73" y="355"/>
                  </a:lnTo>
                  <a:lnTo>
                    <a:pt x="76" y="367"/>
                  </a:lnTo>
                  <a:lnTo>
                    <a:pt x="82" y="376"/>
                  </a:lnTo>
                  <a:lnTo>
                    <a:pt x="88" y="388"/>
                  </a:lnTo>
                  <a:lnTo>
                    <a:pt x="93" y="399"/>
                  </a:lnTo>
                  <a:lnTo>
                    <a:pt x="99" y="410"/>
                  </a:lnTo>
                  <a:lnTo>
                    <a:pt x="107" y="422"/>
                  </a:lnTo>
                  <a:lnTo>
                    <a:pt x="114" y="433"/>
                  </a:lnTo>
                  <a:lnTo>
                    <a:pt x="122" y="445"/>
                  </a:lnTo>
                  <a:lnTo>
                    <a:pt x="128" y="450"/>
                  </a:lnTo>
                  <a:lnTo>
                    <a:pt x="131" y="456"/>
                  </a:lnTo>
                  <a:lnTo>
                    <a:pt x="135" y="464"/>
                  </a:lnTo>
                  <a:lnTo>
                    <a:pt x="141" y="467"/>
                  </a:lnTo>
                  <a:lnTo>
                    <a:pt x="145" y="473"/>
                  </a:lnTo>
                  <a:lnTo>
                    <a:pt x="151" y="479"/>
                  </a:lnTo>
                  <a:lnTo>
                    <a:pt x="156" y="485"/>
                  </a:lnTo>
                  <a:lnTo>
                    <a:pt x="162" y="490"/>
                  </a:lnTo>
                  <a:lnTo>
                    <a:pt x="166" y="496"/>
                  </a:lnTo>
                  <a:lnTo>
                    <a:pt x="171" y="502"/>
                  </a:lnTo>
                  <a:lnTo>
                    <a:pt x="177" y="507"/>
                  </a:lnTo>
                  <a:lnTo>
                    <a:pt x="185" y="511"/>
                  </a:lnTo>
                  <a:lnTo>
                    <a:pt x="190" y="517"/>
                  </a:lnTo>
                  <a:lnTo>
                    <a:pt x="196" y="523"/>
                  </a:lnTo>
                  <a:lnTo>
                    <a:pt x="202" y="526"/>
                  </a:lnTo>
                  <a:lnTo>
                    <a:pt x="209" y="532"/>
                  </a:lnTo>
                  <a:lnTo>
                    <a:pt x="215" y="536"/>
                  </a:lnTo>
                  <a:lnTo>
                    <a:pt x="223" y="540"/>
                  </a:lnTo>
                  <a:lnTo>
                    <a:pt x="230" y="543"/>
                  </a:lnTo>
                  <a:lnTo>
                    <a:pt x="236" y="547"/>
                  </a:lnTo>
                  <a:lnTo>
                    <a:pt x="244" y="553"/>
                  </a:lnTo>
                  <a:lnTo>
                    <a:pt x="251" y="557"/>
                  </a:lnTo>
                  <a:lnTo>
                    <a:pt x="259" y="559"/>
                  </a:lnTo>
                  <a:lnTo>
                    <a:pt x="268" y="562"/>
                  </a:lnTo>
                  <a:lnTo>
                    <a:pt x="278" y="568"/>
                  </a:lnTo>
                  <a:lnTo>
                    <a:pt x="287" y="570"/>
                  </a:lnTo>
                  <a:lnTo>
                    <a:pt x="297" y="574"/>
                  </a:lnTo>
                  <a:lnTo>
                    <a:pt x="308" y="578"/>
                  </a:lnTo>
                  <a:lnTo>
                    <a:pt x="320" y="581"/>
                  </a:lnTo>
                  <a:lnTo>
                    <a:pt x="331" y="585"/>
                  </a:lnTo>
                  <a:lnTo>
                    <a:pt x="354" y="589"/>
                  </a:lnTo>
                  <a:lnTo>
                    <a:pt x="377" y="591"/>
                  </a:lnTo>
                  <a:lnTo>
                    <a:pt x="396" y="591"/>
                  </a:lnTo>
                  <a:lnTo>
                    <a:pt x="411" y="587"/>
                  </a:lnTo>
                  <a:lnTo>
                    <a:pt x="409" y="591"/>
                  </a:lnTo>
                  <a:lnTo>
                    <a:pt x="405" y="597"/>
                  </a:lnTo>
                  <a:lnTo>
                    <a:pt x="399" y="600"/>
                  </a:lnTo>
                  <a:lnTo>
                    <a:pt x="396" y="604"/>
                  </a:lnTo>
                  <a:lnTo>
                    <a:pt x="392" y="610"/>
                  </a:lnTo>
                  <a:lnTo>
                    <a:pt x="308" y="606"/>
                  </a:lnTo>
                  <a:lnTo>
                    <a:pt x="246" y="583"/>
                  </a:lnTo>
                  <a:lnTo>
                    <a:pt x="196" y="557"/>
                  </a:lnTo>
                  <a:lnTo>
                    <a:pt x="130" y="505"/>
                  </a:lnTo>
                  <a:lnTo>
                    <a:pt x="128" y="504"/>
                  </a:lnTo>
                  <a:lnTo>
                    <a:pt x="124" y="500"/>
                  </a:lnTo>
                  <a:lnTo>
                    <a:pt x="120" y="496"/>
                  </a:lnTo>
                  <a:lnTo>
                    <a:pt x="116" y="490"/>
                  </a:lnTo>
                  <a:lnTo>
                    <a:pt x="111" y="486"/>
                  </a:lnTo>
                  <a:lnTo>
                    <a:pt x="107" y="481"/>
                  </a:lnTo>
                  <a:lnTo>
                    <a:pt x="103" y="477"/>
                  </a:lnTo>
                  <a:lnTo>
                    <a:pt x="101" y="473"/>
                  </a:lnTo>
                  <a:lnTo>
                    <a:pt x="99" y="469"/>
                  </a:lnTo>
                  <a:lnTo>
                    <a:pt x="95" y="466"/>
                  </a:lnTo>
                  <a:lnTo>
                    <a:pt x="84" y="448"/>
                  </a:lnTo>
                  <a:lnTo>
                    <a:pt x="76" y="439"/>
                  </a:lnTo>
                  <a:lnTo>
                    <a:pt x="71" y="429"/>
                  </a:lnTo>
                  <a:lnTo>
                    <a:pt x="63" y="420"/>
                  </a:lnTo>
                  <a:lnTo>
                    <a:pt x="57" y="409"/>
                  </a:lnTo>
                  <a:lnTo>
                    <a:pt x="50" y="395"/>
                  </a:lnTo>
                  <a:lnTo>
                    <a:pt x="44" y="384"/>
                  </a:lnTo>
                  <a:lnTo>
                    <a:pt x="38" y="371"/>
                  </a:lnTo>
                  <a:lnTo>
                    <a:pt x="33" y="357"/>
                  </a:lnTo>
                  <a:lnTo>
                    <a:pt x="27" y="344"/>
                  </a:lnTo>
                  <a:lnTo>
                    <a:pt x="21" y="329"/>
                  </a:lnTo>
                  <a:lnTo>
                    <a:pt x="12" y="298"/>
                  </a:lnTo>
                  <a:lnTo>
                    <a:pt x="0" y="232"/>
                  </a:lnTo>
                  <a:lnTo>
                    <a:pt x="0" y="196"/>
                  </a:lnTo>
                  <a:lnTo>
                    <a:pt x="2" y="158"/>
                  </a:lnTo>
                  <a:lnTo>
                    <a:pt x="50" y="84"/>
                  </a:lnTo>
                  <a:lnTo>
                    <a:pt x="92" y="49"/>
                  </a:lnTo>
                  <a:lnTo>
                    <a:pt x="130" y="36"/>
                  </a:lnTo>
                  <a:close/>
                </a:path>
              </a:pathLst>
            </a:custGeom>
            <a:solidFill>
              <a:srgbClr val="FF6600"/>
            </a:solidFill>
            <a:ln w="9525">
              <a:noFill/>
              <a:round/>
              <a:headEnd/>
              <a:tailEnd/>
            </a:ln>
          </p:spPr>
          <p:txBody>
            <a:bodyPr/>
            <a:lstStyle/>
            <a:p>
              <a:endParaRPr lang="tr-TR"/>
            </a:p>
          </p:txBody>
        </p:sp>
        <p:sp>
          <p:nvSpPr>
            <p:cNvPr id="146457" name="Freeform 24"/>
            <p:cNvSpPr>
              <a:spLocks/>
            </p:cNvSpPr>
            <p:nvPr/>
          </p:nvSpPr>
          <p:spPr bwMode="auto">
            <a:xfrm>
              <a:off x="3851" y="3223"/>
              <a:ext cx="345" cy="117"/>
            </a:xfrm>
            <a:custGeom>
              <a:avLst/>
              <a:gdLst>
                <a:gd name="T0" fmla="*/ 50 w 690"/>
                <a:gd name="T1" fmla="*/ 13 h 236"/>
                <a:gd name="T2" fmla="*/ 27 w 690"/>
                <a:gd name="T3" fmla="*/ 20 h 236"/>
                <a:gd name="T4" fmla="*/ 13 w 690"/>
                <a:gd name="T5" fmla="*/ 19 h 236"/>
                <a:gd name="T6" fmla="*/ 0 w 690"/>
                <a:gd name="T7" fmla="*/ 29 h 236"/>
                <a:gd name="T8" fmla="*/ 1 w 690"/>
                <a:gd name="T9" fmla="*/ 45 h 236"/>
                <a:gd name="T10" fmla="*/ 9 w 690"/>
                <a:gd name="T11" fmla="*/ 51 h 236"/>
                <a:gd name="T12" fmla="*/ 25 w 690"/>
                <a:gd name="T13" fmla="*/ 54 h 236"/>
                <a:gd name="T14" fmla="*/ 41 w 690"/>
                <a:gd name="T15" fmla="*/ 51 h 236"/>
                <a:gd name="T16" fmla="*/ 46 w 690"/>
                <a:gd name="T17" fmla="*/ 49 h 236"/>
                <a:gd name="T18" fmla="*/ 49 w 690"/>
                <a:gd name="T19" fmla="*/ 50 h 236"/>
                <a:gd name="T20" fmla="*/ 52 w 690"/>
                <a:gd name="T21" fmla="*/ 52 h 236"/>
                <a:gd name="T22" fmla="*/ 54 w 690"/>
                <a:gd name="T23" fmla="*/ 52 h 236"/>
                <a:gd name="T24" fmla="*/ 57 w 690"/>
                <a:gd name="T25" fmla="*/ 53 h 236"/>
                <a:gd name="T26" fmla="*/ 59 w 690"/>
                <a:gd name="T27" fmla="*/ 54 h 236"/>
                <a:gd name="T28" fmla="*/ 62 w 690"/>
                <a:gd name="T29" fmla="*/ 55 h 236"/>
                <a:gd name="T30" fmla="*/ 65 w 690"/>
                <a:gd name="T31" fmla="*/ 55 h 236"/>
                <a:gd name="T32" fmla="*/ 67 w 690"/>
                <a:gd name="T33" fmla="*/ 56 h 236"/>
                <a:gd name="T34" fmla="*/ 71 w 690"/>
                <a:gd name="T35" fmla="*/ 57 h 236"/>
                <a:gd name="T36" fmla="*/ 76 w 690"/>
                <a:gd name="T37" fmla="*/ 58 h 236"/>
                <a:gd name="T38" fmla="*/ 91 w 690"/>
                <a:gd name="T39" fmla="*/ 58 h 236"/>
                <a:gd name="T40" fmla="*/ 99 w 690"/>
                <a:gd name="T41" fmla="*/ 58 h 236"/>
                <a:gd name="T42" fmla="*/ 113 w 690"/>
                <a:gd name="T43" fmla="*/ 53 h 236"/>
                <a:gd name="T44" fmla="*/ 121 w 690"/>
                <a:gd name="T45" fmla="*/ 48 h 236"/>
                <a:gd name="T46" fmla="*/ 122 w 690"/>
                <a:gd name="T47" fmla="*/ 47 h 236"/>
                <a:gd name="T48" fmla="*/ 123 w 690"/>
                <a:gd name="T49" fmla="*/ 46 h 236"/>
                <a:gd name="T50" fmla="*/ 125 w 690"/>
                <a:gd name="T51" fmla="*/ 45 h 236"/>
                <a:gd name="T52" fmla="*/ 127 w 690"/>
                <a:gd name="T53" fmla="*/ 41 h 236"/>
                <a:gd name="T54" fmla="*/ 129 w 690"/>
                <a:gd name="T55" fmla="*/ 38 h 236"/>
                <a:gd name="T56" fmla="*/ 130 w 690"/>
                <a:gd name="T57" fmla="*/ 35 h 236"/>
                <a:gd name="T58" fmla="*/ 132 w 690"/>
                <a:gd name="T59" fmla="*/ 32 h 236"/>
                <a:gd name="T60" fmla="*/ 134 w 690"/>
                <a:gd name="T61" fmla="*/ 29 h 236"/>
                <a:gd name="T62" fmla="*/ 138 w 690"/>
                <a:gd name="T63" fmla="*/ 30 h 236"/>
                <a:gd name="T64" fmla="*/ 142 w 690"/>
                <a:gd name="T65" fmla="*/ 33 h 236"/>
                <a:gd name="T66" fmla="*/ 143 w 690"/>
                <a:gd name="T67" fmla="*/ 39 h 236"/>
                <a:gd name="T68" fmla="*/ 144 w 690"/>
                <a:gd name="T69" fmla="*/ 39 h 236"/>
                <a:gd name="T70" fmla="*/ 145 w 690"/>
                <a:gd name="T71" fmla="*/ 40 h 236"/>
                <a:gd name="T72" fmla="*/ 149 w 690"/>
                <a:gd name="T73" fmla="*/ 39 h 236"/>
                <a:gd name="T74" fmla="*/ 155 w 690"/>
                <a:gd name="T75" fmla="*/ 39 h 236"/>
                <a:gd name="T76" fmla="*/ 169 w 690"/>
                <a:gd name="T77" fmla="*/ 34 h 236"/>
                <a:gd name="T78" fmla="*/ 173 w 690"/>
                <a:gd name="T79" fmla="*/ 25 h 236"/>
                <a:gd name="T80" fmla="*/ 169 w 690"/>
                <a:gd name="T81" fmla="*/ 0 h 236"/>
                <a:gd name="T82" fmla="*/ 145 w 690"/>
                <a:gd name="T83" fmla="*/ 7 h 236"/>
                <a:gd name="T84" fmla="*/ 109 w 690"/>
                <a:gd name="T85" fmla="*/ 13 h 236"/>
                <a:gd name="T86" fmla="*/ 62 w 690"/>
                <a:gd name="T87" fmla="*/ 14 h 236"/>
                <a:gd name="T88" fmla="*/ 50 w 690"/>
                <a:gd name="T89" fmla="*/ 13 h 236"/>
                <a:gd name="T90" fmla="*/ 50 w 690"/>
                <a:gd name="T91" fmla="*/ 13 h 2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0"/>
                <a:gd name="T139" fmla="*/ 0 h 236"/>
                <a:gd name="T140" fmla="*/ 690 w 690"/>
                <a:gd name="T141" fmla="*/ 236 h 2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0" h="236">
                  <a:moveTo>
                    <a:pt x="202" y="55"/>
                  </a:moveTo>
                  <a:lnTo>
                    <a:pt x="111" y="80"/>
                  </a:lnTo>
                  <a:lnTo>
                    <a:pt x="52" y="78"/>
                  </a:lnTo>
                  <a:lnTo>
                    <a:pt x="0" y="116"/>
                  </a:lnTo>
                  <a:lnTo>
                    <a:pt x="6" y="181"/>
                  </a:lnTo>
                  <a:lnTo>
                    <a:pt x="35" y="207"/>
                  </a:lnTo>
                  <a:lnTo>
                    <a:pt x="103" y="219"/>
                  </a:lnTo>
                  <a:lnTo>
                    <a:pt x="164" y="207"/>
                  </a:lnTo>
                  <a:lnTo>
                    <a:pt x="185" y="200"/>
                  </a:lnTo>
                  <a:lnTo>
                    <a:pt x="196" y="203"/>
                  </a:lnTo>
                  <a:lnTo>
                    <a:pt x="211" y="209"/>
                  </a:lnTo>
                  <a:lnTo>
                    <a:pt x="219" y="211"/>
                  </a:lnTo>
                  <a:lnTo>
                    <a:pt x="229" y="215"/>
                  </a:lnTo>
                  <a:lnTo>
                    <a:pt x="238" y="219"/>
                  </a:lnTo>
                  <a:lnTo>
                    <a:pt x="248" y="222"/>
                  </a:lnTo>
                  <a:lnTo>
                    <a:pt x="257" y="224"/>
                  </a:lnTo>
                  <a:lnTo>
                    <a:pt x="267" y="228"/>
                  </a:lnTo>
                  <a:lnTo>
                    <a:pt x="284" y="232"/>
                  </a:lnTo>
                  <a:lnTo>
                    <a:pt x="301" y="234"/>
                  </a:lnTo>
                  <a:lnTo>
                    <a:pt x="364" y="236"/>
                  </a:lnTo>
                  <a:lnTo>
                    <a:pt x="398" y="236"/>
                  </a:lnTo>
                  <a:lnTo>
                    <a:pt x="455" y="215"/>
                  </a:lnTo>
                  <a:lnTo>
                    <a:pt x="487" y="194"/>
                  </a:lnTo>
                  <a:lnTo>
                    <a:pt x="491" y="190"/>
                  </a:lnTo>
                  <a:lnTo>
                    <a:pt x="495" y="186"/>
                  </a:lnTo>
                  <a:lnTo>
                    <a:pt x="500" y="181"/>
                  </a:lnTo>
                  <a:lnTo>
                    <a:pt x="510" y="167"/>
                  </a:lnTo>
                  <a:lnTo>
                    <a:pt x="516" y="154"/>
                  </a:lnTo>
                  <a:lnTo>
                    <a:pt x="517" y="141"/>
                  </a:lnTo>
                  <a:lnTo>
                    <a:pt x="525" y="129"/>
                  </a:lnTo>
                  <a:lnTo>
                    <a:pt x="533" y="116"/>
                  </a:lnTo>
                  <a:lnTo>
                    <a:pt x="552" y="122"/>
                  </a:lnTo>
                  <a:lnTo>
                    <a:pt x="565" y="133"/>
                  </a:lnTo>
                  <a:lnTo>
                    <a:pt x="571" y="158"/>
                  </a:lnTo>
                  <a:lnTo>
                    <a:pt x="573" y="160"/>
                  </a:lnTo>
                  <a:lnTo>
                    <a:pt x="578" y="162"/>
                  </a:lnTo>
                  <a:lnTo>
                    <a:pt x="593" y="160"/>
                  </a:lnTo>
                  <a:lnTo>
                    <a:pt x="618" y="158"/>
                  </a:lnTo>
                  <a:lnTo>
                    <a:pt x="673" y="137"/>
                  </a:lnTo>
                  <a:lnTo>
                    <a:pt x="690" y="103"/>
                  </a:lnTo>
                  <a:lnTo>
                    <a:pt x="675" y="0"/>
                  </a:lnTo>
                  <a:lnTo>
                    <a:pt x="580" y="29"/>
                  </a:lnTo>
                  <a:lnTo>
                    <a:pt x="438" y="55"/>
                  </a:lnTo>
                  <a:lnTo>
                    <a:pt x="251" y="57"/>
                  </a:lnTo>
                  <a:lnTo>
                    <a:pt x="202" y="55"/>
                  </a:lnTo>
                  <a:close/>
                </a:path>
              </a:pathLst>
            </a:custGeom>
            <a:solidFill>
              <a:srgbClr val="786859"/>
            </a:solidFill>
            <a:ln w="9525">
              <a:noFill/>
              <a:round/>
              <a:headEnd/>
              <a:tailEnd/>
            </a:ln>
          </p:spPr>
          <p:txBody>
            <a:bodyPr/>
            <a:lstStyle/>
            <a:p>
              <a:endParaRPr lang="tr-TR"/>
            </a:p>
          </p:txBody>
        </p:sp>
        <p:sp>
          <p:nvSpPr>
            <p:cNvPr id="146458" name="Freeform 25"/>
            <p:cNvSpPr>
              <a:spLocks/>
            </p:cNvSpPr>
            <p:nvPr/>
          </p:nvSpPr>
          <p:spPr bwMode="auto">
            <a:xfrm>
              <a:off x="3917" y="3116"/>
              <a:ext cx="283" cy="137"/>
            </a:xfrm>
            <a:custGeom>
              <a:avLst/>
              <a:gdLst>
                <a:gd name="T0" fmla="*/ 135 w 566"/>
                <a:gd name="T1" fmla="*/ 0 h 274"/>
                <a:gd name="T2" fmla="*/ 139 w 566"/>
                <a:gd name="T3" fmla="*/ 12 h 274"/>
                <a:gd name="T4" fmla="*/ 142 w 566"/>
                <a:gd name="T5" fmla="*/ 48 h 274"/>
                <a:gd name="T6" fmla="*/ 106 w 566"/>
                <a:gd name="T7" fmla="*/ 62 h 274"/>
                <a:gd name="T8" fmla="*/ 52 w 566"/>
                <a:gd name="T9" fmla="*/ 69 h 274"/>
                <a:gd name="T10" fmla="*/ 21 w 566"/>
                <a:gd name="T11" fmla="*/ 67 h 274"/>
                <a:gd name="T12" fmla="*/ 1 w 566"/>
                <a:gd name="T13" fmla="*/ 66 h 274"/>
                <a:gd name="T14" fmla="*/ 0 w 566"/>
                <a:gd name="T15" fmla="*/ 37 h 274"/>
                <a:gd name="T16" fmla="*/ 29 w 566"/>
                <a:gd name="T17" fmla="*/ 19 h 274"/>
                <a:gd name="T18" fmla="*/ 44 w 566"/>
                <a:gd name="T19" fmla="*/ 10 h 274"/>
                <a:gd name="T20" fmla="*/ 71 w 566"/>
                <a:gd name="T21" fmla="*/ 11 h 274"/>
                <a:gd name="T22" fmla="*/ 105 w 566"/>
                <a:gd name="T23" fmla="*/ 9 h 274"/>
                <a:gd name="T24" fmla="*/ 135 w 566"/>
                <a:gd name="T25" fmla="*/ 0 h 274"/>
                <a:gd name="T26" fmla="*/ 135 w 566"/>
                <a:gd name="T27" fmla="*/ 0 h 2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6"/>
                <a:gd name="T43" fmla="*/ 0 h 274"/>
                <a:gd name="T44" fmla="*/ 566 w 566"/>
                <a:gd name="T45" fmla="*/ 274 h 2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6" h="274">
                  <a:moveTo>
                    <a:pt x="538" y="0"/>
                  </a:moveTo>
                  <a:lnTo>
                    <a:pt x="555" y="50"/>
                  </a:lnTo>
                  <a:lnTo>
                    <a:pt x="566" y="194"/>
                  </a:lnTo>
                  <a:lnTo>
                    <a:pt x="425" y="249"/>
                  </a:lnTo>
                  <a:lnTo>
                    <a:pt x="209" y="274"/>
                  </a:lnTo>
                  <a:lnTo>
                    <a:pt x="87" y="268"/>
                  </a:lnTo>
                  <a:lnTo>
                    <a:pt x="3" y="264"/>
                  </a:lnTo>
                  <a:lnTo>
                    <a:pt x="0" y="150"/>
                  </a:lnTo>
                  <a:lnTo>
                    <a:pt x="117" y="76"/>
                  </a:lnTo>
                  <a:lnTo>
                    <a:pt x="178" y="42"/>
                  </a:lnTo>
                  <a:lnTo>
                    <a:pt x="285" y="46"/>
                  </a:lnTo>
                  <a:lnTo>
                    <a:pt x="420" y="35"/>
                  </a:lnTo>
                  <a:lnTo>
                    <a:pt x="538" y="0"/>
                  </a:lnTo>
                  <a:close/>
                </a:path>
              </a:pathLst>
            </a:custGeom>
            <a:solidFill>
              <a:srgbClr val="7D3966"/>
            </a:solidFill>
            <a:ln w="9525">
              <a:noFill/>
              <a:round/>
              <a:headEnd/>
              <a:tailEnd/>
            </a:ln>
          </p:spPr>
          <p:txBody>
            <a:bodyPr/>
            <a:lstStyle/>
            <a:p>
              <a:endParaRPr lang="tr-TR"/>
            </a:p>
          </p:txBody>
        </p:sp>
        <p:sp>
          <p:nvSpPr>
            <p:cNvPr id="146459" name="Freeform 26"/>
            <p:cNvSpPr>
              <a:spLocks/>
            </p:cNvSpPr>
            <p:nvPr/>
          </p:nvSpPr>
          <p:spPr bwMode="auto">
            <a:xfrm>
              <a:off x="4171" y="2737"/>
              <a:ext cx="139" cy="116"/>
            </a:xfrm>
            <a:custGeom>
              <a:avLst/>
              <a:gdLst>
                <a:gd name="T0" fmla="*/ 1 w 279"/>
                <a:gd name="T1" fmla="*/ 15 h 232"/>
                <a:gd name="T2" fmla="*/ 14 w 279"/>
                <a:gd name="T3" fmla="*/ 22 h 232"/>
                <a:gd name="T4" fmla="*/ 17 w 279"/>
                <a:gd name="T5" fmla="*/ 27 h 232"/>
                <a:gd name="T6" fmla="*/ 18 w 279"/>
                <a:gd name="T7" fmla="*/ 15 h 232"/>
                <a:gd name="T8" fmla="*/ 19 w 279"/>
                <a:gd name="T9" fmla="*/ 12 h 232"/>
                <a:gd name="T10" fmla="*/ 20 w 279"/>
                <a:gd name="T11" fmla="*/ 10 h 232"/>
                <a:gd name="T12" fmla="*/ 21 w 279"/>
                <a:gd name="T13" fmla="*/ 7 h 232"/>
                <a:gd name="T14" fmla="*/ 21 w 279"/>
                <a:gd name="T15" fmla="*/ 7 h 232"/>
                <a:gd name="T16" fmla="*/ 22 w 279"/>
                <a:gd name="T17" fmla="*/ 7 h 232"/>
                <a:gd name="T18" fmla="*/ 23 w 279"/>
                <a:gd name="T19" fmla="*/ 6 h 232"/>
                <a:gd name="T20" fmla="*/ 24 w 279"/>
                <a:gd name="T21" fmla="*/ 6 h 232"/>
                <a:gd name="T22" fmla="*/ 26 w 279"/>
                <a:gd name="T23" fmla="*/ 6 h 232"/>
                <a:gd name="T24" fmla="*/ 31 w 279"/>
                <a:gd name="T25" fmla="*/ 4 h 232"/>
                <a:gd name="T26" fmla="*/ 40 w 279"/>
                <a:gd name="T27" fmla="*/ 2 h 232"/>
                <a:gd name="T28" fmla="*/ 42 w 279"/>
                <a:gd name="T29" fmla="*/ 7 h 232"/>
                <a:gd name="T30" fmla="*/ 43 w 279"/>
                <a:gd name="T31" fmla="*/ 6 h 232"/>
                <a:gd name="T32" fmla="*/ 44 w 279"/>
                <a:gd name="T33" fmla="*/ 5 h 232"/>
                <a:gd name="T34" fmla="*/ 46 w 279"/>
                <a:gd name="T35" fmla="*/ 4 h 232"/>
                <a:gd name="T36" fmla="*/ 48 w 279"/>
                <a:gd name="T37" fmla="*/ 2 h 232"/>
                <a:gd name="T38" fmla="*/ 50 w 279"/>
                <a:gd name="T39" fmla="*/ 1 h 232"/>
                <a:gd name="T40" fmla="*/ 51 w 279"/>
                <a:gd name="T41" fmla="*/ 0 h 232"/>
                <a:gd name="T42" fmla="*/ 53 w 279"/>
                <a:gd name="T43" fmla="*/ 0 h 232"/>
                <a:gd name="T44" fmla="*/ 55 w 279"/>
                <a:gd name="T45" fmla="*/ 2 h 232"/>
                <a:gd name="T46" fmla="*/ 57 w 279"/>
                <a:gd name="T47" fmla="*/ 5 h 232"/>
                <a:gd name="T48" fmla="*/ 59 w 279"/>
                <a:gd name="T49" fmla="*/ 7 h 232"/>
                <a:gd name="T50" fmla="*/ 64 w 279"/>
                <a:gd name="T51" fmla="*/ 10 h 232"/>
                <a:gd name="T52" fmla="*/ 69 w 279"/>
                <a:gd name="T53" fmla="*/ 17 h 232"/>
                <a:gd name="T54" fmla="*/ 64 w 279"/>
                <a:gd name="T55" fmla="*/ 28 h 232"/>
                <a:gd name="T56" fmla="*/ 58 w 279"/>
                <a:gd name="T57" fmla="*/ 37 h 232"/>
                <a:gd name="T58" fmla="*/ 57 w 279"/>
                <a:gd name="T59" fmla="*/ 44 h 232"/>
                <a:gd name="T60" fmla="*/ 56 w 279"/>
                <a:gd name="T61" fmla="*/ 49 h 232"/>
                <a:gd name="T62" fmla="*/ 55 w 279"/>
                <a:gd name="T63" fmla="*/ 51 h 232"/>
                <a:gd name="T64" fmla="*/ 54 w 279"/>
                <a:gd name="T65" fmla="*/ 53 h 232"/>
                <a:gd name="T66" fmla="*/ 53 w 279"/>
                <a:gd name="T67" fmla="*/ 53 h 232"/>
                <a:gd name="T68" fmla="*/ 52 w 279"/>
                <a:gd name="T69" fmla="*/ 54 h 232"/>
                <a:gd name="T70" fmla="*/ 50 w 279"/>
                <a:gd name="T71" fmla="*/ 55 h 232"/>
                <a:gd name="T72" fmla="*/ 48 w 279"/>
                <a:gd name="T73" fmla="*/ 56 h 232"/>
                <a:gd name="T74" fmla="*/ 46 w 279"/>
                <a:gd name="T75" fmla="*/ 57 h 232"/>
                <a:gd name="T76" fmla="*/ 42 w 279"/>
                <a:gd name="T77" fmla="*/ 58 h 232"/>
                <a:gd name="T78" fmla="*/ 41 w 279"/>
                <a:gd name="T79" fmla="*/ 58 h 232"/>
                <a:gd name="T80" fmla="*/ 38 w 279"/>
                <a:gd name="T81" fmla="*/ 58 h 232"/>
                <a:gd name="T82" fmla="*/ 30 w 279"/>
                <a:gd name="T83" fmla="*/ 58 h 232"/>
                <a:gd name="T84" fmla="*/ 18 w 279"/>
                <a:gd name="T85" fmla="*/ 56 h 232"/>
                <a:gd name="T86" fmla="*/ 14 w 279"/>
                <a:gd name="T87" fmla="*/ 56 h 232"/>
                <a:gd name="T88" fmla="*/ 11 w 279"/>
                <a:gd name="T89" fmla="*/ 55 h 232"/>
                <a:gd name="T90" fmla="*/ 7 w 279"/>
                <a:gd name="T91" fmla="*/ 53 h 232"/>
                <a:gd name="T92" fmla="*/ 3 w 279"/>
                <a:gd name="T93" fmla="*/ 52 h 232"/>
                <a:gd name="T94" fmla="*/ 0 w 279"/>
                <a:gd name="T95" fmla="*/ 50 h 232"/>
                <a:gd name="T96" fmla="*/ 0 w 279"/>
                <a:gd name="T97" fmla="*/ 31 h 232"/>
                <a:gd name="T98" fmla="*/ 1 w 279"/>
                <a:gd name="T99" fmla="*/ 15 h 232"/>
                <a:gd name="T100" fmla="*/ 1 w 279"/>
                <a:gd name="T101" fmla="*/ 15 h 2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232"/>
                <a:gd name="T155" fmla="*/ 279 w 279"/>
                <a:gd name="T156" fmla="*/ 232 h 2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232">
                  <a:moveTo>
                    <a:pt x="6" y="63"/>
                  </a:moveTo>
                  <a:lnTo>
                    <a:pt x="57" y="88"/>
                  </a:lnTo>
                  <a:lnTo>
                    <a:pt x="70" y="105"/>
                  </a:lnTo>
                  <a:lnTo>
                    <a:pt x="72" y="61"/>
                  </a:lnTo>
                  <a:lnTo>
                    <a:pt x="76" y="46"/>
                  </a:lnTo>
                  <a:lnTo>
                    <a:pt x="80" y="38"/>
                  </a:lnTo>
                  <a:lnTo>
                    <a:pt x="84" y="31"/>
                  </a:lnTo>
                  <a:lnTo>
                    <a:pt x="86" y="29"/>
                  </a:lnTo>
                  <a:lnTo>
                    <a:pt x="88" y="27"/>
                  </a:lnTo>
                  <a:lnTo>
                    <a:pt x="93" y="23"/>
                  </a:lnTo>
                  <a:lnTo>
                    <a:pt x="99" y="21"/>
                  </a:lnTo>
                  <a:lnTo>
                    <a:pt x="107" y="21"/>
                  </a:lnTo>
                  <a:lnTo>
                    <a:pt x="126" y="14"/>
                  </a:lnTo>
                  <a:lnTo>
                    <a:pt x="160" y="6"/>
                  </a:lnTo>
                  <a:lnTo>
                    <a:pt x="169" y="29"/>
                  </a:lnTo>
                  <a:lnTo>
                    <a:pt x="175" y="23"/>
                  </a:lnTo>
                  <a:lnTo>
                    <a:pt x="179" y="19"/>
                  </a:lnTo>
                  <a:lnTo>
                    <a:pt x="186" y="14"/>
                  </a:lnTo>
                  <a:lnTo>
                    <a:pt x="194" y="8"/>
                  </a:lnTo>
                  <a:lnTo>
                    <a:pt x="200" y="4"/>
                  </a:lnTo>
                  <a:lnTo>
                    <a:pt x="207" y="0"/>
                  </a:lnTo>
                  <a:lnTo>
                    <a:pt x="213" y="0"/>
                  </a:lnTo>
                  <a:lnTo>
                    <a:pt x="222" y="8"/>
                  </a:lnTo>
                  <a:lnTo>
                    <a:pt x="230" y="17"/>
                  </a:lnTo>
                  <a:lnTo>
                    <a:pt x="236" y="31"/>
                  </a:lnTo>
                  <a:lnTo>
                    <a:pt x="259" y="40"/>
                  </a:lnTo>
                  <a:lnTo>
                    <a:pt x="279" y="67"/>
                  </a:lnTo>
                  <a:lnTo>
                    <a:pt x="259" y="112"/>
                  </a:lnTo>
                  <a:lnTo>
                    <a:pt x="232" y="148"/>
                  </a:lnTo>
                  <a:lnTo>
                    <a:pt x="230" y="173"/>
                  </a:lnTo>
                  <a:lnTo>
                    <a:pt x="224" y="194"/>
                  </a:lnTo>
                  <a:lnTo>
                    <a:pt x="221" y="202"/>
                  </a:lnTo>
                  <a:lnTo>
                    <a:pt x="217" y="209"/>
                  </a:lnTo>
                  <a:lnTo>
                    <a:pt x="213" y="211"/>
                  </a:lnTo>
                  <a:lnTo>
                    <a:pt x="211" y="215"/>
                  </a:lnTo>
                  <a:lnTo>
                    <a:pt x="202" y="219"/>
                  </a:lnTo>
                  <a:lnTo>
                    <a:pt x="194" y="223"/>
                  </a:lnTo>
                  <a:lnTo>
                    <a:pt x="184" y="226"/>
                  </a:lnTo>
                  <a:lnTo>
                    <a:pt x="169" y="230"/>
                  </a:lnTo>
                  <a:lnTo>
                    <a:pt x="164" y="232"/>
                  </a:lnTo>
                  <a:lnTo>
                    <a:pt x="152" y="232"/>
                  </a:lnTo>
                  <a:lnTo>
                    <a:pt x="120" y="232"/>
                  </a:lnTo>
                  <a:lnTo>
                    <a:pt x="72" y="224"/>
                  </a:lnTo>
                  <a:lnTo>
                    <a:pt x="59" y="221"/>
                  </a:lnTo>
                  <a:lnTo>
                    <a:pt x="46" y="217"/>
                  </a:lnTo>
                  <a:lnTo>
                    <a:pt x="31" y="211"/>
                  </a:lnTo>
                  <a:lnTo>
                    <a:pt x="15" y="205"/>
                  </a:lnTo>
                  <a:lnTo>
                    <a:pt x="0" y="200"/>
                  </a:lnTo>
                  <a:lnTo>
                    <a:pt x="0" y="124"/>
                  </a:lnTo>
                  <a:lnTo>
                    <a:pt x="6" y="63"/>
                  </a:lnTo>
                  <a:close/>
                </a:path>
              </a:pathLst>
            </a:custGeom>
            <a:solidFill>
              <a:srgbClr val="FFBCB1"/>
            </a:solidFill>
            <a:ln w="9525">
              <a:noFill/>
              <a:round/>
              <a:headEnd/>
              <a:tailEnd/>
            </a:ln>
          </p:spPr>
          <p:txBody>
            <a:bodyPr/>
            <a:lstStyle/>
            <a:p>
              <a:endParaRPr lang="tr-TR"/>
            </a:p>
          </p:txBody>
        </p:sp>
        <p:sp>
          <p:nvSpPr>
            <p:cNvPr id="146460" name="Freeform 27"/>
            <p:cNvSpPr>
              <a:spLocks/>
            </p:cNvSpPr>
            <p:nvPr/>
          </p:nvSpPr>
          <p:spPr bwMode="auto">
            <a:xfrm>
              <a:off x="3399" y="2806"/>
              <a:ext cx="100" cy="75"/>
            </a:xfrm>
            <a:custGeom>
              <a:avLst/>
              <a:gdLst>
                <a:gd name="T0" fmla="*/ 31 w 199"/>
                <a:gd name="T1" fmla="*/ 1 h 150"/>
                <a:gd name="T2" fmla="*/ 12 w 199"/>
                <a:gd name="T3" fmla="*/ 15 h 150"/>
                <a:gd name="T4" fmla="*/ 10 w 199"/>
                <a:gd name="T5" fmla="*/ 18 h 150"/>
                <a:gd name="T6" fmla="*/ 8 w 199"/>
                <a:gd name="T7" fmla="*/ 20 h 150"/>
                <a:gd name="T8" fmla="*/ 6 w 199"/>
                <a:gd name="T9" fmla="*/ 23 h 150"/>
                <a:gd name="T10" fmla="*/ 4 w 199"/>
                <a:gd name="T11" fmla="*/ 27 h 150"/>
                <a:gd name="T12" fmla="*/ 2 w 199"/>
                <a:gd name="T13" fmla="*/ 30 h 150"/>
                <a:gd name="T14" fmla="*/ 0 w 199"/>
                <a:gd name="T15" fmla="*/ 35 h 150"/>
                <a:gd name="T16" fmla="*/ 1 w 199"/>
                <a:gd name="T17" fmla="*/ 38 h 150"/>
                <a:gd name="T18" fmla="*/ 12 w 199"/>
                <a:gd name="T19" fmla="*/ 38 h 150"/>
                <a:gd name="T20" fmla="*/ 26 w 199"/>
                <a:gd name="T21" fmla="*/ 37 h 150"/>
                <a:gd name="T22" fmla="*/ 36 w 199"/>
                <a:gd name="T23" fmla="*/ 34 h 150"/>
                <a:gd name="T24" fmla="*/ 50 w 199"/>
                <a:gd name="T25" fmla="*/ 13 h 150"/>
                <a:gd name="T26" fmla="*/ 42 w 199"/>
                <a:gd name="T27" fmla="*/ 5 h 150"/>
                <a:gd name="T28" fmla="*/ 33 w 199"/>
                <a:gd name="T29" fmla="*/ 0 h 150"/>
                <a:gd name="T30" fmla="*/ 31 w 199"/>
                <a:gd name="T31" fmla="*/ 1 h 150"/>
                <a:gd name="T32" fmla="*/ 31 w 199"/>
                <a:gd name="T33" fmla="*/ 1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50"/>
                <a:gd name="T53" fmla="*/ 199 w 199"/>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50">
                  <a:moveTo>
                    <a:pt x="121" y="2"/>
                  </a:moveTo>
                  <a:lnTo>
                    <a:pt x="45" y="61"/>
                  </a:lnTo>
                  <a:lnTo>
                    <a:pt x="38" y="70"/>
                  </a:lnTo>
                  <a:lnTo>
                    <a:pt x="30" y="82"/>
                  </a:lnTo>
                  <a:lnTo>
                    <a:pt x="23" y="95"/>
                  </a:lnTo>
                  <a:lnTo>
                    <a:pt x="13" y="108"/>
                  </a:lnTo>
                  <a:lnTo>
                    <a:pt x="5" y="122"/>
                  </a:lnTo>
                  <a:lnTo>
                    <a:pt x="0" y="139"/>
                  </a:lnTo>
                  <a:lnTo>
                    <a:pt x="2" y="150"/>
                  </a:lnTo>
                  <a:lnTo>
                    <a:pt x="45" y="150"/>
                  </a:lnTo>
                  <a:lnTo>
                    <a:pt x="104" y="148"/>
                  </a:lnTo>
                  <a:lnTo>
                    <a:pt x="144" y="135"/>
                  </a:lnTo>
                  <a:lnTo>
                    <a:pt x="199" y="53"/>
                  </a:lnTo>
                  <a:lnTo>
                    <a:pt x="165" y="23"/>
                  </a:lnTo>
                  <a:lnTo>
                    <a:pt x="129" y="0"/>
                  </a:lnTo>
                  <a:lnTo>
                    <a:pt x="121" y="2"/>
                  </a:lnTo>
                  <a:close/>
                </a:path>
              </a:pathLst>
            </a:custGeom>
            <a:solidFill>
              <a:srgbClr val="FFFFFF"/>
            </a:solidFill>
            <a:ln w="9525">
              <a:noFill/>
              <a:round/>
              <a:headEnd/>
              <a:tailEnd/>
            </a:ln>
          </p:spPr>
          <p:txBody>
            <a:bodyPr/>
            <a:lstStyle/>
            <a:p>
              <a:endParaRPr lang="tr-TR"/>
            </a:p>
          </p:txBody>
        </p:sp>
        <p:sp>
          <p:nvSpPr>
            <p:cNvPr id="146461" name="Freeform 28"/>
            <p:cNvSpPr>
              <a:spLocks/>
            </p:cNvSpPr>
            <p:nvPr/>
          </p:nvSpPr>
          <p:spPr bwMode="auto">
            <a:xfrm>
              <a:off x="3592" y="3001"/>
              <a:ext cx="159" cy="166"/>
            </a:xfrm>
            <a:custGeom>
              <a:avLst/>
              <a:gdLst>
                <a:gd name="T0" fmla="*/ 61 w 319"/>
                <a:gd name="T1" fmla="*/ 7 h 331"/>
                <a:gd name="T2" fmla="*/ 42 w 319"/>
                <a:gd name="T3" fmla="*/ 0 h 331"/>
                <a:gd name="T4" fmla="*/ 21 w 319"/>
                <a:gd name="T5" fmla="*/ 0 h 331"/>
                <a:gd name="T6" fmla="*/ 7 w 319"/>
                <a:gd name="T7" fmla="*/ 11 h 331"/>
                <a:gd name="T8" fmla="*/ 0 w 319"/>
                <a:gd name="T9" fmla="*/ 24 h 331"/>
                <a:gd name="T10" fmla="*/ 2 w 319"/>
                <a:gd name="T11" fmla="*/ 37 h 331"/>
                <a:gd name="T12" fmla="*/ 9 w 319"/>
                <a:gd name="T13" fmla="*/ 40 h 331"/>
                <a:gd name="T14" fmla="*/ 12 w 319"/>
                <a:gd name="T15" fmla="*/ 40 h 331"/>
                <a:gd name="T16" fmla="*/ 12 w 319"/>
                <a:gd name="T17" fmla="*/ 43 h 331"/>
                <a:gd name="T18" fmla="*/ 11 w 319"/>
                <a:gd name="T19" fmla="*/ 48 h 331"/>
                <a:gd name="T20" fmla="*/ 11 w 319"/>
                <a:gd name="T21" fmla="*/ 54 h 331"/>
                <a:gd name="T22" fmla="*/ 12 w 319"/>
                <a:gd name="T23" fmla="*/ 57 h 331"/>
                <a:gd name="T24" fmla="*/ 13 w 319"/>
                <a:gd name="T25" fmla="*/ 57 h 331"/>
                <a:gd name="T26" fmla="*/ 14 w 319"/>
                <a:gd name="T27" fmla="*/ 58 h 331"/>
                <a:gd name="T28" fmla="*/ 18 w 319"/>
                <a:gd name="T29" fmla="*/ 59 h 331"/>
                <a:gd name="T30" fmla="*/ 20 w 319"/>
                <a:gd name="T31" fmla="*/ 60 h 331"/>
                <a:gd name="T32" fmla="*/ 22 w 319"/>
                <a:gd name="T33" fmla="*/ 60 h 331"/>
                <a:gd name="T34" fmla="*/ 21 w 319"/>
                <a:gd name="T35" fmla="*/ 65 h 331"/>
                <a:gd name="T36" fmla="*/ 22 w 319"/>
                <a:gd name="T37" fmla="*/ 68 h 331"/>
                <a:gd name="T38" fmla="*/ 22 w 319"/>
                <a:gd name="T39" fmla="*/ 70 h 331"/>
                <a:gd name="T40" fmla="*/ 24 w 319"/>
                <a:gd name="T41" fmla="*/ 71 h 331"/>
                <a:gd name="T42" fmla="*/ 27 w 319"/>
                <a:gd name="T43" fmla="*/ 72 h 331"/>
                <a:gd name="T44" fmla="*/ 31 w 319"/>
                <a:gd name="T45" fmla="*/ 73 h 331"/>
                <a:gd name="T46" fmla="*/ 31 w 319"/>
                <a:gd name="T47" fmla="*/ 77 h 331"/>
                <a:gd name="T48" fmla="*/ 31 w 319"/>
                <a:gd name="T49" fmla="*/ 78 h 331"/>
                <a:gd name="T50" fmla="*/ 32 w 319"/>
                <a:gd name="T51" fmla="*/ 80 h 331"/>
                <a:gd name="T52" fmla="*/ 33 w 319"/>
                <a:gd name="T53" fmla="*/ 81 h 331"/>
                <a:gd name="T54" fmla="*/ 34 w 319"/>
                <a:gd name="T55" fmla="*/ 81 h 331"/>
                <a:gd name="T56" fmla="*/ 36 w 319"/>
                <a:gd name="T57" fmla="*/ 82 h 331"/>
                <a:gd name="T58" fmla="*/ 39 w 319"/>
                <a:gd name="T59" fmla="*/ 83 h 331"/>
                <a:gd name="T60" fmla="*/ 42 w 319"/>
                <a:gd name="T61" fmla="*/ 83 h 331"/>
                <a:gd name="T62" fmla="*/ 48 w 319"/>
                <a:gd name="T63" fmla="*/ 82 h 331"/>
                <a:gd name="T64" fmla="*/ 54 w 319"/>
                <a:gd name="T65" fmla="*/ 81 h 331"/>
                <a:gd name="T66" fmla="*/ 56 w 319"/>
                <a:gd name="T67" fmla="*/ 80 h 331"/>
                <a:gd name="T68" fmla="*/ 61 w 319"/>
                <a:gd name="T69" fmla="*/ 64 h 331"/>
                <a:gd name="T70" fmla="*/ 79 w 319"/>
                <a:gd name="T71" fmla="*/ 53 h 331"/>
                <a:gd name="T72" fmla="*/ 75 w 319"/>
                <a:gd name="T73" fmla="*/ 31 h 331"/>
                <a:gd name="T74" fmla="*/ 61 w 319"/>
                <a:gd name="T75" fmla="*/ 7 h 331"/>
                <a:gd name="T76" fmla="*/ 61 w 319"/>
                <a:gd name="T77" fmla="*/ 7 h 3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331"/>
                <a:gd name="T119" fmla="*/ 319 w 319"/>
                <a:gd name="T120" fmla="*/ 331 h 3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331">
                  <a:moveTo>
                    <a:pt x="247" y="27"/>
                  </a:moveTo>
                  <a:lnTo>
                    <a:pt x="169" y="0"/>
                  </a:lnTo>
                  <a:lnTo>
                    <a:pt x="87" y="0"/>
                  </a:lnTo>
                  <a:lnTo>
                    <a:pt x="30" y="44"/>
                  </a:lnTo>
                  <a:lnTo>
                    <a:pt x="0" y="95"/>
                  </a:lnTo>
                  <a:lnTo>
                    <a:pt x="11" y="145"/>
                  </a:lnTo>
                  <a:lnTo>
                    <a:pt x="36" y="160"/>
                  </a:lnTo>
                  <a:lnTo>
                    <a:pt x="51" y="160"/>
                  </a:lnTo>
                  <a:lnTo>
                    <a:pt x="49" y="170"/>
                  </a:lnTo>
                  <a:lnTo>
                    <a:pt x="45" y="192"/>
                  </a:lnTo>
                  <a:lnTo>
                    <a:pt x="45" y="215"/>
                  </a:lnTo>
                  <a:lnTo>
                    <a:pt x="49" y="225"/>
                  </a:lnTo>
                  <a:lnTo>
                    <a:pt x="53" y="228"/>
                  </a:lnTo>
                  <a:lnTo>
                    <a:pt x="57" y="230"/>
                  </a:lnTo>
                  <a:lnTo>
                    <a:pt x="72" y="234"/>
                  </a:lnTo>
                  <a:lnTo>
                    <a:pt x="81" y="238"/>
                  </a:lnTo>
                  <a:lnTo>
                    <a:pt x="89" y="240"/>
                  </a:lnTo>
                  <a:lnTo>
                    <a:pt x="87" y="257"/>
                  </a:lnTo>
                  <a:lnTo>
                    <a:pt x="89" y="272"/>
                  </a:lnTo>
                  <a:lnTo>
                    <a:pt x="91" y="280"/>
                  </a:lnTo>
                  <a:lnTo>
                    <a:pt x="98" y="284"/>
                  </a:lnTo>
                  <a:lnTo>
                    <a:pt x="110" y="287"/>
                  </a:lnTo>
                  <a:lnTo>
                    <a:pt x="125" y="291"/>
                  </a:lnTo>
                  <a:lnTo>
                    <a:pt x="125" y="306"/>
                  </a:lnTo>
                  <a:lnTo>
                    <a:pt x="127" y="312"/>
                  </a:lnTo>
                  <a:lnTo>
                    <a:pt x="131" y="318"/>
                  </a:lnTo>
                  <a:lnTo>
                    <a:pt x="135" y="322"/>
                  </a:lnTo>
                  <a:lnTo>
                    <a:pt x="138" y="323"/>
                  </a:lnTo>
                  <a:lnTo>
                    <a:pt x="146" y="327"/>
                  </a:lnTo>
                  <a:lnTo>
                    <a:pt x="157" y="329"/>
                  </a:lnTo>
                  <a:lnTo>
                    <a:pt x="171" y="331"/>
                  </a:lnTo>
                  <a:lnTo>
                    <a:pt x="195" y="327"/>
                  </a:lnTo>
                  <a:lnTo>
                    <a:pt x="216" y="322"/>
                  </a:lnTo>
                  <a:lnTo>
                    <a:pt x="226" y="320"/>
                  </a:lnTo>
                  <a:lnTo>
                    <a:pt x="245" y="255"/>
                  </a:lnTo>
                  <a:lnTo>
                    <a:pt x="319" y="211"/>
                  </a:lnTo>
                  <a:lnTo>
                    <a:pt x="300" y="122"/>
                  </a:lnTo>
                  <a:lnTo>
                    <a:pt x="247" y="27"/>
                  </a:lnTo>
                  <a:close/>
                </a:path>
              </a:pathLst>
            </a:custGeom>
            <a:solidFill>
              <a:srgbClr val="FFBCB1"/>
            </a:solidFill>
            <a:ln w="9525">
              <a:noFill/>
              <a:round/>
              <a:headEnd/>
              <a:tailEnd/>
            </a:ln>
          </p:spPr>
          <p:txBody>
            <a:bodyPr/>
            <a:lstStyle/>
            <a:p>
              <a:endParaRPr lang="tr-TR"/>
            </a:p>
          </p:txBody>
        </p:sp>
        <p:sp>
          <p:nvSpPr>
            <p:cNvPr id="146462" name="Freeform 29"/>
            <p:cNvSpPr>
              <a:spLocks/>
            </p:cNvSpPr>
            <p:nvPr/>
          </p:nvSpPr>
          <p:spPr bwMode="auto">
            <a:xfrm>
              <a:off x="3717" y="2653"/>
              <a:ext cx="516" cy="554"/>
            </a:xfrm>
            <a:custGeom>
              <a:avLst/>
              <a:gdLst>
                <a:gd name="T0" fmla="*/ 57 w 1032"/>
                <a:gd name="T1" fmla="*/ 0 h 1110"/>
                <a:gd name="T2" fmla="*/ 37 w 1032"/>
                <a:gd name="T3" fmla="*/ 23 h 1110"/>
                <a:gd name="T4" fmla="*/ 35 w 1032"/>
                <a:gd name="T5" fmla="*/ 25 h 1110"/>
                <a:gd name="T6" fmla="*/ 33 w 1032"/>
                <a:gd name="T7" fmla="*/ 27 h 1110"/>
                <a:gd name="T8" fmla="*/ 31 w 1032"/>
                <a:gd name="T9" fmla="*/ 29 h 1110"/>
                <a:gd name="T10" fmla="*/ 30 w 1032"/>
                <a:gd name="T11" fmla="*/ 32 h 1110"/>
                <a:gd name="T12" fmla="*/ 27 w 1032"/>
                <a:gd name="T13" fmla="*/ 36 h 1110"/>
                <a:gd name="T14" fmla="*/ 23 w 1032"/>
                <a:gd name="T15" fmla="*/ 41 h 1110"/>
                <a:gd name="T16" fmla="*/ 19 w 1032"/>
                <a:gd name="T17" fmla="*/ 47 h 1110"/>
                <a:gd name="T18" fmla="*/ 16 w 1032"/>
                <a:gd name="T19" fmla="*/ 53 h 1110"/>
                <a:gd name="T20" fmla="*/ 13 w 1032"/>
                <a:gd name="T21" fmla="*/ 61 h 1110"/>
                <a:gd name="T22" fmla="*/ 11 w 1032"/>
                <a:gd name="T23" fmla="*/ 65 h 1110"/>
                <a:gd name="T24" fmla="*/ 8 w 1032"/>
                <a:gd name="T25" fmla="*/ 74 h 1110"/>
                <a:gd name="T26" fmla="*/ 5 w 1032"/>
                <a:gd name="T27" fmla="*/ 80 h 1110"/>
                <a:gd name="T28" fmla="*/ 20 w 1032"/>
                <a:gd name="T29" fmla="*/ 106 h 1110"/>
                <a:gd name="T30" fmla="*/ 7 w 1032"/>
                <a:gd name="T31" fmla="*/ 160 h 1110"/>
                <a:gd name="T32" fmla="*/ 21 w 1032"/>
                <a:gd name="T33" fmla="*/ 168 h 1110"/>
                <a:gd name="T34" fmla="*/ 10 w 1032"/>
                <a:gd name="T35" fmla="*/ 202 h 1110"/>
                <a:gd name="T36" fmla="*/ 29 w 1032"/>
                <a:gd name="T37" fmla="*/ 225 h 1110"/>
                <a:gd name="T38" fmla="*/ 32 w 1032"/>
                <a:gd name="T39" fmla="*/ 227 h 1110"/>
                <a:gd name="T40" fmla="*/ 36 w 1032"/>
                <a:gd name="T41" fmla="*/ 230 h 1110"/>
                <a:gd name="T42" fmla="*/ 40 w 1032"/>
                <a:gd name="T43" fmla="*/ 232 h 1110"/>
                <a:gd name="T44" fmla="*/ 44 w 1032"/>
                <a:gd name="T45" fmla="*/ 231 h 1110"/>
                <a:gd name="T46" fmla="*/ 46 w 1032"/>
                <a:gd name="T47" fmla="*/ 230 h 1110"/>
                <a:gd name="T48" fmla="*/ 48 w 1032"/>
                <a:gd name="T49" fmla="*/ 228 h 1110"/>
                <a:gd name="T50" fmla="*/ 51 w 1032"/>
                <a:gd name="T51" fmla="*/ 214 h 1110"/>
                <a:gd name="T52" fmla="*/ 71 w 1032"/>
                <a:gd name="T53" fmla="*/ 195 h 1110"/>
                <a:gd name="T54" fmla="*/ 75 w 1032"/>
                <a:gd name="T55" fmla="*/ 222 h 1110"/>
                <a:gd name="T56" fmla="*/ 46 w 1032"/>
                <a:gd name="T57" fmla="*/ 261 h 1110"/>
                <a:gd name="T58" fmla="*/ 83 w 1032"/>
                <a:gd name="T59" fmla="*/ 266 h 1110"/>
                <a:gd name="T60" fmla="*/ 145 w 1032"/>
                <a:gd name="T61" fmla="*/ 241 h 1110"/>
                <a:gd name="T62" fmla="*/ 205 w 1032"/>
                <a:gd name="T63" fmla="*/ 238 h 1110"/>
                <a:gd name="T64" fmla="*/ 258 w 1032"/>
                <a:gd name="T65" fmla="*/ 219 h 1110"/>
                <a:gd name="T66" fmla="*/ 258 w 1032"/>
                <a:gd name="T67" fmla="*/ 152 h 1110"/>
                <a:gd name="T68" fmla="*/ 233 w 1032"/>
                <a:gd name="T69" fmla="*/ 100 h 1110"/>
                <a:gd name="T70" fmla="*/ 226 w 1032"/>
                <a:gd name="T71" fmla="*/ 41 h 1110"/>
                <a:gd name="T72" fmla="*/ 205 w 1032"/>
                <a:gd name="T73" fmla="*/ 12 h 1110"/>
                <a:gd name="T74" fmla="*/ 181 w 1032"/>
                <a:gd name="T75" fmla="*/ 12 h 1110"/>
                <a:gd name="T76" fmla="*/ 156 w 1032"/>
                <a:gd name="T77" fmla="*/ 13 h 1110"/>
                <a:gd name="T78" fmla="*/ 110 w 1032"/>
                <a:gd name="T79" fmla="*/ 19 h 1110"/>
                <a:gd name="T80" fmla="*/ 95 w 1032"/>
                <a:gd name="T81" fmla="*/ 25 h 1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2"/>
                <a:gd name="T124" fmla="*/ 0 h 1110"/>
                <a:gd name="T125" fmla="*/ 1032 w 1032"/>
                <a:gd name="T126" fmla="*/ 1110 h 11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2" h="1110">
                  <a:moveTo>
                    <a:pt x="380" y="101"/>
                  </a:moveTo>
                  <a:lnTo>
                    <a:pt x="231" y="0"/>
                  </a:lnTo>
                  <a:lnTo>
                    <a:pt x="152" y="89"/>
                  </a:lnTo>
                  <a:lnTo>
                    <a:pt x="148" y="95"/>
                  </a:lnTo>
                  <a:lnTo>
                    <a:pt x="144" y="99"/>
                  </a:lnTo>
                  <a:lnTo>
                    <a:pt x="140" y="103"/>
                  </a:lnTo>
                  <a:lnTo>
                    <a:pt x="138" y="107"/>
                  </a:lnTo>
                  <a:lnTo>
                    <a:pt x="134" y="110"/>
                  </a:lnTo>
                  <a:lnTo>
                    <a:pt x="131" y="114"/>
                  </a:lnTo>
                  <a:lnTo>
                    <a:pt x="127" y="118"/>
                  </a:lnTo>
                  <a:lnTo>
                    <a:pt x="125" y="124"/>
                  </a:lnTo>
                  <a:lnTo>
                    <a:pt x="121" y="129"/>
                  </a:lnTo>
                  <a:lnTo>
                    <a:pt x="115" y="133"/>
                  </a:lnTo>
                  <a:lnTo>
                    <a:pt x="108" y="145"/>
                  </a:lnTo>
                  <a:lnTo>
                    <a:pt x="100" y="156"/>
                  </a:lnTo>
                  <a:lnTo>
                    <a:pt x="93" y="167"/>
                  </a:lnTo>
                  <a:lnTo>
                    <a:pt x="83" y="179"/>
                  </a:lnTo>
                  <a:lnTo>
                    <a:pt x="76" y="190"/>
                  </a:lnTo>
                  <a:lnTo>
                    <a:pt x="70" y="202"/>
                  </a:lnTo>
                  <a:lnTo>
                    <a:pt x="64" y="213"/>
                  </a:lnTo>
                  <a:lnTo>
                    <a:pt x="57" y="230"/>
                  </a:lnTo>
                  <a:lnTo>
                    <a:pt x="53" y="245"/>
                  </a:lnTo>
                  <a:lnTo>
                    <a:pt x="49" y="255"/>
                  </a:lnTo>
                  <a:lnTo>
                    <a:pt x="47" y="262"/>
                  </a:lnTo>
                  <a:lnTo>
                    <a:pt x="39" y="279"/>
                  </a:lnTo>
                  <a:lnTo>
                    <a:pt x="34" y="297"/>
                  </a:lnTo>
                  <a:lnTo>
                    <a:pt x="28" y="312"/>
                  </a:lnTo>
                  <a:lnTo>
                    <a:pt x="22" y="323"/>
                  </a:lnTo>
                  <a:lnTo>
                    <a:pt x="19" y="333"/>
                  </a:lnTo>
                  <a:lnTo>
                    <a:pt x="81" y="424"/>
                  </a:lnTo>
                  <a:lnTo>
                    <a:pt x="39" y="536"/>
                  </a:lnTo>
                  <a:lnTo>
                    <a:pt x="30" y="642"/>
                  </a:lnTo>
                  <a:lnTo>
                    <a:pt x="104" y="654"/>
                  </a:lnTo>
                  <a:lnTo>
                    <a:pt x="87" y="673"/>
                  </a:lnTo>
                  <a:lnTo>
                    <a:pt x="0" y="716"/>
                  </a:lnTo>
                  <a:lnTo>
                    <a:pt x="41" y="810"/>
                  </a:lnTo>
                  <a:lnTo>
                    <a:pt x="74" y="931"/>
                  </a:lnTo>
                  <a:lnTo>
                    <a:pt x="117" y="903"/>
                  </a:lnTo>
                  <a:lnTo>
                    <a:pt x="123" y="906"/>
                  </a:lnTo>
                  <a:lnTo>
                    <a:pt x="131" y="912"/>
                  </a:lnTo>
                  <a:lnTo>
                    <a:pt x="138" y="918"/>
                  </a:lnTo>
                  <a:lnTo>
                    <a:pt x="146" y="924"/>
                  </a:lnTo>
                  <a:lnTo>
                    <a:pt x="153" y="929"/>
                  </a:lnTo>
                  <a:lnTo>
                    <a:pt x="161" y="931"/>
                  </a:lnTo>
                  <a:lnTo>
                    <a:pt x="167" y="931"/>
                  </a:lnTo>
                  <a:lnTo>
                    <a:pt x="176" y="927"/>
                  </a:lnTo>
                  <a:lnTo>
                    <a:pt x="180" y="924"/>
                  </a:lnTo>
                  <a:lnTo>
                    <a:pt x="186" y="922"/>
                  </a:lnTo>
                  <a:lnTo>
                    <a:pt x="190" y="918"/>
                  </a:lnTo>
                  <a:lnTo>
                    <a:pt x="193" y="914"/>
                  </a:lnTo>
                  <a:lnTo>
                    <a:pt x="197" y="912"/>
                  </a:lnTo>
                  <a:lnTo>
                    <a:pt x="205" y="857"/>
                  </a:lnTo>
                  <a:lnTo>
                    <a:pt x="203" y="815"/>
                  </a:lnTo>
                  <a:lnTo>
                    <a:pt x="285" y="781"/>
                  </a:lnTo>
                  <a:lnTo>
                    <a:pt x="300" y="870"/>
                  </a:lnTo>
                  <a:lnTo>
                    <a:pt x="302" y="889"/>
                  </a:lnTo>
                  <a:lnTo>
                    <a:pt x="197" y="1022"/>
                  </a:lnTo>
                  <a:lnTo>
                    <a:pt x="186" y="1047"/>
                  </a:lnTo>
                  <a:lnTo>
                    <a:pt x="218" y="1062"/>
                  </a:lnTo>
                  <a:lnTo>
                    <a:pt x="332" y="1066"/>
                  </a:lnTo>
                  <a:lnTo>
                    <a:pt x="340" y="1110"/>
                  </a:lnTo>
                  <a:lnTo>
                    <a:pt x="583" y="965"/>
                  </a:lnTo>
                  <a:lnTo>
                    <a:pt x="708" y="977"/>
                  </a:lnTo>
                  <a:lnTo>
                    <a:pt x="822" y="956"/>
                  </a:lnTo>
                  <a:lnTo>
                    <a:pt x="975" y="912"/>
                  </a:lnTo>
                  <a:lnTo>
                    <a:pt x="1032" y="880"/>
                  </a:lnTo>
                  <a:lnTo>
                    <a:pt x="1032" y="760"/>
                  </a:lnTo>
                  <a:lnTo>
                    <a:pt x="1030" y="610"/>
                  </a:lnTo>
                  <a:lnTo>
                    <a:pt x="988" y="473"/>
                  </a:lnTo>
                  <a:lnTo>
                    <a:pt x="933" y="401"/>
                  </a:lnTo>
                  <a:lnTo>
                    <a:pt x="908" y="374"/>
                  </a:lnTo>
                  <a:lnTo>
                    <a:pt x="906" y="164"/>
                  </a:lnTo>
                  <a:lnTo>
                    <a:pt x="845" y="120"/>
                  </a:lnTo>
                  <a:lnTo>
                    <a:pt x="821" y="51"/>
                  </a:lnTo>
                  <a:lnTo>
                    <a:pt x="777" y="25"/>
                  </a:lnTo>
                  <a:lnTo>
                    <a:pt x="726" y="48"/>
                  </a:lnTo>
                  <a:lnTo>
                    <a:pt x="710" y="74"/>
                  </a:lnTo>
                  <a:lnTo>
                    <a:pt x="625" y="55"/>
                  </a:lnTo>
                  <a:lnTo>
                    <a:pt x="535" y="57"/>
                  </a:lnTo>
                  <a:lnTo>
                    <a:pt x="442" y="78"/>
                  </a:lnTo>
                  <a:lnTo>
                    <a:pt x="380" y="101"/>
                  </a:lnTo>
                  <a:close/>
                </a:path>
              </a:pathLst>
            </a:custGeom>
            <a:solidFill>
              <a:srgbClr val="949114"/>
            </a:solidFill>
            <a:ln w="9525">
              <a:noFill/>
              <a:round/>
              <a:headEnd/>
              <a:tailEnd/>
            </a:ln>
          </p:spPr>
          <p:txBody>
            <a:bodyPr/>
            <a:lstStyle/>
            <a:p>
              <a:endParaRPr lang="tr-TR"/>
            </a:p>
          </p:txBody>
        </p:sp>
        <p:sp>
          <p:nvSpPr>
            <p:cNvPr id="146463" name="Freeform 30"/>
            <p:cNvSpPr>
              <a:spLocks/>
            </p:cNvSpPr>
            <p:nvPr/>
          </p:nvSpPr>
          <p:spPr bwMode="auto">
            <a:xfrm>
              <a:off x="3852" y="3253"/>
              <a:ext cx="143" cy="79"/>
            </a:xfrm>
            <a:custGeom>
              <a:avLst/>
              <a:gdLst>
                <a:gd name="T0" fmla="*/ 67 w 285"/>
                <a:gd name="T1" fmla="*/ 5 h 158"/>
                <a:gd name="T2" fmla="*/ 66 w 285"/>
                <a:gd name="T3" fmla="*/ 5 h 158"/>
                <a:gd name="T4" fmla="*/ 66 w 285"/>
                <a:gd name="T5" fmla="*/ 6 h 158"/>
                <a:gd name="T6" fmla="*/ 64 w 285"/>
                <a:gd name="T7" fmla="*/ 7 h 158"/>
                <a:gd name="T8" fmla="*/ 63 w 285"/>
                <a:gd name="T9" fmla="*/ 9 h 158"/>
                <a:gd name="T10" fmla="*/ 62 w 285"/>
                <a:gd name="T11" fmla="*/ 10 h 158"/>
                <a:gd name="T12" fmla="*/ 60 w 285"/>
                <a:gd name="T13" fmla="*/ 11 h 158"/>
                <a:gd name="T14" fmla="*/ 58 w 285"/>
                <a:gd name="T15" fmla="*/ 12 h 158"/>
                <a:gd name="T16" fmla="*/ 57 w 285"/>
                <a:gd name="T17" fmla="*/ 13 h 158"/>
                <a:gd name="T18" fmla="*/ 55 w 285"/>
                <a:gd name="T19" fmla="*/ 14 h 158"/>
                <a:gd name="T20" fmla="*/ 52 w 285"/>
                <a:gd name="T21" fmla="*/ 17 h 158"/>
                <a:gd name="T22" fmla="*/ 50 w 285"/>
                <a:gd name="T23" fmla="*/ 17 h 158"/>
                <a:gd name="T24" fmla="*/ 48 w 285"/>
                <a:gd name="T25" fmla="*/ 18 h 158"/>
                <a:gd name="T26" fmla="*/ 46 w 285"/>
                <a:gd name="T27" fmla="*/ 19 h 158"/>
                <a:gd name="T28" fmla="*/ 44 w 285"/>
                <a:gd name="T29" fmla="*/ 20 h 158"/>
                <a:gd name="T30" fmla="*/ 41 w 285"/>
                <a:gd name="T31" fmla="*/ 20 h 158"/>
                <a:gd name="T32" fmla="*/ 34 w 285"/>
                <a:gd name="T33" fmla="*/ 21 h 158"/>
                <a:gd name="T34" fmla="*/ 28 w 285"/>
                <a:gd name="T35" fmla="*/ 20 h 158"/>
                <a:gd name="T36" fmla="*/ 22 w 285"/>
                <a:gd name="T37" fmla="*/ 19 h 158"/>
                <a:gd name="T38" fmla="*/ 19 w 285"/>
                <a:gd name="T39" fmla="*/ 17 h 158"/>
                <a:gd name="T40" fmla="*/ 18 w 285"/>
                <a:gd name="T41" fmla="*/ 18 h 158"/>
                <a:gd name="T42" fmla="*/ 16 w 285"/>
                <a:gd name="T43" fmla="*/ 20 h 158"/>
                <a:gd name="T44" fmla="*/ 15 w 285"/>
                <a:gd name="T45" fmla="*/ 20 h 158"/>
                <a:gd name="T46" fmla="*/ 14 w 285"/>
                <a:gd name="T47" fmla="*/ 21 h 158"/>
                <a:gd name="T48" fmla="*/ 13 w 285"/>
                <a:gd name="T49" fmla="*/ 25 h 158"/>
                <a:gd name="T50" fmla="*/ 14 w 285"/>
                <a:gd name="T51" fmla="*/ 27 h 158"/>
                <a:gd name="T52" fmla="*/ 15 w 285"/>
                <a:gd name="T53" fmla="*/ 28 h 158"/>
                <a:gd name="T54" fmla="*/ 16 w 285"/>
                <a:gd name="T55" fmla="*/ 29 h 158"/>
                <a:gd name="T56" fmla="*/ 18 w 285"/>
                <a:gd name="T57" fmla="*/ 30 h 158"/>
                <a:gd name="T58" fmla="*/ 19 w 285"/>
                <a:gd name="T59" fmla="*/ 30 h 158"/>
                <a:gd name="T60" fmla="*/ 20 w 285"/>
                <a:gd name="T61" fmla="*/ 31 h 158"/>
                <a:gd name="T62" fmla="*/ 22 w 285"/>
                <a:gd name="T63" fmla="*/ 33 h 158"/>
                <a:gd name="T64" fmla="*/ 23 w 285"/>
                <a:gd name="T65" fmla="*/ 33 h 158"/>
                <a:gd name="T66" fmla="*/ 25 w 285"/>
                <a:gd name="T67" fmla="*/ 34 h 158"/>
                <a:gd name="T68" fmla="*/ 29 w 285"/>
                <a:gd name="T69" fmla="*/ 35 h 158"/>
                <a:gd name="T70" fmla="*/ 34 w 285"/>
                <a:gd name="T71" fmla="*/ 36 h 158"/>
                <a:gd name="T72" fmla="*/ 38 w 285"/>
                <a:gd name="T73" fmla="*/ 35 h 158"/>
                <a:gd name="T74" fmla="*/ 38 w 285"/>
                <a:gd name="T75" fmla="*/ 38 h 158"/>
                <a:gd name="T76" fmla="*/ 26 w 285"/>
                <a:gd name="T77" fmla="*/ 40 h 158"/>
                <a:gd name="T78" fmla="*/ 11 w 285"/>
                <a:gd name="T79" fmla="*/ 38 h 158"/>
                <a:gd name="T80" fmla="*/ 10 w 285"/>
                <a:gd name="T81" fmla="*/ 36 h 158"/>
                <a:gd name="T82" fmla="*/ 9 w 285"/>
                <a:gd name="T83" fmla="*/ 36 h 158"/>
                <a:gd name="T84" fmla="*/ 7 w 285"/>
                <a:gd name="T85" fmla="*/ 34 h 158"/>
                <a:gd name="T86" fmla="*/ 5 w 285"/>
                <a:gd name="T87" fmla="*/ 33 h 158"/>
                <a:gd name="T88" fmla="*/ 4 w 285"/>
                <a:gd name="T89" fmla="*/ 31 h 158"/>
                <a:gd name="T90" fmla="*/ 2 w 285"/>
                <a:gd name="T91" fmla="*/ 29 h 158"/>
                <a:gd name="T92" fmla="*/ 1 w 285"/>
                <a:gd name="T93" fmla="*/ 22 h 158"/>
                <a:gd name="T94" fmla="*/ 0 w 285"/>
                <a:gd name="T95" fmla="*/ 17 h 158"/>
                <a:gd name="T96" fmla="*/ 6 w 285"/>
                <a:gd name="T97" fmla="*/ 5 h 158"/>
                <a:gd name="T98" fmla="*/ 14 w 285"/>
                <a:gd name="T99" fmla="*/ 3 h 158"/>
                <a:gd name="T100" fmla="*/ 21 w 285"/>
                <a:gd name="T101" fmla="*/ 2 h 158"/>
                <a:gd name="T102" fmla="*/ 29 w 285"/>
                <a:gd name="T103" fmla="*/ 5 h 158"/>
                <a:gd name="T104" fmla="*/ 44 w 285"/>
                <a:gd name="T105" fmla="*/ 0 h 158"/>
                <a:gd name="T106" fmla="*/ 57 w 285"/>
                <a:gd name="T107" fmla="*/ 1 h 158"/>
                <a:gd name="T108" fmla="*/ 68 w 285"/>
                <a:gd name="T109" fmla="*/ 1 h 158"/>
                <a:gd name="T110" fmla="*/ 72 w 285"/>
                <a:gd name="T111" fmla="*/ 1 h 158"/>
                <a:gd name="T112" fmla="*/ 67 w 285"/>
                <a:gd name="T113" fmla="*/ 5 h 158"/>
                <a:gd name="T114" fmla="*/ 67 w 285"/>
                <a:gd name="T115" fmla="*/ 5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5"/>
                <a:gd name="T175" fmla="*/ 0 h 158"/>
                <a:gd name="T176" fmla="*/ 285 w 285"/>
                <a:gd name="T177" fmla="*/ 158 h 1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5" h="158">
                  <a:moveTo>
                    <a:pt x="265" y="21"/>
                  </a:moveTo>
                  <a:lnTo>
                    <a:pt x="263" y="23"/>
                  </a:lnTo>
                  <a:lnTo>
                    <a:pt x="261" y="27"/>
                  </a:lnTo>
                  <a:lnTo>
                    <a:pt x="255" y="30"/>
                  </a:lnTo>
                  <a:lnTo>
                    <a:pt x="251" y="34"/>
                  </a:lnTo>
                  <a:lnTo>
                    <a:pt x="246" y="38"/>
                  </a:lnTo>
                  <a:lnTo>
                    <a:pt x="238" y="44"/>
                  </a:lnTo>
                  <a:lnTo>
                    <a:pt x="232" y="49"/>
                  </a:lnTo>
                  <a:lnTo>
                    <a:pt x="225" y="53"/>
                  </a:lnTo>
                  <a:lnTo>
                    <a:pt x="217" y="59"/>
                  </a:lnTo>
                  <a:lnTo>
                    <a:pt x="208" y="65"/>
                  </a:lnTo>
                  <a:lnTo>
                    <a:pt x="200" y="68"/>
                  </a:lnTo>
                  <a:lnTo>
                    <a:pt x="190" y="72"/>
                  </a:lnTo>
                  <a:lnTo>
                    <a:pt x="181" y="76"/>
                  </a:lnTo>
                  <a:lnTo>
                    <a:pt x="173" y="80"/>
                  </a:lnTo>
                  <a:lnTo>
                    <a:pt x="164" y="82"/>
                  </a:lnTo>
                  <a:lnTo>
                    <a:pt x="133" y="84"/>
                  </a:lnTo>
                  <a:lnTo>
                    <a:pt x="109" y="82"/>
                  </a:lnTo>
                  <a:lnTo>
                    <a:pt x="86" y="76"/>
                  </a:lnTo>
                  <a:lnTo>
                    <a:pt x="75" y="68"/>
                  </a:lnTo>
                  <a:lnTo>
                    <a:pt x="69" y="70"/>
                  </a:lnTo>
                  <a:lnTo>
                    <a:pt x="61" y="78"/>
                  </a:lnTo>
                  <a:lnTo>
                    <a:pt x="57" y="82"/>
                  </a:lnTo>
                  <a:lnTo>
                    <a:pt x="54" y="87"/>
                  </a:lnTo>
                  <a:lnTo>
                    <a:pt x="52" y="101"/>
                  </a:lnTo>
                  <a:lnTo>
                    <a:pt x="56" y="108"/>
                  </a:lnTo>
                  <a:lnTo>
                    <a:pt x="59" y="112"/>
                  </a:lnTo>
                  <a:lnTo>
                    <a:pt x="63" y="116"/>
                  </a:lnTo>
                  <a:lnTo>
                    <a:pt x="69" y="120"/>
                  </a:lnTo>
                  <a:lnTo>
                    <a:pt x="73" y="123"/>
                  </a:lnTo>
                  <a:lnTo>
                    <a:pt x="78" y="125"/>
                  </a:lnTo>
                  <a:lnTo>
                    <a:pt x="86" y="129"/>
                  </a:lnTo>
                  <a:lnTo>
                    <a:pt x="92" y="131"/>
                  </a:lnTo>
                  <a:lnTo>
                    <a:pt x="99" y="135"/>
                  </a:lnTo>
                  <a:lnTo>
                    <a:pt x="116" y="139"/>
                  </a:lnTo>
                  <a:lnTo>
                    <a:pt x="133" y="141"/>
                  </a:lnTo>
                  <a:lnTo>
                    <a:pt x="152" y="139"/>
                  </a:lnTo>
                  <a:lnTo>
                    <a:pt x="152" y="150"/>
                  </a:lnTo>
                  <a:lnTo>
                    <a:pt x="101" y="158"/>
                  </a:lnTo>
                  <a:lnTo>
                    <a:pt x="44" y="150"/>
                  </a:lnTo>
                  <a:lnTo>
                    <a:pt x="38" y="144"/>
                  </a:lnTo>
                  <a:lnTo>
                    <a:pt x="33" y="141"/>
                  </a:lnTo>
                  <a:lnTo>
                    <a:pt x="25" y="135"/>
                  </a:lnTo>
                  <a:lnTo>
                    <a:pt x="19" y="129"/>
                  </a:lnTo>
                  <a:lnTo>
                    <a:pt x="14" y="125"/>
                  </a:lnTo>
                  <a:lnTo>
                    <a:pt x="8" y="118"/>
                  </a:lnTo>
                  <a:lnTo>
                    <a:pt x="4" y="89"/>
                  </a:lnTo>
                  <a:lnTo>
                    <a:pt x="0" y="65"/>
                  </a:lnTo>
                  <a:lnTo>
                    <a:pt x="21" y="23"/>
                  </a:lnTo>
                  <a:lnTo>
                    <a:pt x="54" y="15"/>
                  </a:lnTo>
                  <a:lnTo>
                    <a:pt x="84" y="9"/>
                  </a:lnTo>
                  <a:lnTo>
                    <a:pt x="114" y="17"/>
                  </a:lnTo>
                  <a:lnTo>
                    <a:pt x="175" y="0"/>
                  </a:lnTo>
                  <a:lnTo>
                    <a:pt x="228" y="2"/>
                  </a:lnTo>
                  <a:lnTo>
                    <a:pt x="270" y="2"/>
                  </a:lnTo>
                  <a:lnTo>
                    <a:pt x="285" y="6"/>
                  </a:lnTo>
                  <a:lnTo>
                    <a:pt x="265" y="21"/>
                  </a:lnTo>
                  <a:close/>
                </a:path>
              </a:pathLst>
            </a:custGeom>
            <a:solidFill>
              <a:srgbClr val="544230"/>
            </a:solidFill>
            <a:ln w="9525">
              <a:noFill/>
              <a:round/>
              <a:headEnd/>
              <a:tailEnd/>
            </a:ln>
          </p:spPr>
          <p:txBody>
            <a:bodyPr/>
            <a:lstStyle/>
            <a:p>
              <a:endParaRPr lang="tr-TR"/>
            </a:p>
          </p:txBody>
        </p:sp>
        <p:sp>
          <p:nvSpPr>
            <p:cNvPr id="146464" name="Freeform 31"/>
            <p:cNvSpPr>
              <a:spLocks/>
            </p:cNvSpPr>
            <p:nvPr/>
          </p:nvSpPr>
          <p:spPr bwMode="auto">
            <a:xfrm>
              <a:off x="3732" y="2655"/>
              <a:ext cx="472" cy="554"/>
            </a:xfrm>
            <a:custGeom>
              <a:avLst/>
              <a:gdLst>
                <a:gd name="T0" fmla="*/ 136 w 943"/>
                <a:gd name="T1" fmla="*/ 186 h 1108"/>
                <a:gd name="T2" fmla="*/ 131 w 943"/>
                <a:gd name="T3" fmla="*/ 198 h 1108"/>
                <a:gd name="T4" fmla="*/ 124 w 943"/>
                <a:gd name="T5" fmla="*/ 201 h 1108"/>
                <a:gd name="T6" fmla="*/ 118 w 943"/>
                <a:gd name="T7" fmla="*/ 204 h 1108"/>
                <a:gd name="T8" fmla="*/ 124 w 943"/>
                <a:gd name="T9" fmla="*/ 180 h 1108"/>
                <a:gd name="T10" fmla="*/ 135 w 943"/>
                <a:gd name="T11" fmla="*/ 176 h 1108"/>
                <a:gd name="T12" fmla="*/ 142 w 943"/>
                <a:gd name="T13" fmla="*/ 172 h 1108"/>
                <a:gd name="T14" fmla="*/ 139 w 943"/>
                <a:gd name="T15" fmla="*/ 158 h 1108"/>
                <a:gd name="T16" fmla="*/ 135 w 943"/>
                <a:gd name="T17" fmla="*/ 153 h 1108"/>
                <a:gd name="T18" fmla="*/ 132 w 943"/>
                <a:gd name="T19" fmla="*/ 151 h 1108"/>
                <a:gd name="T20" fmla="*/ 126 w 943"/>
                <a:gd name="T21" fmla="*/ 147 h 1108"/>
                <a:gd name="T22" fmla="*/ 116 w 943"/>
                <a:gd name="T23" fmla="*/ 142 h 1108"/>
                <a:gd name="T24" fmla="*/ 105 w 943"/>
                <a:gd name="T25" fmla="*/ 139 h 1108"/>
                <a:gd name="T26" fmla="*/ 93 w 943"/>
                <a:gd name="T27" fmla="*/ 134 h 1108"/>
                <a:gd name="T28" fmla="*/ 80 w 943"/>
                <a:gd name="T29" fmla="*/ 130 h 1108"/>
                <a:gd name="T30" fmla="*/ 68 w 943"/>
                <a:gd name="T31" fmla="*/ 124 h 1108"/>
                <a:gd name="T32" fmla="*/ 60 w 943"/>
                <a:gd name="T33" fmla="*/ 120 h 1108"/>
                <a:gd name="T34" fmla="*/ 55 w 943"/>
                <a:gd name="T35" fmla="*/ 116 h 1108"/>
                <a:gd name="T36" fmla="*/ 52 w 943"/>
                <a:gd name="T37" fmla="*/ 112 h 1108"/>
                <a:gd name="T38" fmla="*/ 45 w 943"/>
                <a:gd name="T39" fmla="*/ 102 h 1108"/>
                <a:gd name="T40" fmla="*/ 44 w 943"/>
                <a:gd name="T41" fmla="*/ 80 h 1108"/>
                <a:gd name="T42" fmla="*/ 47 w 943"/>
                <a:gd name="T43" fmla="*/ 69 h 1108"/>
                <a:gd name="T44" fmla="*/ 90 w 943"/>
                <a:gd name="T45" fmla="*/ 22 h 1108"/>
                <a:gd name="T46" fmla="*/ 36 w 943"/>
                <a:gd name="T47" fmla="*/ 11 h 1108"/>
                <a:gd name="T48" fmla="*/ 12 w 943"/>
                <a:gd name="T49" fmla="*/ 103 h 1108"/>
                <a:gd name="T50" fmla="*/ 24 w 943"/>
                <a:gd name="T51" fmla="*/ 162 h 1108"/>
                <a:gd name="T52" fmla="*/ 41 w 943"/>
                <a:gd name="T53" fmla="*/ 177 h 1108"/>
                <a:gd name="T54" fmla="*/ 34 w 943"/>
                <a:gd name="T55" fmla="*/ 182 h 1108"/>
                <a:gd name="T56" fmla="*/ 34 w 943"/>
                <a:gd name="T57" fmla="*/ 204 h 1108"/>
                <a:gd name="T58" fmla="*/ 29 w 943"/>
                <a:gd name="T59" fmla="*/ 213 h 1108"/>
                <a:gd name="T60" fmla="*/ 23 w 943"/>
                <a:gd name="T61" fmla="*/ 208 h 1108"/>
                <a:gd name="T62" fmla="*/ 1 w 943"/>
                <a:gd name="T63" fmla="*/ 195 h 1108"/>
                <a:gd name="T64" fmla="*/ 22 w 943"/>
                <a:gd name="T65" fmla="*/ 223 h 1108"/>
                <a:gd name="T66" fmla="*/ 43 w 943"/>
                <a:gd name="T67" fmla="*/ 203 h 1108"/>
                <a:gd name="T68" fmla="*/ 69 w 943"/>
                <a:gd name="T69" fmla="*/ 218 h 1108"/>
                <a:gd name="T70" fmla="*/ 49 w 943"/>
                <a:gd name="T71" fmla="*/ 264 h 1108"/>
                <a:gd name="T72" fmla="*/ 102 w 943"/>
                <a:gd name="T73" fmla="*/ 262 h 1108"/>
                <a:gd name="T74" fmla="*/ 222 w 943"/>
                <a:gd name="T75" fmla="*/ 231 h 1108"/>
                <a:gd name="T76" fmla="*/ 169 w 943"/>
                <a:gd name="T77" fmla="*/ 229 h 1108"/>
                <a:gd name="T78" fmla="*/ 155 w 943"/>
                <a:gd name="T79" fmla="*/ 225 h 1108"/>
                <a:gd name="T80" fmla="*/ 147 w 943"/>
                <a:gd name="T81" fmla="*/ 220 h 1108"/>
                <a:gd name="T82" fmla="*/ 146 w 943"/>
                <a:gd name="T83" fmla="*/ 201 h 1108"/>
                <a:gd name="T84" fmla="*/ 155 w 943"/>
                <a:gd name="T85" fmla="*/ 196 h 1108"/>
                <a:gd name="T86" fmla="*/ 163 w 943"/>
                <a:gd name="T87" fmla="*/ 191 h 1108"/>
                <a:gd name="T88" fmla="*/ 170 w 943"/>
                <a:gd name="T89" fmla="*/ 186 h 1108"/>
                <a:gd name="T90" fmla="*/ 178 w 943"/>
                <a:gd name="T91" fmla="*/ 181 h 1108"/>
                <a:gd name="T92" fmla="*/ 185 w 943"/>
                <a:gd name="T93" fmla="*/ 174 h 1108"/>
                <a:gd name="T94" fmla="*/ 191 w 943"/>
                <a:gd name="T95" fmla="*/ 169 h 1108"/>
                <a:gd name="T96" fmla="*/ 197 w 943"/>
                <a:gd name="T97" fmla="*/ 163 h 1108"/>
                <a:gd name="T98" fmla="*/ 202 w 943"/>
                <a:gd name="T99" fmla="*/ 157 h 1108"/>
                <a:gd name="T100" fmla="*/ 208 w 943"/>
                <a:gd name="T101" fmla="*/ 151 h 1108"/>
                <a:gd name="T102" fmla="*/ 212 w 943"/>
                <a:gd name="T103" fmla="*/ 145 h 1108"/>
                <a:gd name="T104" fmla="*/ 217 w 943"/>
                <a:gd name="T105" fmla="*/ 139 h 1108"/>
                <a:gd name="T106" fmla="*/ 221 w 943"/>
                <a:gd name="T107" fmla="*/ 134 h 1108"/>
                <a:gd name="T108" fmla="*/ 226 w 943"/>
                <a:gd name="T109" fmla="*/ 129 h 1108"/>
                <a:gd name="T110" fmla="*/ 229 w 943"/>
                <a:gd name="T111" fmla="*/ 123 h 1108"/>
                <a:gd name="T112" fmla="*/ 233 w 943"/>
                <a:gd name="T113" fmla="*/ 118 h 1108"/>
                <a:gd name="T114" fmla="*/ 236 w 943"/>
                <a:gd name="T115" fmla="*/ 115 h 11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3"/>
                <a:gd name="T175" fmla="*/ 0 h 1108"/>
                <a:gd name="T176" fmla="*/ 943 w 943"/>
                <a:gd name="T177" fmla="*/ 1108 h 11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3" h="1108">
                  <a:moveTo>
                    <a:pt x="943" y="462"/>
                  </a:moveTo>
                  <a:lnTo>
                    <a:pt x="916" y="463"/>
                  </a:lnTo>
                  <a:lnTo>
                    <a:pt x="775" y="581"/>
                  </a:lnTo>
                  <a:lnTo>
                    <a:pt x="543" y="745"/>
                  </a:lnTo>
                  <a:lnTo>
                    <a:pt x="542" y="758"/>
                  </a:lnTo>
                  <a:lnTo>
                    <a:pt x="538" y="785"/>
                  </a:lnTo>
                  <a:lnTo>
                    <a:pt x="530" y="788"/>
                  </a:lnTo>
                  <a:lnTo>
                    <a:pt x="524" y="792"/>
                  </a:lnTo>
                  <a:lnTo>
                    <a:pt x="517" y="796"/>
                  </a:lnTo>
                  <a:lnTo>
                    <a:pt x="509" y="798"/>
                  </a:lnTo>
                  <a:lnTo>
                    <a:pt x="502" y="802"/>
                  </a:lnTo>
                  <a:lnTo>
                    <a:pt x="496" y="805"/>
                  </a:lnTo>
                  <a:lnTo>
                    <a:pt x="488" y="809"/>
                  </a:lnTo>
                  <a:lnTo>
                    <a:pt x="481" y="813"/>
                  </a:lnTo>
                  <a:lnTo>
                    <a:pt x="475" y="815"/>
                  </a:lnTo>
                  <a:lnTo>
                    <a:pt x="469" y="819"/>
                  </a:lnTo>
                  <a:lnTo>
                    <a:pt x="460" y="824"/>
                  </a:lnTo>
                  <a:lnTo>
                    <a:pt x="450" y="828"/>
                  </a:lnTo>
                  <a:lnTo>
                    <a:pt x="437" y="745"/>
                  </a:lnTo>
                  <a:lnTo>
                    <a:pt x="496" y="722"/>
                  </a:lnTo>
                  <a:lnTo>
                    <a:pt x="502" y="720"/>
                  </a:lnTo>
                  <a:lnTo>
                    <a:pt x="519" y="714"/>
                  </a:lnTo>
                  <a:lnTo>
                    <a:pt x="528" y="712"/>
                  </a:lnTo>
                  <a:lnTo>
                    <a:pt x="540" y="707"/>
                  </a:lnTo>
                  <a:lnTo>
                    <a:pt x="549" y="703"/>
                  </a:lnTo>
                  <a:lnTo>
                    <a:pt x="559" y="697"/>
                  </a:lnTo>
                  <a:lnTo>
                    <a:pt x="564" y="691"/>
                  </a:lnTo>
                  <a:lnTo>
                    <a:pt x="566" y="688"/>
                  </a:lnTo>
                  <a:lnTo>
                    <a:pt x="568" y="674"/>
                  </a:lnTo>
                  <a:lnTo>
                    <a:pt x="562" y="659"/>
                  </a:lnTo>
                  <a:lnTo>
                    <a:pt x="557" y="644"/>
                  </a:lnTo>
                  <a:lnTo>
                    <a:pt x="553" y="634"/>
                  </a:lnTo>
                  <a:lnTo>
                    <a:pt x="547" y="627"/>
                  </a:lnTo>
                  <a:lnTo>
                    <a:pt x="545" y="623"/>
                  </a:lnTo>
                  <a:lnTo>
                    <a:pt x="542" y="619"/>
                  </a:lnTo>
                  <a:lnTo>
                    <a:pt x="540" y="615"/>
                  </a:lnTo>
                  <a:lnTo>
                    <a:pt x="536" y="614"/>
                  </a:lnTo>
                  <a:lnTo>
                    <a:pt x="532" y="610"/>
                  </a:lnTo>
                  <a:lnTo>
                    <a:pt x="530" y="606"/>
                  </a:lnTo>
                  <a:lnTo>
                    <a:pt x="526" y="604"/>
                  </a:lnTo>
                  <a:lnTo>
                    <a:pt x="521" y="600"/>
                  </a:lnTo>
                  <a:lnTo>
                    <a:pt x="517" y="596"/>
                  </a:lnTo>
                  <a:lnTo>
                    <a:pt x="513" y="595"/>
                  </a:lnTo>
                  <a:lnTo>
                    <a:pt x="504" y="589"/>
                  </a:lnTo>
                  <a:lnTo>
                    <a:pt x="494" y="583"/>
                  </a:lnTo>
                  <a:lnTo>
                    <a:pt x="485" y="579"/>
                  </a:lnTo>
                  <a:lnTo>
                    <a:pt x="475" y="574"/>
                  </a:lnTo>
                  <a:lnTo>
                    <a:pt x="464" y="570"/>
                  </a:lnTo>
                  <a:lnTo>
                    <a:pt x="452" y="564"/>
                  </a:lnTo>
                  <a:lnTo>
                    <a:pt x="441" y="560"/>
                  </a:lnTo>
                  <a:lnTo>
                    <a:pt x="429" y="557"/>
                  </a:lnTo>
                  <a:lnTo>
                    <a:pt x="418" y="553"/>
                  </a:lnTo>
                  <a:lnTo>
                    <a:pt x="407" y="547"/>
                  </a:lnTo>
                  <a:lnTo>
                    <a:pt x="393" y="543"/>
                  </a:lnTo>
                  <a:lnTo>
                    <a:pt x="382" y="539"/>
                  </a:lnTo>
                  <a:lnTo>
                    <a:pt x="369" y="536"/>
                  </a:lnTo>
                  <a:lnTo>
                    <a:pt x="357" y="532"/>
                  </a:lnTo>
                  <a:lnTo>
                    <a:pt x="344" y="528"/>
                  </a:lnTo>
                  <a:lnTo>
                    <a:pt x="331" y="522"/>
                  </a:lnTo>
                  <a:lnTo>
                    <a:pt x="319" y="519"/>
                  </a:lnTo>
                  <a:lnTo>
                    <a:pt x="308" y="513"/>
                  </a:lnTo>
                  <a:lnTo>
                    <a:pt x="295" y="509"/>
                  </a:lnTo>
                  <a:lnTo>
                    <a:pt x="283" y="503"/>
                  </a:lnTo>
                  <a:lnTo>
                    <a:pt x="272" y="498"/>
                  </a:lnTo>
                  <a:lnTo>
                    <a:pt x="260" y="492"/>
                  </a:lnTo>
                  <a:lnTo>
                    <a:pt x="251" y="486"/>
                  </a:lnTo>
                  <a:lnTo>
                    <a:pt x="245" y="482"/>
                  </a:lnTo>
                  <a:lnTo>
                    <a:pt x="239" y="481"/>
                  </a:lnTo>
                  <a:lnTo>
                    <a:pt x="236" y="477"/>
                  </a:lnTo>
                  <a:lnTo>
                    <a:pt x="230" y="473"/>
                  </a:lnTo>
                  <a:lnTo>
                    <a:pt x="224" y="469"/>
                  </a:lnTo>
                  <a:lnTo>
                    <a:pt x="220" y="465"/>
                  </a:lnTo>
                  <a:lnTo>
                    <a:pt x="217" y="462"/>
                  </a:lnTo>
                  <a:lnTo>
                    <a:pt x="213" y="458"/>
                  </a:lnTo>
                  <a:lnTo>
                    <a:pt x="209" y="454"/>
                  </a:lnTo>
                  <a:lnTo>
                    <a:pt x="205" y="450"/>
                  </a:lnTo>
                  <a:lnTo>
                    <a:pt x="201" y="446"/>
                  </a:lnTo>
                  <a:lnTo>
                    <a:pt x="198" y="443"/>
                  </a:lnTo>
                  <a:lnTo>
                    <a:pt x="188" y="425"/>
                  </a:lnTo>
                  <a:lnTo>
                    <a:pt x="180" y="408"/>
                  </a:lnTo>
                  <a:lnTo>
                    <a:pt x="173" y="372"/>
                  </a:lnTo>
                  <a:lnTo>
                    <a:pt x="173" y="355"/>
                  </a:lnTo>
                  <a:lnTo>
                    <a:pt x="173" y="338"/>
                  </a:lnTo>
                  <a:lnTo>
                    <a:pt x="175" y="323"/>
                  </a:lnTo>
                  <a:lnTo>
                    <a:pt x="179" y="308"/>
                  </a:lnTo>
                  <a:lnTo>
                    <a:pt x="180" y="294"/>
                  </a:lnTo>
                  <a:lnTo>
                    <a:pt x="184" y="283"/>
                  </a:lnTo>
                  <a:lnTo>
                    <a:pt x="188" y="273"/>
                  </a:lnTo>
                  <a:lnTo>
                    <a:pt x="190" y="266"/>
                  </a:lnTo>
                  <a:lnTo>
                    <a:pt x="194" y="260"/>
                  </a:lnTo>
                  <a:lnTo>
                    <a:pt x="234" y="205"/>
                  </a:lnTo>
                  <a:lnTo>
                    <a:pt x="359" y="89"/>
                  </a:lnTo>
                  <a:lnTo>
                    <a:pt x="317" y="61"/>
                  </a:lnTo>
                  <a:lnTo>
                    <a:pt x="262" y="25"/>
                  </a:lnTo>
                  <a:lnTo>
                    <a:pt x="215" y="0"/>
                  </a:lnTo>
                  <a:lnTo>
                    <a:pt x="144" y="45"/>
                  </a:lnTo>
                  <a:lnTo>
                    <a:pt x="55" y="169"/>
                  </a:lnTo>
                  <a:lnTo>
                    <a:pt x="0" y="289"/>
                  </a:lnTo>
                  <a:lnTo>
                    <a:pt x="0" y="344"/>
                  </a:lnTo>
                  <a:lnTo>
                    <a:pt x="46" y="412"/>
                  </a:lnTo>
                  <a:lnTo>
                    <a:pt x="30" y="463"/>
                  </a:lnTo>
                  <a:lnTo>
                    <a:pt x="4" y="551"/>
                  </a:lnTo>
                  <a:lnTo>
                    <a:pt x="6" y="634"/>
                  </a:lnTo>
                  <a:lnTo>
                    <a:pt x="95" y="648"/>
                  </a:lnTo>
                  <a:lnTo>
                    <a:pt x="205" y="695"/>
                  </a:lnTo>
                  <a:lnTo>
                    <a:pt x="192" y="699"/>
                  </a:lnTo>
                  <a:lnTo>
                    <a:pt x="177" y="703"/>
                  </a:lnTo>
                  <a:lnTo>
                    <a:pt x="161" y="709"/>
                  </a:lnTo>
                  <a:lnTo>
                    <a:pt x="154" y="712"/>
                  </a:lnTo>
                  <a:lnTo>
                    <a:pt x="146" y="718"/>
                  </a:lnTo>
                  <a:lnTo>
                    <a:pt x="141" y="722"/>
                  </a:lnTo>
                  <a:lnTo>
                    <a:pt x="135" y="728"/>
                  </a:lnTo>
                  <a:lnTo>
                    <a:pt x="129" y="741"/>
                  </a:lnTo>
                  <a:lnTo>
                    <a:pt x="129" y="754"/>
                  </a:lnTo>
                  <a:lnTo>
                    <a:pt x="135" y="786"/>
                  </a:lnTo>
                  <a:lnTo>
                    <a:pt x="133" y="817"/>
                  </a:lnTo>
                  <a:lnTo>
                    <a:pt x="131" y="828"/>
                  </a:lnTo>
                  <a:lnTo>
                    <a:pt x="125" y="840"/>
                  </a:lnTo>
                  <a:lnTo>
                    <a:pt x="120" y="849"/>
                  </a:lnTo>
                  <a:lnTo>
                    <a:pt x="116" y="853"/>
                  </a:lnTo>
                  <a:lnTo>
                    <a:pt x="112" y="855"/>
                  </a:lnTo>
                  <a:lnTo>
                    <a:pt x="104" y="855"/>
                  </a:lnTo>
                  <a:lnTo>
                    <a:pt x="97" y="845"/>
                  </a:lnTo>
                  <a:lnTo>
                    <a:pt x="89" y="832"/>
                  </a:lnTo>
                  <a:lnTo>
                    <a:pt x="84" y="817"/>
                  </a:lnTo>
                  <a:lnTo>
                    <a:pt x="72" y="785"/>
                  </a:lnTo>
                  <a:lnTo>
                    <a:pt x="68" y="769"/>
                  </a:lnTo>
                  <a:lnTo>
                    <a:pt x="2" y="781"/>
                  </a:lnTo>
                  <a:lnTo>
                    <a:pt x="23" y="817"/>
                  </a:lnTo>
                  <a:lnTo>
                    <a:pt x="34" y="872"/>
                  </a:lnTo>
                  <a:lnTo>
                    <a:pt x="44" y="921"/>
                  </a:lnTo>
                  <a:lnTo>
                    <a:pt x="85" y="895"/>
                  </a:lnTo>
                  <a:lnTo>
                    <a:pt x="120" y="921"/>
                  </a:lnTo>
                  <a:lnTo>
                    <a:pt x="152" y="919"/>
                  </a:lnTo>
                  <a:lnTo>
                    <a:pt x="175" y="880"/>
                  </a:lnTo>
                  <a:lnTo>
                    <a:pt x="171" y="815"/>
                  </a:lnTo>
                  <a:lnTo>
                    <a:pt x="213" y="788"/>
                  </a:lnTo>
                  <a:lnTo>
                    <a:pt x="253" y="775"/>
                  </a:lnTo>
                  <a:lnTo>
                    <a:pt x="253" y="786"/>
                  </a:lnTo>
                  <a:lnTo>
                    <a:pt x="276" y="872"/>
                  </a:lnTo>
                  <a:lnTo>
                    <a:pt x="224" y="940"/>
                  </a:lnTo>
                  <a:lnTo>
                    <a:pt x="169" y="1018"/>
                  </a:lnTo>
                  <a:lnTo>
                    <a:pt x="156" y="1043"/>
                  </a:lnTo>
                  <a:lnTo>
                    <a:pt x="194" y="1056"/>
                  </a:lnTo>
                  <a:lnTo>
                    <a:pt x="253" y="1060"/>
                  </a:lnTo>
                  <a:lnTo>
                    <a:pt x="304" y="1056"/>
                  </a:lnTo>
                  <a:lnTo>
                    <a:pt x="312" y="1108"/>
                  </a:lnTo>
                  <a:lnTo>
                    <a:pt x="407" y="1045"/>
                  </a:lnTo>
                  <a:lnTo>
                    <a:pt x="543" y="973"/>
                  </a:lnTo>
                  <a:lnTo>
                    <a:pt x="608" y="973"/>
                  </a:lnTo>
                  <a:lnTo>
                    <a:pt x="756" y="963"/>
                  </a:lnTo>
                  <a:lnTo>
                    <a:pt x="887" y="927"/>
                  </a:lnTo>
                  <a:lnTo>
                    <a:pt x="846" y="929"/>
                  </a:lnTo>
                  <a:lnTo>
                    <a:pt x="753" y="929"/>
                  </a:lnTo>
                  <a:lnTo>
                    <a:pt x="697" y="923"/>
                  </a:lnTo>
                  <a:lnTo>
                    <a:pt x="673" y="919"/>
                  </a:lnTo>
                  <a:lnTo>
                    <a:pt x="648" y="914"/>
                  </a:lnTo>
                  <a:lnTo>
                    <a:pt x="637" y="910"/>
                  </a:lnTo>
                  <a:lnTo>
                    <a:pt x="627" y="906"/>
                  </a:lnTo>
                  <a:lnTo>
                    <a:pt x="618" y="902"/>
                  </a:lnTo>
                  <a:lnTo>
                    <a:pt x="608" y="897"/>
                  </a:lnTo>
                  <a:lnTo>
                    <a:pt x="601" y="893"/>
                  </a:lnTo>
                  <a:lnTo>
                    <a:pt x="593" y="885"/>
                  </a:lnTo>
                  <a:lnTo>
                    <a:pt x="587" y="880"/>
                  </a:lnTo>
                  <a:lnTo>
                    <a:pt x="581" y="872"/>
                  </a:lnTo>
                  <a:lnTo>
                    <a:pt x="576" y="842"/>
                  </a:lnTo>
                  <a:lnTo>
                    <a:pt x="576" y="809"/>
                  </a:lnTo>
                  <a:lnTo>
                    <a:pt x="583" y="805"/>
                  </a:lnTo>
                  <a:lnTo>
                    <a:pt x="593" y="800"/>
                  </a:lnTo>
                  <a:lnTo>
                    <a:pt x="601" y="796"/>
                  </a:lnTo>
                  <a:lnTo>
                    <a:pt x="610" y="792"/>
                  </a:lnTo>
                  <a:lnTo>
                    <a:pt x="618" y="786"/>
                  </a:lnTo>
                  <a:lnTo>
                    <a:pt x="627" y="781"/>
                  </a:lnTo>
                  <a:lnTo>
                    <a:pt x="635" y="777"/>
                  </a:lnTo>
                  <a:lnTo>
                    <a:pt x="642" y="771"/>
                  </a:lnTo>
                  <a:lnTo>
                    <a:pt x="650" y="766"/>
                  </a:lnTo>
                  <a:lnTo>
                    <a:pt x="659" y="762"/>
                  </a:lnTo>
                  <a:lnTo>
                    <a:pt x="667" y="756"/>
                  </a:lnTo>
                  <a:lnTo>
                    <a:pt x="675" y="750"/>
                  </a:lnTo>
                  <a:lnTo>
                    <a:pt x="680" y="745"/>
                  </a:lnTo>
                  <a:lnTo>
                    <a:pt x="688" y="739"/>
                  </a:lnTo>
                  <a:lnTo>
                    <a:pt x="696" y="735"/>
                  </a:lnTo>
                  <a:lnTo>
                    <a:pt x="703" y="729"/>
                  </a:lnTo>
                  <a:lnTo>
                    <a:pt x="711" y="724"/>
                  </a:lnTo>
                  <a:lnTo>
                    <a:pt x="716" y="718"/>
                  </a:lnTo>
                  <a:lnTo>
                    <a:pt x="724" y="712"/>
                  </a:lnTo>
                  <a:lnTo>
                    <a:pt x="730" y="705"/>
                  </a:lnTo>
                  <a:lnTo>
                    <a:pt x="737" y="699"/>
                  </a:lnTo>
                  <a:lnTo>
                    <a:pt x="743" y="693"/>
                  </a:lnTo>
                  <a:lnTo>
                    <a:pt x="749" y="688"/>
                  </a:lnTo>
                  <a:lnTo>
                    <a:pt x="756" y="682"/>
                  </a:lnTo>
                  <a:lnTo>
                    <a:pt x="762" y="676"/>
                  </a:lnTo>
                  <a:lnTo>
                    <a:pt x="768" y="671"/>
                  </a:lnTo>
                  <a:lnTo>
                    <a:pt x="773" y="665"/>
                  </a:lnTo>
                  <a:lnTo>
                    <a:pt x="779" y="659"/>
                  </a:lnTo>
                  <a:lnTo>
                    <a:pt x="785" y="653"/>
                  </a:lnTo>
                  <a:lnTo>
                    <a:pt x="791" y="646"/>
                  </a:lnTo>
                  <a:lnTo>
                    <a:pt x="796" y="640"/>
                  </a:lnTo>
                  <a:lnTo>
                    <a:pt x="802" y="634"/>
                  </a:lnTo>
                  <a:lnTo>
                    <a:pt x="808" y="629"/>
                  </a:lnTo>
                  <a:lnTo>
                    <a:pt x="813" y="623"/>
                  </a:lnTo>
                  <a:lnTo>
                    <a:pt x="817" y="617"/>
                  </a:lnTo>
                  <a:lnTo>
                    <a:pt x="823" y="612"/>
                  </a:lnTo>
                  <a:lnTo>
                    <a:pt x="829" y="604"/>
                  </a:lnTo>
                  <a:lnTo>
                    <a:pt x="834" y="598"/>
                  </a:lnTo>
                  <a:lnTo>
                    <a:pt x="838" y="593"/>
                  </a:lnTo>
                  <a:lnTo>
                    <a:pt x="844" y="587"/>
                  </a:lnTo>
                  <a:lnTo>
                    <a:pt x="848" y="581"/>
                  </a:lnTo>
                  <a:lnTo>
                    <a:pt x="853" y="576"/>
                  </a:lnTo>
                  <a:lnTo>
                    <a:pt x="857" y="570"/>
                  </a:lnTo>
                  <a:lnTo>
                    <a:pt x="863" y="564"/>
                  </a:lnTo>
                  <a:lnTo>
                    <a:pt x="867" y="558"/>
                  </a:lnTo>
                  <a:lnTo>
                    <a:pt x="870" y="553"/>
                  </a:lnTo>
                  <a:lnTo>
                    <a:pt x="876" y="547"/>
                  </a:lnTo>
                  <a:lnTo>
                    <a:pt x="880" y="541"/>
                  </a:lnTo>
                  <a:lnTo>
                    <a:pt x="884" y="536"/>
                  </a:lnTo>
                  <a:lnTo>
                    <a:pt x="887" y="530"/>
                  </a:lnTo>
                  <a:lnTo>
                    <a:pt x="893" y="524"/>
                  </a:lnTo>
                  <a:lnTo>
                    <a:pt x="897" y="519"/>
                  </a:lnTo>
                  <a:lnTo>
                    <a:pt x="901" y="515"/>
                  </a:lnTo>
                  <a:lnTo>
                    <a:pt x="905" y="509"/>
                  </a:lnTo>
                  <a:lnTo>
                    <a:pt x="908" y="503"/>
                  </a:lnTo>
                  <a:lnTo>
                    <a:pt x="912" y="500"/>
                  </a:lnTo>
                  <a:lnTo>
                    <a:pt x="916" y="494"/>
                  </a:lnTo>
                  <a:lnTo>
                    <a:pt x="920" y="488"/>
                  </a:lnTo>
                  <a:lnTo>
                    <a:pt x="924" y="484"/>
                  </a:lnTo>
                  <a:lnTo>
                    <a:pt x="927" y="479"/>
                  </a:lnTo>
                  <a:lnTo>
                    <a:pt x="931" y="475"/>
                  </a:lnTo>
                  <a:lnTo>
                    <a:pt x="935" y="471"/>
                  </a:lnTo>
                  <a:lnTo>
                    <a:pt x="939" y="465"/>
                  </a:lnTo>
                  <a:lnTo>
                    <a:pt x="943" y="462"/>
                  </a:lnTo>
                  <a:close/>
                </a:path>
              </a:pathLst>
            </a:custGeom>
            <a:solidFill>
              <a:srgbClr val="757000"/>
            </a:solidFill>
            <a:ln w="9525">
              <a:noFill/>
              <a:round/>
              <a:headEnd/>
              <a:tailEnd/>
            </a:ln>
          </p:spPr>
          <p:txBody>
            <a:bodyPr/>
            <a:lstStyle/>
            <a:p>
              <a:endParaRPr lang="tr-TR"/>
            </a:p>
          </p:txBody>
        </p:sp>
        <p:sp>
          <p:nvSpPr>
            <p:cNvPr id="146465" name="Freeform 32"/>
            <p:cNvSpPr>
              <a:spLocks/>
            </p:cNvSpPr>
            <p:nvPr/>
          </p:nvSpPr>
          <p:spPr bwMode="auto">
            <a:xfrm>
              <a:off x="3944" y="3249"/>
              <a:ext cx="249" cy="89"/>
            </a:xfrm>
            <a:custGeom>
              <a:avLst/>
              <a:gdLst>
                <a:gd name="T0" fmla="*/ 9 w 498"/>
                <a:gd name="T1" fmla="*/ 20 h 179"/>
                <a:gd name="T2" fmla="*/ 5 w 498"/>
                <a:gd name="T3" fmla="*/ 25 h 179"/>
                <a:gd name="T4" fmla="*/ 1 w 498"/>
                <a:gd name="T5" fmla="*/ 35 h 179"/>
                <a:gd name="T6" fmla="*/ 20 w 498"/>
                <a:gd name="T7" fmla="*/ 43 h 179"/>
                <a:gd name="T8" fmla="*/ 70 w 498"/>
                <a:gd name="T9" fmla="*/ 39 h 179"/>
                <a:gd name="T10" fmla="*/ 73 w 498"/>
                <a:gd name="T11" fmla="*/ 37 h 179"/>
                <a:gd name="T12" fmla="*/ 77 w 498"/>
                <a:gd name="T13" fmla="*/ 34 h 179"/>
                <a:gd name="T14" fmla="*/ 79 w 498"/>
                <a:gd name="T15" fmla="*/ 32 h 179"/>
                <a:gd name="T16" fmla="*/ 83 w 498"/>
                <a:gd name="T17" fmla="*/ 26 h 179"/>
                <a:gd name="T18" fmla="*/ 85 w 498"/>
                <a:gd name="T19" fmla="*/ 18 h 179"/>
                <a:gd name="T20" fmla="*/ 91 w 498"/>
                <a:gd name="T21" fmla="*/ 15 h 179"/>
                <a:gd name="T22" fmla="*/ 113 w 498"/>
                <a:gd name="T23" fmla="*/ 24 h 179"/>
                <a:gd name="T24" fmla="*/ 124 w 498"/>
                <a:gd name="T25" fmla="*/ 9 h 179"/>
                <a:gd name="T26" fmla="*/ 121 w 498"/>
                <a:gd name="T27" fmla="*/ 11 h 179"/>
                <a:gd name="T28" fmla="*/ 118 w 498"/>
                <a:gd name="T29" fmla="*/ 13 h 179"/>
                <a:gd name="T30" fmla="*/ 114 w 498"/>
                <a:gd name="T31" fmla="*/ 14 h 179"/>
                <a:gd name="T32" fmla="*/ 110 w 498"/>
                <a:gd name="T33" fmla="*/ 16 h 179"/>
                <a:gd name="T34" fmla="*/ 103 w 498"/>
                <a:gd name="T35" fmla="*/ 17 h 179"/>
                <a:gd name="T36" fmla="*/ 98 w 498"/>
                <a:gd name="T37" fmla="*/ 15 h 179"/>
                <a:gd name="T38" fmla="*/ 92 w 498"/>
                <a:gd name="T39" fmla="*/ 13 h 179"/>
                <a:gd name="T40" fmla="*/ 83 w 498"/>
                <a:gd name="T41" fmla="*/ 13 h 179"/>
                <a:gd name="T42" fmla="*/ 80 w 498"/>
                <a:gd name="T43" fmla="*/ 16 h 179"/>
                <a:gd name="T44" fmla="*/ 77 w 498"/>
                <a:gd name="T45" fmla="*/ 19 h 179"/>
                <a:gd name="T46" fmla="*/ 76 w 498"/>
                <a:gd name="T47" fmla="*/ 20 h 179"/>
                <a:gd name="T48" fmla="*/ 75 w 498"/>
                <a:gd name="T49" fmla="*/ 22 h 179"/>
                <a:gd name="T50" fmla="*/ 73 w 498"/>
                <a:gd name="T51" fmla="*/ 23 h 179"/>
                <a:gd name="T52" fmla="*/ 72 w 498"/>
                <a:gd name="T53" fmla="*/ 25 h 179"/>
                <a:gd name="T54" fmla="*/ 70 w 498"/>
                <a:gd name="T55" fmla="*/ 27 h 179"/>
                <a:gd name="T56" fmla="*/ 67 w 498"/>
                <a:gd name="T57" fmla="*/ 29 h 179"/>
                <a:gd name="T58" fmla="*/ 65 w 498"/>
                <a:gd name="T59" fmla="*/ 31 h 179"/>
                <a:gd name="T60" fmla="*/ 62 w 498"/>
                <a:gd name="T61" fmla="*/ 32 h 179"/>
                <a:gd name="T62" fmla="*/ 61 w 498"/>
                <a:gd name="T63" fmla="*/ 34 h 179"/>
                <a:gd name="T64" fmla="*/ 55 w 498"/>
                <a:gd name="T65" fmla="*/ 37 h 179"/>
                <a:gd name="T66" fmla="*/ 49 w 498"/>
                <a:gd name="T67" fmla="*/ 38 h 179"/>
                <a:gd name="T68" fmla="*/ 38 w 498"/>
                <a:gd name="T69" fmla="*/ 38 h 179"/>
                <a:gd name="T70" fmla="*/ 31 w 498"/>
                <a:gd name="T71" fmla="*/ 34 h 179"/>
                <a:gd name="T72" fmla="*/ 30 w 498"/>
                <a:gd name="T73" fmla="*/ 30 h 179"/>
                <a:gd name="T74" fmla="*/ 33 w 498"/>
                <a:gd name="T75" fmla="*/ 27 h 179"/>
                <a:gd name="T76" fmla="*/ 41 w 498"/>
                <a:gd name="T77" fmla="*/ 26 h 179"/>
                <a:gd name="T78" fmla="*/ 55 w 498"/>
                <a:gd name="T79" fmla="*/ 23 h 179"/>
                <a:gd name="T80" fmla="*/ 61 w 498"/>
                <a:gd name="T81" fmla="*/ 22 h 179"/>
                <a:gd name="T82" fmla="*/ 73 w 498"/>
                <a:gd name="T83" fmla="*/ 1 h 179"/>
                <a:gd name="T84" fmla="*/ 44 w 498"/>
                <a:gd name="T85" fmla="*/ 0 h 179"/>
                <a:gd name="T86" fmla="*/ 26 w 498"/>
                <a:gd name="T87" fmla="*/ 4 h 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8"/>
                <a:gd name="T133" fmla="*/ 0 h 179"/>
                <a:gd name="T134" fmla="*/ 498 w 498"/>
                <a:gd name="T135" fmla="*/ 179 h 1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8" h="179">
                  <a:moveTo>
                    <a:pt x="104" y="16"/>
                  </a:moveTo>
                  <a:lnTo>
                    <a:pt x="34" y="80"/>
                  </a:lnTo>
                  <a:lnTo>
                    <a:pt x="28" y="88"/>
                  </a:lnTo>
                  <a:lnTo>
                    <a:pt x="19" y="103"/>
                  </a:lnTo>
                  <a:lnTo>
                    <a:pt x="9" y="122"/>
                  </a:lnTo>
                  <a:lnTo>
                    <a:pt x="4" y="143"/>
                  </a:lnTo>
                  <a:lnTo>
                    <a:pt x="0" y="149"/>
                  </a:lnTo>
                  <a:lnTo>
                    <a:pt x="78" y="175"/>
                  </a:lnTo>
                  <a:lnTo>
                    <a:pt x="209" y="179"/>
                  </a:lnTo>
                  <a:lnTo>
                    <a:pt x="279" y="156"/>
                  </a:lnTo>
                  <a:lnTo>
                    <a:pt x="287" y="152"/>
                  </a:lnTo>
                  <a:lnTo>
                    <a:pt x="292" y="149"/>
                  </a:lnTo>
                  <a:lnTo>
                    <a:pt x="302" y="143"/>
                  </a:lnTo>
                  <a:lnTo>
                    <a:pt x="306" y="139"/>
                  </a:lnTo>
                  <a:lnTo>
                    <a:pt x="310" y="135"/>
                  </a:lnTo>
                  <a:lnTo>
                    <a:pt x="313" y="131"/>
                  </a:lnTo>
                  <a:lnTo>
                    <a:pt x="317" y="128"/>
                  </a:lnTo>
                  <a:lnTo>
                    <a:pt x="329" y="107"/>
                  </a:lnTo>
                  <a:lnTo>
                    <a:pt x="332" y="88"/>
                  </a:lnTo>
                  <a:lnTo>
                    <a:pt x="338" y="74"/>
                  </a:lnTo>
                  <a:lnTo>
                    <a:pt x="346" y="63"/>
                  </a:lnTo>
                  <a:lnTo>
                    <a:pt x="361" y="61"/>
                  </a:lnTo>
                  <a:lnTo>
                    <a:pt x="391" y="101"/>
                  </a:lnTo>
                  <a:lnTo>
                    <a:pt x="450" y="97"/>
                  </a:lnTo>
                  <a:lnTo>
                    <a:pt x="498" y="67"/>
                  </a:lnTo>
                  <a:lnTo>
                    <a:pt x="494" y="38"/>
                  </a:lnTo>
                  <a:lnTo>
                    <a:pt x="490" y="40"/>
                  </a:lnTo>
                  <a:lnTo>
                    <a:pt x="483" y="46"/>
                  </a:lnTo>
                  <a:lnTo>
                    <a:pt x="477" y="48"/>
                  </a:lnTo>
                  <a:lnTo>
                    <a:pt x="469" y="52"/>
                  </a:lnTo>
                  <a:lnTo>
                    <a:pt x="462" y="55"/>
                  </a:lnTo>
                  <a:lnTo>
                    <a:pt x="454" y="59"/>
                  </a:lnTo>
                  <a:lnTo>
                    <a:pt x="446" y="63"/>
                  </a:lnTo>
                  <a:lnTo>
                    <a:pt x="439" y="65"/>
                  </a:lnTo>
                  <a:lnTo>
                    <a:pt x="424" y="71"/>
                  </a:lnTo>
                  <a:lnTo>
                    <a:pt x="410" y="71"/>
                  </a:lnTo>
                  <a:lnTo>
                    <a:pt x="399" y="69"/>
                  </a:lnTo>
                  <a:lnTo>
                    <a:pt x="391" y="63"/>
                  </a:lnTo>
                  <a:lnTo>
                    <a:pt x="380" y="59"/>
                  </a:lnTo>
                  <a:lnTo>
                    <a:pt x="368" y="55"/>
                  </a:lnTo>
                  <a:lnTo>
                    <a:pt x="357" y="54"/>
                  </a:lnTo>
                  <a:lnTo>
                    <a:pt x="332" y="55"/>
                  </a:lnTo>
                  <a:lnTo>
                    <a:pt x="323" y="61"/>
                  </a:lnTo>
                  <a:lnTo>
                    <a:pt x="317" y="65"/>
                  </a:lnTo>
                  <a:lnTo>
                    <a:pt x="313" y="71"/>
                  </a:lnTo>
                  <a:lnTo>
                    <a:pt x="308" y="76"/>
                  </a:lnTo>
                  <a:lnTo>
                    <a:pt x="306" y="78"/>
                  </a:lnTo>
                  <a:lnTo>
                    <a:pt x="304" y="82"/>
                  </a:lnTo>
                  <a:lnTo>
                    <a:pt x="300" y="86"/>
                  </a:lnTo>
                  <a:lnTo>
                    <a:pt x="298" y="90"/>
                  </a:lnTo>
                  <a:lnTo>
                    <a:pt x="294" y="93"/>
                  </a:lnTo>
                  <a:lnTo>
                    <a:pt x="292" y="95"/>
                  </a:lnTo>
                  <a:lnTo>
                    <a:pt x="289" y="99"/>
                  </a:lnTo>
                  <a:lnTo>
                    <a:pt x="285" y="103"/>
                  </a:lnTo>
                  <a:lnTo>
                    <a:pt x="281" y="107"/>
                  </a:lnTo>
                  <a:lnTo>
                    <a:pt x="277" y="111"/>
                  </a:lnTo>
                  <a:lnTo>
                    <a:pt x="273" y="114"/>
                  </a:lnTo>
                  <a:lnTo>
                    <a:pt x="268" y="118"/>
                  </a:lnTo>
                  <a:lnTo>
                    <a:pt x="264" y="122"/>
                  </a:lnTo>
                  <a:lnTo>
                    <a:pt x="260" y="126"/>
                  </a:lnTo>
                  <a:lnTo>
                    <a:pt x="254" y="128"/>
                  </a:lnTo>
                  <a:lnTo>
                    <a:pt x="251" y="131"/>
                  </a:lnTo>
                  <a:lnTo>
                    <a:pt x="245" y="135"/>
                  </a:lnTo>
                  <a:lnTo>
                    <a:pt x="241" y="137"/>
                  </a:lnTo>
                  <a:lnTo>
                    <a:pt x="230" y="143"/>
                  </a:lnTo>
                  <a:lnTo>
                    <a:pt x="218" y="149"/>
                  </a:lnTo>
                  <a:lnTo>
                    <a:pt x="207" y="150"/>
                  </a:lnTo>
                  <a:lnTo>
                    <a:pt x="196" y="154"/>
                  </a:lnTo>
                  <a:lnTo>
                    <a:pt x="169" y="154"/>
                  </a:lnTo>
                  <a:lnTo>
                    <a:pt x="152" y="152"/>
                  </a:lnTo>
                  <a:lnTo>
                    <a:pt x="138" y="147"/>
                  </a:lnTo>
                  <a:lnTo>
                    <a:pt x="127" y="139"/>
                  </a:lnTo>
                  <a:lnTo>
                    <a:pt x="121" y="130"/>
                  </a:lnTo>
                  <a:lnTo>
                    <a:pt x="119" y="120"/>
                  </a:lnTo>
                  <a:lnTo>
                    <a:pt x="125" y="112"/>
                  </a:lnTo>
                  <a:lnTo>
                    <a:pt x="131" y="111"/>
                  </a:lnTo>
                  <a:lnTo>
                    <a:pt x="138" y="109"/>
                  </a:lnTo>
                  <a:lnTo>
                    <a:pt x="161" y="105"/>
                  </a:lnTo>
                  <a:lnTo>
                    <a:pt x="194" y="101"/>
                  </a:lnTo>
                  <a:lnTo>
                    <a:pt x="218" y="95"/>
                  </a:lnTo>
                  <a:lnTo>
                    <a:pt x="235" y="90"/>
                  </a:lnTo>
                  <a:lnTo>
                    <a:pt x="241" y="88"/>
                  </a:lnTo>
                  <a:lnTo>
                    <a:pt x="270" y="61"/>
                  </a:lnTo>
                  <a:lnTo>
                    <a:pt x="289" y="6"/>
                  </a:lnTo>
                  <a:lnTo>
                    <a:pt x="247" y="0"/>
                  </a:lnTo>
                  <a:lnTo>
                    <a:pt x="173" y="2"/>
                  </a:lnTo>
                  <a:lnTo>
                    <a:pt x="104" y="16"/>
                  </a:lnTo>
                  <a:close/>
                </a:path>
              </a:pathLst>
            </a:custGeom>
            <a:solidFill>
              <a:srgbClr val="544230"/>
            </a:solidFill>
            <a:ln w="9525">
              <a:noFill/>
              <a:round/>
              <a:headEnd/>
              <a:tailEnd/>
            </a:ln>
          </p:spPr>
          <p:txBody>
            <a:bodyPr/>
            <a:lstStyle/>
            <a:p>
              <a:endParaRPr lang="tr-TR"/>
            </a:p>
          </p:txBody>
        </p:sp>
        <p:sp>
          <p:nvSpPr>
            <p:cNvPr id="146466" name="Freeform 33"/>
            <p:cNvSpPr>
              <a:spLocks/>
            </p:cNvSpPr>
            <p:nvPr/>
          </p:nvSpPr>
          <p:spPr bwMode="auto">
            <a:xfrm>
              <a:off x="4171" y="2737"/>
              <a:ext cx="136" cy="117"/>
            </a:xfrm>
            <a:custGeom>
              <a:avLst/>
              <a:gdLst>
                <a:gd name="T0" fmla="*/ 2 w 272"/>
                <a:gd name="T1" fmla="*/ 36 h 234"/>
                <a:gd name="T2" fmla="*/ 4 w 272"/>
                <a:gd name="T3" fmla="*/ 38 h 234"/>
                <a:gd name="T4" fmla="*/ 9 w 272"/>
                <a:gd name="T5" fmla="*/ 40 h 234"/>
                <a:gd name="T6" fmla="*/ 11 w 272"/>
                <a:gd name="T7" fmla="*/ 42 h 234"/>
                <a:gd name="T8" fmla="*/ 14 w 272"/>
                <a:gd name="T9" fmla="*/ 44 h 234"/>
                <a:gd name="T10" fmla="*/ 19 w 272"/>
                <a:gd name="T11" fmla="*/ 46 h 234"/>
                <a:gd name="T12" fmla="*/ 26 w 272"/>
                <a:gd name="T13" fmla="*/ 47 h 234"/>
                <a:gd name="T14" fmla="*/ 37 w 272"/>
                <a:gd name="T15" fmla="*/ 47 h 234"/>
                <a:gd name="T16" fmla="*/ 46 w 272"/>
                <a:gd name="T17" fmla="*/ 44 h 234"/>
                <a:gd name="T18" fmla="*/ 48 w 272"/>
                <a:gd name="T19" fmla="*/ 41 h 234"/>
                <a:gd name="T20" fmla="*/ 50 w 272"/>
                <a:gd name="T21" fmla="*/ 38 h 234"/>
                <a:gd name="T22" fmla="*/ 52 w 272"/>
                <a:gd name="T23" fmla="*/ 36 h 234"/>
                <a:gd name="T24" fmla="*/ 56 w 272"/>
                <a:gd name="T25" fmla="*/ 30 h 234"/>
                <a:gd name="T26" fmla="*/ 59 w 272"/>
                <a:gd name="T27" fmla="*/ 19 h 234"/>
                <a:gd name="T28" fmla="*/ 58 w 272"/>
                <a:gd name="T29" fmla="*/ 17 h 234"/>
                <a:gd name="T30" fmla="*/ 49 w 272"/>
                <a:gd name="T31" fmla="*/ 26 h 234"/>
                <a:gd name="T32" fmla="*/ 47 w 272"/>
                <a:gd name="T33" fmla="*/ 7 h 234"/>
                <a:gd name="T34" fmla="*/ 44 w 272"/>
                <a:gd name="T35" fmla="*/ 10 h 234"/>
                <a:gd name="T36" fmla="*/ 41 w 272"/>
                <a:gd name="T37" fmla="*/ 15 h 234"/>
                <a:gd name="T38" fmla="*/ 37 w 272"/>
                <a:gd name="T39" fmla="*/ 18 h 234"/>
                <a:gd name="T40" fmla="*/ 35 w 272"/>
                <a:gd name="T41" fmla="*/ 12 h 234"/>
                <a:gd name="T42" fmla="*/ 34 w 272"/>
                <a:gd name="T43" fmla="*/ 11 h 234"/>
                <a:gd name="T44" fmla="*/ 28 w 272"/>
                <a:gd name="T45" fmla="*/ 24 h 234"/>
                <a:gd name="T46" fmla="*/ 27 w 272"/>
                <a:gd name="T47" fmla="*/ 19 h 234"/>
                <a:gd name="T48" fmla="*/ 25 w 272"/>
                <a:gd name="T49" fmla="*/ 14 h 234"/>
                <a:gd name="T50" fmla="*/ 22 w 272"/>
                <a:gd name="T51" fmla="*/ 12 h 234"/>
                <a:gd name="T52" fmla="*/ 18 w 272"/>
                <a:gd name="T53" fmla="*/ 15 h 234"/>
                <a:gd name="T54" fmla="*/ 18 w 272"/>
                <a:gd name="T55" fmla="*/ 13 h 234"/>
                <a:gd name="T56" fmla="*/ 20 w 272"/>
                <a:gd name="T57" fmla="*/ 7 h 234"/>
                <a:gd name="T58" fmla="*/ 21 w 272"/>
                <a:gd name="T59" fmla="*/ 6 h 234"/>
                <a:gd name="T60" fmla="*/ 24 w 272"/>
                <a:gd name="T61" fmla="*/ 5 h 234"/>
                <a:gd name="T62" fmla="*/ 37 w 272"/>
                <a:gd name="T63" fmla="*/ 2 h 234"/>
                <a:gd name="T64" fmla="*/ 50 w 272"/>
                <a:gd name="T65" fmla="*/ 0 h 234"/>
                <a:gd name="T66" fmla="*/ 58 w 272"/>
                <a:gd name="T67" fmla="*/ 9 h 234"/>
                <a:gd name="T68" fmla="*/ 68 w 272"/>
                <a:gd name="T69" fmla="*/ 18 h 234"/>
                <a:gd name="T70" fmla="*/ 57 w 272"/>
                <a:gd name="T71" fmla="*/ 38 h 234"/>
                <a:gd name="T72" fmla="*/ 57 w 272"/>
                <a:gd name="T73" fmla="*/ 43 h 234"/>
                <a:gd name="T74" fmla="*/ 54 w 272"/>
                <a:gd name="T75" fmla="*/ 50 h 234"/>
                <a:gd name="T76" fmla="*/ 51 w 272"/>
                <a:gd name="T77" fmla="*/ 55 h 234"/>
                <a:gd name="T78" fmla="*/ 49 w 272"/>
                <a:gd name="T79" fmla="*/ 57 h 234"/>
                <a:gd name="T80" fmla="*/ 44 w 272"/>
                <a:gd name="T81" fmla="*/ 59 h 234"/>
                <a:gd name="T82" fmla="*/ 29 w 272"/>
                <a:gd name="T83" fmla="*/ 59 h 234"/>
                <a:gd name="T84" fmla="*/ 15 w 272"/>
                <a:gd name="T85" fmla="*/ 56 h 234"/>
                <a:gd name="T86" fmla="*/ 10 w 272"/>
                <a:gd name="T87" fmla="*/ 53 h 234"/>
                <a:gd name="T88" fmla="*/ 6 w 272"/>
                <a:gd name="T89" fmla="*/ 51 h 234"/>
                <a:gd name="T90" fmla="*/ 2 w 272"/>
                <a:gd name="T91" fmla="*/ 49 h 234"/>
                <a:gd name="T92" fmla="*/ 0 w 272"/>
                <a:gd name="T93" fmla="*/ 47 h 234"/>
                <a:gd name="T94" fmla="*/ 1 w 272"/>
                <a:gd name="T95" fmla="*/ 35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2"/>
                <a:gd name="T145" fmla="*/ 0 h 234"/>
                <a:gd name="T146" fmla="*/ 272 w 272"/>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2" h="234">
                  <a:moveTo>
                    <a:pt x="2" y="139"/>
                  </a:moveTo>
                  <a:lnTo>
                    <a:pt x="8" y="143"/>
                  </a:lnTo>
                  <a:lnTo>
                    <a:pt x="11" y="147"/>
                  </a:lnTo>
                  <a:lnTo>
                    <a:pt x="19" y="152"/>
                  </a:lnTo>
                  <a:lnTo>
                    <a:pt x="29" y="158"/>
                  </a:lnTo>
                  <a:lnTo>
                    <a:pt x="34" y="160"/>
                  </a:lnTo>
                  <a:lnTo>
                    <a:pt x="38" y="164"/>
                  </a:lnTo>
                  <a:lnTo>
                    <a:pt x="44" y="166"/>
                  </a:lnTo>
                  <a:lnTo>
                    <a:pt x="49" y="169"/>
                  </a:lnTo>
                  <a:lnTo>
                    <a:pt x="57" y="173"/>
                  </a:lnTo>
                  <a:lnTo>
                    <a:pt x="63" y="175"/>
                  </a:lnTo>
                  <a:lnTo>
                    <a:pt x="76" y="181"/>
                  </a:lnTo>
                  <a:lnTo>
                    <a:pt x="91" y="186"/>
                  </a:lnTo>
                  <a:lnTo>
                    <a:pt x="105" y="188"/>
                  </a:lnTo>
                  <a:lnTo>
                    <a:pt x="120" y="190"/>
                  </a:lnTo>
                  <a:lnTo>
                    <a:pt x="150" y="188"/>
                  </a:lnTo>
                  <a:lnTo>
                    <a:pt x="179" y="177"/>
                  </a:lnTo>
                  <a:lnTo>
                    <a:pt x="184" y="173"/>
                  </a:lnTo>
                  <a:lnTo>
                    <a:pt x="188" y="167"/>
                  </a:lnTo>
                  <a:lnTo>
                    <a:pt x="194" y="164"/>
                  </a:lnTo>
                  <a:lnTo>
                    <a:pt x="198" y="158"/>
                  </a:lnTo>
                  <a:lnTo>
                    <a:pt x="201" y="152"/>
                  </a:lnTo>
                  <a:lnTo>
                    <a:pt x="207" y="148"/>
                  </a:lnTo>
                  <a:lnTo>
                    <a:pt x="211" y="143"/>
                  </a:lnTo>
                  <a:lnTo>
                    <a:pt x="213" y="139"/>
                  </a:lnTo>
                  <a:lnTo>
                    <a:pt x="226" y="120"/>
                  </a:lnTo>
                  <a:lnTo>
                    <a:pt x="234" y="103"/>
                  </a:lnTo>
                  <a:lnTo>
                    <a:pt x="239" y="76"/>
                  </a:lnTo>
                  <a:lnTo>
                    <a:pt x="236" y="69"/>
                  </a:lnTo>
                  <a:lnTo>
                    <a:pt x="232" y="65"/>
                  </a:lnTo>
                  <a:lnTo>
                    <a:pt x="226" y="65"/>
                  </a:lnTo>
                  <a:lnTo>
                    <a:pt x="196" y="103"/>
                  </a:lnTo>
                  <a:lnTo>
                    <a:pt x="196" y="29"/>
                  </a:lnTo>
                  <a:lnTo>
                    <a:pt x="188" y="31"/>
                  </a:lnTo>
                  <a:lnTo>
                    <a:pt x="182" y="34"/>
                  </a:lnTo>
                  <a:lnTo>
                    <a:pt x="179" y="40"/>
                  </a:lnTo>
                  <a:lnTo>
                    <a:pt x="175" y="46"/>
                  </a:lnTo>
                  <a:lnTo>
                    <a:pt x="167" y="63"/>
                  </a:lnTo>
                  <a:lnTo>
                    <a:pt x="150" y="97"/>
                  </a:lnTo>
                  <a:lnTo>
                    <a:pt x="150" y="69"/>
                  </a:lnTo>
                  <a:lnTo>
                    <a:pt x="146" y="57"/>
                  </a:lnTo>
                  <a:lnTo>
                    <a:pt x="143" y="48"/>
                  </a:lnTo>
                  <a:lnTo>
                    <a:pt x="141" y="44"/>
                  </a:lnTo>
                  <a:lnTo>
                    <a:pt x="137" y="42"/>
                  </a:lnTo>
                  <a:lnTo>
                    <a:pt x="127" y="40"/>
                  </a:lnTo>
                  <a:lnTo>
                    <a:pt x="114" y="95"/>
                  </a:lnTo>
                  <a:lnTo>
                    <a:pt x="110" y="105"/>
                  </a:lnTo>
                  <a:lnTo>
                    <a:pt x="108" y="74"/>
                  </a:lnTo>
                  <a:lnTo>
                    <a:pt x="106" y="65"/>
                  </a:lnTo>
                  <a:lnTo>
                    <a:pt x="103" y="53"/>
                  </a:lnTo>
                  <a:lnTo>
                    <a:pt x="99" y="48"/>
                  </a:lnTo>
                  <a:lnTo>
                    <a:pt x="91" y="46"/>
                  </a:lnTo>
                  <a:lnTo>
                    <a:pt x="80" y="50"/>
                  </a:lnTo>
                  <a:lnTo>
                    <a:pt x="74" y="59"/>
                  </a:lnTo>
                  <a:lnTo>
                    <a:pt x="68" y="74"/>
                  </a:lnTo>
                  <a:lnTo>
                    <a:pt x="72" y="50"/>
                  </a:lnTo>
                  <a:lnTo>
                    <a:pt x="74" y="40"/>
                  </a:lnTo>
                  <a:lnTo>
                    <a:pt x="80" y="31"/>
                  </a:lnTo>
                  <a:lnTo>
                    <a:pt x="84" y="27"/>
                  </a:lnTo>
                  <a:lnTo>
                    <a:pt x="87" y="23"/>
                  </a:lnTo>
                  <a:lnTo>
                    <a:pt x="91" y="21"/>
                  </a:lnTo>
                  <a:lnTo>
                    <a:pt x="97" y="17"/>
                  </a:lnTo>
                  <a:lnTo>
                    <a:pt x="129" y="12"/>
                  </a:lnTo>
                  <a:lnTo>
                    <a:pt x="148" y="8"/>
                  </a:lnTo>
                  <a:lnTo>
                    <a:pt x="163" y="21"/>
                  </a:lnTo>
                  <a:lnTo>
                    <a:pt x="203" y="0"/>
                  </a:lnTo>
                  <a:lnTo>
                    <a:pt x="228" y="8"/>
                  </a:lnTo>
                  <a:lnTo>
                    <a:pt x="234" y="34"/>
                  </a:lnTo>
                  <a:lnTo>
                    <a:pt x="270" y="48"/>
                  </a:lnTo>
                  <a:lnTo>
                    <a:pt x="272" y="72"/>
                  </a:lnTo>
                  <a:lnTo>
                    <a:pt x="264" y="107"/>
                  </a:lnTo>
                  <a:lnTo>
                    <a:pt x="230" y="150"/>
                  </a:lnTo>
                  <a:lnTo>
                    <a:pt x="230" y="160"/>
                  </a:lnTo>
                  <a:lnTo>
                    <a:pt x="228" y="171"/>
                  </a:lnTo>
                  <a:lnTo>
                    <a:pt x="224" y="185"/>
                  </a:lnTo>
                  <a:lnTo>
                    <a:pt x="219" y="198"/>
                  </a:lnTo>
                  <a:lnTo>
                    <a:pt x="211" y="211"/>
                  </a:lnTo>
                  <a:lnTo>
                    <a:pt x="207" y="217"/>
                  </a:lnTo>
                  <a:lnTo>
                    <a:pt x="201" y="223"/>
                  </a:lnTo>
                  <a:lnTo>
                    <a:pt x="198" y="226"/>
                  </a:lnTo>
                  <a:lnTo>
                    <a:pt x="190" y="230"/>
                  </a:lnTo>
                  <a:lnTo>
                    <a:pt x="177" y="234"/>
                  </a:lnTo>
                  <a:lnTo>
                    <a:pt x="158" y="234"/>
                  </a:lnTo>
                  <a:lnTo>
                    <a:pt x="118" y="234"/>
                  </a:lnTo>
                  <a:lnTo>
                    <a:pt x="78" y="226"/>
                  </a:lnTo>
                  <a:lnTo>
                    <a:pt x="61" y="221"/>
                  </a:lnTo>
                  <a:lnTo>
                    <a:pt x="48" y="215"/>
                  </a:lnTo>
                  <a:lnTo>
                    <a:pt x="42" y="211"/>
                  </a:lnTo>
                  <a:lnTo>
                    <a:pt x="36" y="209"/>
                  </a:lnTo>
                  <a:lnTo>
                    <a:pt x="27" y="204"/>
                  </a:lnTo>
                  <a:lnTo>
                    <a:pt x="19" y="198"/>
                  </a:lnTo>
                  <a:lnTo>
                    <a:pt x="11" y="194"/>
                  </a:lnTo>
                  <a:lnTo>
                    <a:pt x="4" y="190"/>
                  </a:lnTo>
                  <a:lnTo>
                    <a:pt x="0" y="188"/>
                  </a:lnTo>
                  <a:lnTo>
                    <a:pt x="2" y="139"/>
                  </a:lnTo>
                  <a:close/>
                </a:path>
              </a:pathLst>
            </a:custGeom>
            <a:solidFill>
              <a:srgbClr val="F59E92"/>
            </a:solidFill>
            <a:ln w="9525">
              <a:noFill/>
              <a:round/>
              <a:headEnd/>
              <a:tailEnd/>
            </a:ln>
          </p:spPr>
          <p:txBody>
            <a:bodyPr/>
            <a:lstStyle/>
            <a:p>
              <a:endParaRPr lang="tr-TR"/>
            </a:p>
          </p:txBody>
        </p:sp>
        <p:sp>
          <p:nvSpPr>
            <p:cNvPr id="146467" name="Freeform 34"/>
            <p:cNvSpPr>
              <a:spLocks/>
            </p:cNvSpPr>
            <p:nvPr/>
          </p:nvSpPr>
          <p:spPr bwMode="auto">
            <a:xfrm>
              <a:off x="3917" y="3184"/>
              <a:ext cx="15" cy="64"/>
            </a:xfrm>
            <a:custGeom>
              <a:avLst/>
              <a:gdLst>
                <a:gd name="T0" fmla="*/ 8 w 30"/>
                <a:gd name="T1" fmla="*/ 0 h 129"/>
                <a:gd name="T2" fmla="*/ 7 w 30"/>
                <a:gd name="T3" fmla="*/ 4 h 129"/>
                <a:gd name="T4" fmla="*/ 6 w 30"/>
                <a:gd name="T5" fmla="*/ 15 h 129"/>
                <a:gd name="T6" fmla="*/ 6 w 30"/>
                <a:gd name="T7" fmla="*/ 26 h 129"/>
                <a:gd name="T8" fmla="*/ 6 w 30"/>
                <a:gd name="T9" fmla="*/ 32 h 129"/>
                <a:gd name="T10" fmla="*/ 1 w 30"/>
                <a:gd name="T11" fmla="*/ 32 h 129"/>
                <a:gd name="T12" fmla="*/ 1 w 30"/>
                <a:gd name="T13" fmla="*/ 18 h 129"/>
                <a:gd name="T14" fmla="*/ 0 w 30"/>
                <a:gd name="T15" fmla="*/ 3 h 129"/>
                <a:gd name="T16" fmla="*/ 8 w 30"/>
                <a:gd name="T17" fmla="*/ 0 h 129"/>
                <a:gd name="T18" fmla="*/ 8 w 30"/>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29"/>
                <a:gd name="T32" fmla="*/ 30 w 30"/>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29">
                  <a:moveTo>
                    <a:pt x="30" y="0"/>
                  </a:moveTo>
                  <a:lnTo>
                    <a:pt x="28" y="19"/>
                  </a:lnTo>
                  <a:lnTo>
                    <a:pt x="24" y="61"/>
                  </a:lnTo>
                  <a:lnTo>
                    <a:pt x="21" y="105"/>
                  </a:lnTo>
                  <a:lnTo>
                    <a:pt x="24" y="128"/>
                  </a:lnTo>
                  <a:lnTo>
                    <a:pt x="3" y="129"/>
                  </a:lnTo>
                  <a:lnTo>
                    <a:pt x="2" y="74"/>
                  </a:lnTo>
                  <a:lnTo>
                    <a:pt x="0" y="15"/>
                  </a:lnTo>
                  <a:lnTo>
                    <a:pt x="30" y="0"/>
                  </a:lnTo>
                  <a:close/>
                </a:path>
              </a:pathLst>
            </a:custGeom>
            <a:solidFill>
              <a:srgbClr val="5C0840"/>
            </a:solidFill>
            <a:ln w="9525">
              <a:noFill/>
              <a:round/>
              <a:headEnd/>
              <a:tailEnd/>
            </a:ln>
          </p:spPr>
          <p:txBody>
            <a:bodyPr/>
            <a:lstStyle/>
            <a:p>
              <a:endParaRPr lang="tr-TR"/>
            </a:p>
          </p:txBody>
        </p:sp>
        <p:sp>
          <p:nvSpPr>
            <p:cNvPr id="146468" name="Freeform 35"/>
            <p:cNvSpPr>
              <a:spLocks/>
            </p:cNvSpPr>
            <p:nvPr/>
          </p:nvSpPr>
          <p:spPr bwMode="auto">
            <a:xfrm>
              <a:off x="3401" y="2738"/>
              <a:ext cx="225" cy="279"/>
            </a:xfrm>
            <a:custGeom>
              <a:avLst/>
              <a:gdLst>
                <a:gd name="T0" fmla="*/ 89 w 450"/>
                <a:gd name="T1" fmla="*/ 111 h 559"/>
                <a:gd name="T2" fmla="*/ 88 w 450"/>
                <a:gd name="T3" fmla="*/ 100 h 559"/>
                <a:gd name="T4" fmla="*/ 86 w 450"/>
                <a:gd name="T5" fmla="*/ 88 h 559"/>
                <a:gd name="T6" fmla="*/ 84 w 450"/>
                <a:gd name="T7" fmla="*/ 81 h 559"/>
                <a:gd name="T8" fmla="*/ 82 w 450"/>
                <a:gd name="T9" fmla="*/ 76 h 559"/>
                <a:gd name="T10" fmla="*/ 80 w 450"/>
                <a:gd name="T11" fmla="*/ 71 h 559"/>
                <a:gd name="T12" fmla="*/ 78 w 450"/>
                <a:gd name="T13" fmla="*/ 67 h 559"/>
                <a:gd name="T14" fmla="*/ 75 w 450"/>
                <a:gd name="T15" fmla="*/ 61 h 559"/>
                <a:gd name="T16" fmla="*/ 72 w 450"/>
                <a:gd name="T17" fmla="*/ 57 h 559"/>
                <a:gd name="T18" fmla="*/ 69 w 450"/>
                <a:gd name="T19" fmla="*/ 52 h 559"/>
                <a:gd name="T20" fmla="*/ 67 w 450"/>
                <a:gd name="T21" fmla="*/ 50 h 559"/>
                <a:gd name="T22" fmla="*/ 66 w 450"/>
                <a:gd name="T23" fmla="*/ 48 h 559"/>
                <a:gd name="T24" fmla="*/ 63 w 450"/>
                <a:gd name="T25" fmla="*/ 46 h 559"/>
                <a:gd name="T26" fmla="*/ 61 w 450"/>
                <a:gd name="T27" fmla="*/ 44 h 559"/>
                <a:gd name="T28" fmla="*/ 59 w 450"/>
                <a:gd name="T29" fmla="*/ 42 h 559"/>
                <a:gd name="T30" fmla="*/ 57 w 450"/>
                <a:gd name="T31" fmla="*/ 40 h 559"/>
                <a:gd name="T32" fmla="*/ 56 w 450"/>
                <a:gd name="T33" fmla="*/ 39 h 559"/>
                <a:gd name="T34" fmla="*/ 54 w 450"/>
                <a:gd name="T35" fmla="*/ 37 h 559"/>
                <a:gd name="T36" fmla="*/ 53 w 450"/>
                <a:gd name="T37" fmla="*/ 35 h 559"/>
                <a:gd name="T38" fmla="*/ 49 w 450"/>
                <a:gd name="T39" fmla="*/ 32 h 559"/>
                <a:gd name="T40" fmla="*/ 45 w 450"/>
                <a:gd name="T41" fmla="*/ 29 h 559"/>
                <a:gd name="T42" fmla="*/ 42 w 450"/>
                <a:gd name="T43" fmla="*/ 27 h 559"/>
                <a:gd name="T44" fmla="*/ 39 w 450"/>
                <a:gd name="T45" fmla="*/ 25 h 559"/>
                <a:gd name="T46" fmla="*/ 36 w 450"/>
                <a:gd name="T47" fmla="*/ 23 h 559"/>
                <a:gd name="T48" fmla="*/ 34 w 450"/>
                <a:gd name="T49" fmla="*/ 21 h 559"/>
                <a:gd name="T50" fmla="*/ 29 w 450"/>
                <a:gd name="T51" fmla="*/ 19 h 559"/>
                <a:gd name="T52" fmla="*/ 27 w 450"/>
                <a:gd name="T53" fmla="*/ 17 h 559"/>
                <a:gd name="T54" fmla="*/ 7 w 450"/>
                <a:gd name="T55" fmla="*/ 4 h 559"/>
                <a:gd name="T56" fmla="*/ 20 w 450"/>
                <a:gd name="T57" fmla="*/ 0 h 559"/>
                <a:gd name="T58" fmla="*/ 33 w 450"/>
                <a:gd name="T59" fmla="*/ 0 h 559"/>
                <a:gd name="T60" fmla="*/ 45 w 450"/>
                <a:gd name="T61" fmla="*/ 2 h 559"/>
                <a:gd name="T62" fmla="*/ 51 w 450"/>
                <a:gd name="T63" fmla="*/ 4 h 559"/>
                <a:gd name="T64" fmla="*/ 56 w 450"/>
                <a:gd name="T65" fmla="*/ 6 h 559"/>
                <a:gd name="T66" fmla="*/ 58 w 450"/>
                <a:gd name="T67" fmla="*/ 8 h 559"/>
                <a:gd name="T68" fmla="*/ 62 w 450"/>
                <a:gd name="T69" fmla="*/ 11 h 559"/>
                <a:gd name="T70" fmla="*/ 66 w 450"/>
                <a:gd name="T71" fmla="*/ 12 h 559"/>
                <a:gd name="T72" fmla="*/ 70 w 450"/>
                <a:gd name="T73" fmla="*/ 15 h 559"/>
                <a:gd name="T74" fmla="*/ 74 w 450"/>
                <a:gd name="T75" fmla="*/ 18 h 559"/>
                <a:gd name="T76" fmla="*/ 75 w 450"/>
                <a:gd name="T77" fmla="*/ 20 h 559"/>
                <a:gd name="T78" fmla="*/ 77 w 450"/>
                <a:gd name="T79" fmla="*/ 22 h 559"/>
                <a:gd name="T80" fmla="*/ 79 w 450"/>
                <a:gd name="T81" fmla="*/ 23 h 559"/>
                <a:gd name="T82" fmla="*/ 82 w 450"/>
                <a:gd name="T83" fmla="*/ 25 h 559"/>
                <a:gd name="T84" fmla="*/ 83 w 450"/>
                <a:gd name="T85" fmla="*/ 27 h 559"/>
                <a:gd name="T86" fmla="*/ 85 w 450"/>
                <a:gd name="T87" fmla="*/ 29 h 559"/>
                <a:gd name="T88" fmla="*/ 87 w 450"/>
                <a:gd name="T89" fmla="*/ 31 h 559"/>
                <a:gd name="T90" fmla="*/ 89 w 450"/>
                <a:gd name="T91" fmla="*/ 33 h 559"/>
                <a:gd name="T92" fmla="*/ 92 w 450"/>
                <a:gd name="T93" fmla="*/ 35 h 559"/>
                <a:gd name="T94" fmla="*/ 93 w 450"/>
                <a:gd name="T95" fmla="*/ 38 h 559"/>
                <a:gd name="T96" fmla="*/ 96 w 450"/>
                <a:gd name="T97" fmla="*/ 40 h 559"/>
                <a:gd name="T98" fmla="*/ 98 w 450"/>
                <a:gd name="T99" fmla="*/ 43 h 559"/>
                <a:gd name="T100" fmla="*/ 100 w 450"/>
                <a:gd name="T101" fmla="*/ 45 h 559"/>
                <a:gd name="T102" fmla="*/ 113 w 450"/>
                <a:gd name="T103" fmla="*/ 95 h 559"/>
                <a:gd name="T104" fmla="*/ 101 w 450"/>
                <a:gd name="T105" fmla="*/ 134 h 559"/>
                <a:gd name="T106" fmla="*/ 88 w 450"/>
                <a:gd name="T107" fmla="*/ 134 h 5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559"/>
                <a:gd name="T164" fmla="*/ 450 w 450"/>
                <a:gd name="T165" fmla="*/ 559 h 5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559">
                  <a:moveTo>
                    <a:pt x="351" y="538"/>
                  </a:moveTo>
                  <a:lnTo>
                    <a:pt x="355" y="447"/>
                  </a:lnTo>
                  <a:lnTo>
                    <a:pt x="355" y="424"/>
                  </a:lnTo>
                  <a:lnTo>
                    <a:pt x="351" y="401"/>
                  </a:lnTo>
                  <a:lnTo>
                    <a:pt x="346" y="369"/>
                  </a:lnTo>
                  <a:lnTo>
                    <a:pt x="342" y="352"/>
                  </a:lnTo>
                  <a:lnTo>
                    <a:pt x="336" y="335"/>
                  </a:lnTo>
                  <a:lnTo>
                    <a:pt x="334" y="325"/>
                  </a:lnTo>
                  <a:lnTo>
                    <a:pt x="330" y="316"/>
                  </a:lnTo>
                  <a:lnTo>
                    <a:pt x="327" y="306"/>
                  </a:lnTo>
                  <a:lnTo>
                    <a:pt x="323" y="297"/>
                  </a:lnTo>
                  <a:lnTo>
                    <a:pt x="319" y="287"/>
                  </a:lnTo>
                  <a:lnTo>
                    <a:pt x="315" y="278"/>
                  </a:lnTo>
                  <a:lnTo>
                    <a:pt x="309" y="268"/>
                  </a:lnTo>
                  <a:lnTo>
                    <a:pt x="306" y="257"/>
                  </a:lnTo>
                  <a:lnTo>
                    <a:pt x="300" y="247"/>
                  </a:lnTo>
                  <a:lnTo>
                    <a:pt x="294" y="238"/>
                  </a:lnTo>
                  <a:lnTo>
                    <a:pt x="288" y="228"/>
                  </a:lnTo>
                  <a:lnTo>
                    <a:pt x="281" y="221"/>
                  </a:lnTo>
                  <a:lnTo>
                    <a:pt x="275" y="211"/>
                  </a:lnTo>
                  <a:lnTo>
                    <a:pt x="271" y="205"/>
                  </a:lnTo>
                  <a:lnTo>
                    <a:pt x="268" y="202"/>
                  </a:lnTo>
                  <a:lnTo>
                    <a:pt x="264" y="198"/>
                  </a:lnTo>
                  <a:lnTo>
                    <a:pt x="262" y="194"/>
                  </a:lnTo>
                  <a:lnTo>
                    <a:pt x="258" y="188"/>
                  </a:lnTo>
                  <a:lnTo>
                    <a:pt x="254" y="184"/>
                  </a:lnTo>
                  <a:lnTo>
                    <a:pt x="250" y="181"/>
                  </a:lnTo>
                  <a:lnTo>
                    <a:pt x="247" y="177"/>
                  </a:lnTo>
                  <a:lnTo>
                    <a:pt x="243" y="173"/>
                  </a:lnTo>
                  <a:lnTo>
                    <a:pt x="239" y="169"/>
                  </a:lnTo>
                  <a:lnTo>
                    <a:pt x="235" y="165"/>
                  </a:lnTo>
                  <a:lnTo>
                    <a:pt x="231" y="162"/>
                  </a:lnTo>
                  <a:lnTo>
                    <a:pt x="228" y="158"/>
                  </a:lnTo>
                  <a:lnTo>
                    <a:pt x="224" y="156"/>
                  </a:lnTo>
                  <a:lnTo>
                    <a:pt x="220" y="152"/>
                  </a:lnTo>
                  <a:lnTo>
                    <a:pt x="216" y="148"/>
                  </a:lnTo>
                  <a:lnTo>
                    <a:pt x="212" y="145"/>
                  </a:lnTo>
                  <a:lnTo>
                    <a:pt x="209" y="141"/>
                  </a:lnTo>
                  <a:lnTo>
                    <a:pt x="203" y="135"/>
                  </a:lnTo>
                  <a:lnTo>
                    <a:pt x="195" y="129"/>
                  </a:lnTo>
                  <a:lnTo>
                    <a:pt x="188" y="124"/>
                  </a:lnTo>
                  <a:lnTo>
                    <a:pt x="180" y="118"/>
                  </a:lnTo>
                  <a:lnTo>
                    <a:pt x="174" y="114"/>
                  </a:lnTo>
                  <a:lnTo>
                    <a:pt x="167" y="108"/>
                  </a:lnTo>
                  <a:lnTo>
                    <a:pt x="161" y="105"/>
                  </a:lnTo>
                  <a:lnTo>
                    <a:pt x="155" y="101"/>
                  </a:lnTo>
                  <a:lnTo>
                    <a:pt x="150" y="97"/>
                  </a:lnTo>
                  <a:lnTo>
                    <a:pt x="144" y="93"/>
                  </a:lnTo>
                  <a:lnTo>
                    <a:pt x="138" y="89"/>
                  </a:lnTo>
                  <a:lnTo>
                    <a:pt x="133" y="86"/>
                  </a:lnTo>
                  <a:lnTo>
                    <a:pt x="123" y="80"/>
                  </a:lnTo>
                  <a:lnTo>
                    <a:pt x="117" y="76"/>
                  </a:lnTo>
                  <a:lnTo>
                    <a:pt x="112" y="74"/>
                  </a:lnTo>
                  <a:lnTo>
                    <a:pt x="106" y="70"/>
                  </a:lnTo>
                  <a:lnTo>
                    <a:pt x="0" y="48"/>
                  </a:lnTo>
                  <a:lnTo>
                    <a:pt x="28" y="17"/>
                  </a:lnTo>
                  <a:lnTo>
                    <a:pt x="74" y="4"/>
                  </a:lnTo>
                  <a:lnTo>
                    <a:pt x="79" y="2"/>
                  </a:lnTo>
                  <a:lnTo>
                    <a:pt x="98" y="0"/>
                  </a:lnTo>
                  <a:lnTo>
                    <a:pt x="129" y="0"/>
                  </a:lnTo>
                  <a:lnTo>
                    <a:pt x="167" y="6"/>
                  </a:lnTo>
                  <a:lnTo>
                    <a:pt x="178" y="10"/>
                  </a:lnTo>
                  <a:lnTo>
                    <a:pt x="192" y="13"/>
                  </a:lnTo>
                  <a:lnTo>
                    <a:pt x="203" y="19"/>
                  </a:lnTo>
                  <a:lnTo>
                    <a:pt x="216" y="25"/>
                  </a:lnTo>
                  <a:lnTo>
                    <a:pt x="222" y="27"/>
                  </a:lnTo>
                  <a:lnTo>
                    <a:pt x="230" y="31"/>
                  </a:lnTo>
                  <a:lnTo>
                    <a:pt x="235" y="34"/>
                  </a:lnTo>
                  <a:lnTo>
                    <a:pt x="243" y="38"/>
                  </a:lnTo>
                  <a:lnTo>
                    <a:pt x="249" y="44"/>
                  </a:lnTo>
                  <a:lnTo>
                    <a:pt x="256" y="48"/>
                  </a:lnTo>
                  <a:lnTo>
                    <a:pt x="264" y="51"/>
                  </a:lnTo>
                  <a:lnTo>
                    <a:pt x="271" y="57"/>
                  </a:lnTo>
                  <a:lnTo>
                    <a:pt x="279" y="63"/>
                  </a:lnTo>
                  <a:lnTo>
                    <a:pt x="285" y="69"/>
                  </a:lnTo>
                  <a:lnTo>
                    <a:pt x="294" y="74"/>
                  </a:lnTo>
                  <a:lnTo>
                    <a:pt x="296" y="76"/>
                  </a:lnTo>
                  <a:lnTo>
                    <a:pt x="300" y="80"/>
                  </a:lnTo>
                  <a:lnTo>
                    <a:pt x="304" y="84"/>
                  </a:lnTo>
                  <a:lnTo>
                    <a:pt x="307" y="88"/>
                  </a:lnTo>
                  <a:lnTo>
                    <a:pt x="313" y="91"/>
                  </a:lnTo>
                  <a:lnTo>
                    <a:pt x="315" y="93"/>
                  </a:lnTo>
                  <a:lnTo>
                    <a:pt x="319" y="97"/>
                  </a:lnTo>
                  <a:lnTo>
                    <a:pt x="325" y="101"/>
                  </a:lnTo>
                  <a:lnTo>
                    <a:pt x="328" y="105"/>
                  </a:lnTo>
                  <a:lnTo>
                    <a:pt x="332" y="108"/>
                  </a:lnTo>
                  <a:lnTo>
                    <a:pt x="336" y="112"/>
                  </a:lnTo>
                  <a:lnTo>
                    <a:pt x="340" y="116"/>
                  </a:lnTo>
                  <a:lnTo>
                    <a:pt x="344" y="122"/>
                  </a:lnTo>
                  <a:lnTo>
                    <a:pt x="347" y="126"/>
                  </a:lnTo>
                  <a:lnTo>
                    <a:pt x="351" y="129"/>
                  </a:lnTo>
                  <a:lnTo>
                    <a:pt x="355" y="133"/>
                  </a:lnTo>
                  <a:lnTo>
                    <a:pt x="361" y="139"/>
                  </a:lnTo>
                  <a:lnTo>
                    <a:pt x="365" y="143"/>
                  </a:lnTo>
                  <a:lnTo>
                    <a:pt x="368" y="148"/>
                  </a:lnTo>
                  <a:lnTo>
                    <a:pt x="372" y="152"/>
                  </a:lnTo>
                  <a:lnTo>
                    <a:pt x="376" y="158"/>
                  </a:lnTo>
                  <a:lnTo>
                    <a:pt x="382" y="162"/>
                  </a:lnTo>
                  <a:lnTo>
                    <a:pt x="385" y="167"/>
                  </a:lnTo>
                  <a:lnTo>
                    <a:pt x="389" y="173"/>
                  </a:lnTo>
                  <a:lnTo>
                    <a:pt x="393" y="177"/>
                  </a:lnTo>
                  <a:lnTo>
                    <a:pt x="397" y="183"/>
                  </a:lnTo>
                  <a:lnTo>
                    <a:pt x="444" y="283"/>
                  </a:lnTo>
                  <a:lnTo>
                    <a:pt x="450" y="382"/>
                  </a:lnTo>
                  <a:lnTo>
                    <a:pt x="441" y="452"/>
                  </a:lnTo>
                  <a:lnTo>
                    <a:pt x="403" y="538"/>
                  </a:lnTo>
                  <a:lnTo>
                    <a:pt x="361" y="559"/>
                  </a:lnTo>
                  <a:lnTo>
                    <a:pt x="351" y="538"/>
                  </a:lnTo>
                  <a:close/>
                </a:path>
              </a:pathLst>
            </a:custGeom>
            <a:solidFill>
              <a:srgbClr val="B24C19"/>
            </a:solidFill>
            <a:ln w="9525">
              <a:noFill/>
              <a:round/>
              <a:headEnd/>
              <a:tailEnd/>
            </a:ln>
          </p:spPr>
          <p:txBody>
            <a:bodyPr/>
            <a:lstStyle/>
            <a:p>
              <a:endParaRPr lang="tr-TR"/>
            </a:p>
          </p:txBody>
        </p:sp>
        <p:sp>
          <p:nvSpPr>
            <p:cNvPr id="146469" name="Freeform 36"/>
            <p:cNvSpPr>
              <a:spLocks/>
            </p:cNvSpPr>
            <p:nvPr/>
          </p:nvSpPr>
          <p:spPr bwMode="auto">
            <a:xfrm>
              <a:off x="3636" y="3075"/>
              <a:ext cx="76" cy="92"/>
            </a:xfrm>
            <a:custGeom>
              <a:avLst/>
              <a:gdLst>
                <a:gd name="T0" fmla="*/ 16 w 154"/>
                <a:gd name="T1" fmla="*/ 0 h 184"/>
                <a:gd name="T2" fmla="*/ 13 w 154"/>
                <a:gd name="T3" fmla="*/ 10 h 184"/>
                <a:gd name="T4" fmla="*/ 12 w 154"/>
                <a:gd name="T5" fmla="*/ 11 h 184"/>
                <a:gd name="T6" fmla="*/ 10 w 154"/>
                <a:gd name="T7" fmla="*/ 12 h 184"/>
                <a:gd name="T8" fmla="*/ 9 w 154"/>
                <a:gd name="T9" fmla="*/ 12 h 184"/>
                <a:gd name="T10" fmla="*/ 7 w 154"/>
                <a:gd name="T11" fmla="*/ 14 h 184"/>
                <a:gd name="T12" fmla="*/ 6 w 154"/>
                <a:gd name="T13" fmla="*/ 15 h 184"/>
                <a:gd name="T14" fmla="*/ 4 w 154"/>
                <a:gd name="T15" fmla="*/ 17 h 184"/>
                <a:gd name="T16" fmla="*/ 0 w 154"/>
                <a:gd name="T17" fmla="*/ 24 h 184"/>
                <a:gd name="T18" fmla="*/ 0 w 154"/>
                <a:gd name="T19" fmla="*/ 28 h 184"/>
                <a:gd name="T20" fmla="*/ 0 w 154"/>
                <a:gd name="T21" fmla="*/ 30 h 184"/>
                <a:gd name="T22" fmla="*/ 1 w 154"/>
                <a:gd name="T23" fmla="*/ 33 h 184"/>
                <a:gd name="T24" fmla="*/ 2 w 154"/>
                <a:gd name="T25" fmla="*/ 34 h 184"/>
                <a:gd name="T26" fmla="*/ 3 w 154"/>
                <a:gd name="T27" fmla="*/ 34 h 184"/>
                <a:gd name="T28" fmla="*/ 6 w 154"/>
                <a:gd name="T29" fmla="*/ 35 h 184"/>
                <a:gd name="T30" fmla="*/ 9 w 154"/>
                <a:gd name="T31" fmla="*/ 35 h 184"/>
                <a:gd name="T32" fmla="*/ 11 w 154"/>
                <a:gd name="T33" fmla="*/ 34 h 184"/>
                <a:gd name="T34" fmla="*/ 10 w 154"/>
                <a:gd name="T35" fmla="*/ 34 h 184"/>
                <a:gd name="T36" fmla="*/ 10 w 154"/>
                <a:gd name="T37" fmla="*/ 35 h 184"/>
                <a:gd name="T38" fmla="*/ 9 w 154"/>
                <a:gd name="T39" fmla="*/ 37 h 184"/>
                <a:gd name="T40" fmla="*/ 9 w 154"/>
                <a:gd name="T41" fmla="*/ 40 h 184"/>
                <a:gd name="T42" fmla="*/ 10 w 154"/>
                <a:gd name="T43" fmla="*/ 42 h 184"/>
                <a:gd name="T44" fmla="*/ 11 w 154"/>
                <a:gd name="T45" fmla="*/ 43 h 184"/>
                <a:gd name="T46" fmla="*/ 17 w 154"/>
                <a:gd name="T47" fmla="*/ 46 h 184"/>
                <a:gd name="T48" fmla="*/ 24 w 154"/>
                <a:gd name="T49" fmla="*/ 46 h 184"/>
                <a:gd name="T50" fmla="*/ 34 w 154"/>
                <a:gd name="T51" fmla="*/ 37 h 184"/>
                <a:gd name="T52" fmla="*/ 38 w 154"/>
                <a:gd name="T53" fmla="*/ 27 h 184"/>
                <a:gd name="T54" fmla="*/ 35 w 154"/>
                <a:gd name="T55" fmla="*/ 18 h 184"/>
                <a:gd name="T56" fmla="*/ 26 w 154"/>
                <a:gd name="T57" fmla="*/ 16 h 184"/>
                <a:gd name="T58" fmla="*/ 25 w 154"/>
                <a:gd name="T59" fmla="*/ 17 h 184"/>
                <a:gd name="T60" fmla="*/ 24 w 154"/>
                <a:gd name="T61" fmla="*/ 19 h 184"/>
                <a:gd name="T62" fmla="*/ 23 w 154"/>
                <a:gd name="T63" fmla="*/ 20 h 184"/>
                <a:gd name="T64" fmla="*/ 22 w 154"/>
                <a:gd name="T65" fmla="*/ 21 h 184"/>
                <a:gd name="T66" fmla="*/ 24 w 154"/>
                <a:gd name="T67" fmla="*/ 13 h 184"/>
                <a:gd name="T68" fmla="*/ 25 w 154"/>
                <a:gd name="T69" fmla="*/ 8 h 184"/>
                <a:gd name="T70" fmla="*/ 20 w 154"/>
                <a:gd name="T71" fmla="*/ 1 h 184"/>
                <a:gd name="T72" fmla="*/ 16 w 154"/>
                <a:gd name="T73" fmla="*/ 0 h 184"/>
                <a:gd name="T74" fmla="*/ 16 w 154"/>
                <a:gd name="T75" fmla="*/ 0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4"/>
                <a:gd name="T115" fmla="*/ 0 h 184"/>
                <a:gd name="T116" fmla="*/ 154 w 154"/>
                <a:gd name="T117" fmla="*/ 184 h 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4" h="184">
                  <a:moveTo>
                    <a:pt x="67" y="0"/>
                  </a:moveTo>
                  <a:lnTo>
                    <a:pt x="53" y="40"/>
                  </a:lnTo>
                  <a:lnTo>
                    <a:pt x="49" y="41"/>
                  </a:lnTo>
                  <a:lnTo>
                    <a:pt x="42" y="47"/>
                  </a:lnTo>
                  <a:lnTo>
                    <a:pt x="36" y="51"/>
                  </a:lnTo>
                  <a:lnTo>
                    <a:pt x="30" y="57"/>
                  </a:lnTo>
                  <a:lnTo>
                    <a:pt x="25" y="62"/>
                  </a:lnTo>
                  <a:lnTo>
                    <a:pt x="17" y="68"/>
                  </a:lnTo>
                  <a:lnTo>
                    <a:pt x="0" y="97"/>
                  </a:lnTo>
                  <a:lnTo>
                    <a:pt x="0" y="112"/>
                  </a:lnTo>
                  <a:lnTo>
                    <a:pt x="2" y="121"/>
                  </a:lnTo>
                  <a:lnTo>
                    <a:pt x="6" y="129"/>
                  </a:lnTo>
                  <a:lnTo>
                    <a:pt x="11" y="133"/>
                  </a:lnTo>
                  <a:lnTo>
                    <a:pt x="15" y="136"/>
                  </a:lnTo>
                  <a:lnTo>
                    <a:pt x="25" y="140"/>
                  </a:lnTo>
                  <a:lnTo>
                    <a:pt x="36" y="138"/>
                  </a:lnTo>
                  <a:lnTo>
                    <a:pt x="46" y="133"/>
                  </a:lnTo>
                  <a:lnTo>
                    <a:pt x="42" y="136"/>
                  </a:lnTo>
                  <a:lnTo>
                    <a:pt x="40" y="140"/>
                  </a:lnTo>
                  <a:lnTo>
                    <a:pt x="36" y="148"/>
                  </a:lnTo>
                  <a:lnTo>
                    <a:pt x="38" y="159"/>
                  </a:lnTo>
                  <a:lnTo>
                    <a:pt x="42" y="167"/>
                  </a:lnTo>
                  <a:lnTo>
                    <a:pt x="44" y="171"/>
                  </a:lnTo>
                  <a:lnTo>
                    <a:pt x="68" y="182"/>
                  </a:lnTo>
                  <a:lnTo>
                    <a:pt x="99" y="184"/>
                  </a:lnTo>
                  <a:lnTo>
                    <a:pt x="137" y="148"/>
                  </a:lnTo>
                  <a:lnTo>
                    <a:pt x="154" y="108"/>
                  </a:lnTo>
                  <a:lnTo>
                    <a:pt x="144" y="70"/>
                  </a:lnTo>
                  <a:lnTo>
                    <a:pt x="108" y="64"/>
                  </a:lnTo>
                  <a:lnTo>
                    <a:pt x="103" y="68"/>
                  </a:lnTo>
                  <a:lnTo>
                    <a:pt x="97" y="76"/>
                  </a:lnTo>
                  <a:lnTo>
                    <a:pt x="95" y="78"/>
                  </a:lnTo>
                  <a:lnTo>
                    <a:pt x="91" y="81"/>
                  </a:lnTo>
                  <a:lnTo>
                    <a:pt x="97" y="55"/>
                  </a:lnTo>
                  <a:lnTo>
                    <a:pt x="101" y="32"/>
                  </a:lnTo>
                  <a:lnTo>
                    <a:pt x="84" y="2"/>
                  </a:lnTo>
                  <a:lnTo>
                    <a:pt x="67" y="0"/>
                  </a:lnTo>
                  <a:close/>
                </a:path>
              </a:pathLst>
            </a:custGeom>
            <a:solidFill>
              <a:srgbClr val="F59E92"/>
            </a:solidFill>
            <a:ln w="9525">
              <a:noFill/>
              <a:round/>
              <a:headEnd/>
              <a:tailEnd/>
            </a:ln>
          </p:spPr>
          <p:txBody>
            <a:bodyPr/>
            <a:lstStyle/>
            <a:p>
              <a:endParaRPr lang="tr-TR"/>
            </a:p>
          </p:txBody>
        </p:sp>
        <p:sp>
          <p:nvSpPr>
            <p:cNvPr id="146470" name="Freeform 37"/>
            <p:cNvSpPr>
              <a:spLocks/>
            </p:cNvSpPr>
            <p:nvPr/>
          </p:nvSpPr>
          <p:spPr bwMode="auto">
            <a:xfrm>
              <a:off x="3612" y="3049"/>
              <a:ext cx="55" cy="66"/>
            </a:xfrm>
            <a:custGeom>
              <a:avLst/>
              <a:gdLst>
                <a:gd name="T0" fmla="*/ 23 w 110"/>
                <a:gd name="T1" fmla="*/ 22 h 133"/>
                <a:gd name="T2" fmla="*/ 23 w 110"/>
                <a:gd name="T3" fmla="*/ 16 h 133"/>
                <a:gd name="T4" fmla="*/ 23 w 110"/>
                <a:gd name="T5" fmla="*/ 14 h 133"/>
                <a:gd name="T6" fmla="*/ 22 w 110"/>
                <a:gd name="T7" fmla="*/ 13 h 133"/>
                <a:gd name="T8" fmla="*/ 20 w 110"/>
                <a:gd name="T9" fmla="*/ 12 h 133"/>
                <a:gd name="T10" fmla="*/ 18 w 110"/>
                <a:gd name="T11" fmla="*/ 13 h 133"/>
                <a:gd name="T12" fmla="*/ 14 w 110"/>
                <a:gd name="T13" fmla="*/ 14 h 133"/>
                <a:gd name="T14" fmla="*/ 14 w 110"/>
                <a:gd name="T15" fmla="*/ 15 h 133"/>
                <a:gd name="T16" fmla="*/ 12 w 110"/>
                <a:gd name="T17" fmla="*/ 16 h 133"/>
                <a:gd name="T18" fmla="*/ 11 w 110"/>
                <a:gd name="T19" fmla="*/ 17 h 133"/>
                <a:gd name="T20" fmla="*/ 10 w 110"/>
                <a:gd name="T21" fmla="*/ 19 h 133"/>
                <a:gd name="T22" fmla="*/ 7 w 110"/>
                <a:gd name="T23" fmla="*/ 22 h 133"/>
                <a:gd name="T24" fmla="*/ 5 w 110"/>
                <a:gd name="T25" fmla="*/ 25 h 133"/>
                <a:gd name="T26" fmla="*/ 5 w 110"/>
                <a:gd name="T27" fmla="*/ 28 h 133"/>
                <a:gd name="T28" fmla="*/ 3 w 110"/>
                <a:gd name="T29" fmla="*/ 33 h 133"/>
                <a:gd name="T30" fmla="*/ 0 w 110"/>
                <a:gd name="T31" fmla="*/ 28 h 133"/>
                <a:gd name="T32" fmla="*/ 3 w 110"/>
                <a:gd name="T33" fmla="*/ 14 h 133"/>
                <a:gd name="T34" fmla="*/ 16 w 110"/>
                <a:gd name="T35" fmla="*/ 6 h 133"/>
                <a:gd name="T36" fmla="*/ 20 w 110"/>
                <a:gd name="T37" fmla="*/ 0 h 133"/>
                <a:gd name="T38" fmla="*/ 26 w 110"/>
                <a:gd name="T39" fmla="*/ 1 h 133"/>
                <a:gd name="T40" fmla="*/ 28 w 110"/>
                <a:gd name="T41" fmla="*/ 9 h 133"/>
                <a:gd name="T42" fmla="*/ 27 w 110"/>
                <a:gd name="T43" fmla="*/ 19 h 133"/>
                <a:gd name="T44" fmla="*/ 23 w 110"/>
                <a:gd name="T45" fmla="*/ 22 h 133"/>
                <a:gd name="T46" fmla="*/ 23 w 110"/>
                <a:gd name="T47" fmla="*/ 22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0"/>
                <a:gd name="T73" fmla="*/ 0 h 133"/>
                <a:gd name="T74" fmla="*/ 110 w 110"/>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0" h="133">
                  <a:moveTo>
                    <a:pt x="91" y="88"/>
                  </a:moveTo>
                  <a:lnTo>
                    <a:pt x="91" y="67"/>
                  </a:lnTo>
                  <a:lnTo>
                    <a:pt x="89" y="59"/>
                  </a:lnTo>
                  <a:lnTo>
                    <a:pt x="85" y="54"/>
                  </a:lnTo>
                  <a:lnTo>
                    <a:pt x="79" y="50"/>
                  </a:lnTo>
                  <a:lnTo>
                    <a:pt x="70" y="52"/>
                  </a:lnTo>
                  <a:lnTo>
                    <a:pt x="58" y="57"/>
                  </a:lnTo>
                  <a:lnTo>
                    <a:pt x="53" y="61"/>
                  </a:lnTo>
                  <a:lnTo>
                    <a:pt x="47" y="65"/>
                  </a:lnTo>
                  <a:lnTo>
                    <a:pt x="41" y="71"/>
                  </a:lnTo>
                  <a:lnTo>
                    <a:pt x="38" y="76"/>
                  </a:lnTo>
                  <a:lnTo>
                    <a:pt x="28" y="90"/>
                  </a:lnTo>
                  <a:lnTo>
                    <a:pt x="20" y="103"/>
                  </a:lnTo>
                  <a:lnTo>
                    <a:pt x="17" y="114"/>
                  </a:lnTo>
                  <a:lnTo>
                    <a:pt x="15" y="133"/>
                  </a:lnTo>
                  <a:lnTo>
                    <a:pt x="0" y="114"/>
                  </a:lnTo>
                  <a:lnTo>
                    <a:pt x="13" y="57"/>
                  </a:lnTo>
                  <a:lnTo>
                    <a:pt x="64" y="27"/>
                  </a:lnTo>
                  <a:lnTo>
                    <a:pt x="79" y="0"/>
                  </a:lnTo>
                  <a:lnTo>
                    <a:pt x="102" y="6"/>
                  </a:lnTo>
                  <a:lnTo>
                    <a:pt x="110" y="37"/>
                  </a:lnTo>
                  <a:lnTo>
                    <a:pt x="108" y="78"/>
                  </a:lnTo>
                  <a:lnTo>
                    <a:pt x="91" y="88"/>
                  </a:lnTo>
                  <a:close/>
                </a:path>
              </a:pathLst>
            </a:custGeom>
            <a:solidFill>
              <a:srgbClr val="F59E92"/>
            </a:solidFill>
            <a:ln w="9525">
              <a:noFill/>
              <a:round/>
              <a:headEnd/>
              <a:tailEnd/>
            </a:ln>
          </p:spPr>
          <p:txBody>
            <a:bodyPr/>
            <a:lstStyle/>
            <a:p>
              <a:endParaRPr lang="tr-TR"/>
            </a:p>
          </p:txBody>
        </p:sp>
        <p:sp>
          <p:nvSpPr>
            <p:cNvPr id="146471" name="Freeform 38"/>
            <p:cNvSpPr>
              <a:spLocks/>
            </p:cNvSpPr>
            <p:nvPr/>
          </p:nvSpPr>
          <p:spPr bwMode="auto">
            <a:xfrm>
              <a:off x="3596" y="3001"/>
              <a:ext cx="154" cy="93"/>
            </a:xfrm>
            <a:custGeom>
              <a:avLst/>
              <a:gdLst>
                <a:gd name="T0" fmla="*/ 51 w 308"/>
                <a:gd name="T1" fmla="*/ 3 h 187"/>
                <a:gd name="T2" fmla="*/ 20 w 308"/>
                <a:gd name="T3" fmla="*/ 0 h 187"/>
                <a:gd name="T4" fmla="*/ 0 w 308"/>
                <a:gd name="T5" fmla="*/ 25 h 187"/>
                <a:gd name="T6" fmla="*/ 5 w 308"/>
                <a:gd name="T7" fmla="*/ 38 h 187"/>
                <a:gd name="T8" fmla="*/ 24 w 308"/>
                <a:gd name="T9" fmla="*/ 31 h 187"/>
                <a:gd name="T10" fmla="*/ 17 w 308"/>
                <a:gd name="T11" fmla="*/ 32 h 187"/>
                <a:gd name="T12" fmla="*/ 11 w 308"/>
                <a:gd name="T13" fmla="*/ 29 h 187"/>
                <a:gd name="T14" fmla="*/ 12 w 308"/>
                <a:gd name="T15" fmla="*/ 24 h 187"/>
                <a:gd name="T16" fmla="*/ 14 w 308"/>
                <a:gd name="T17" fmla="*/ 21 h 187"/>
                <a:gd name="T18" fmla="*/ 15 w 308"/>
                <a:gd name="T19" fmla="*/ 19 h 187"/>
                <a:gd name="T20" fmla="*/ 18 w 308"/>
                <a:gd name="T21" fmla="*/ 17 h 187"/>
                <a:gd name="T22" fmla="*/ 19 w 308"/>
                <a:gd name="T23" fmla="*/ 15 h 187"/>
                <a:gd name="T24" fmla="*/ 22 w 308"/>
                <a:gd name="T25" fmla="*/ 14 h 187"/>
                <a:gd name="T26" fmla="*/ 24 w 308"/>
                <a:gd name="T27" fmla="*/ 12 h 187"/>
                <a:gd name="T28" fmla="*/ 28 w 308"/>
                <a:gd name="T29" fmla="*/ 10 h 187"/>
                <a:gd name="T30" fmla="*/ 38 w 308"/>
                <a:gd name="T31" fmla="*/ 9 h 187"/>
                <a:gd name="T32" fmla="*/ 48 w 308"/>
                <a:gd name="T33" fmla="*/ 11 h 187"/>
                <a:gd name="T34" fmla="*/ 51 w 308"/>
                <a:gd name="T35" fmla="*/ 14 h 187"/>
                <a:gd name="T36" fmla="*/ 54 w 308"/>
                <a:gd name="T37" fmla="*/ 16 h 187"/>
                <a:gd name="T38" fmla="*/ 56 w 308"/>
                <a:gd name="T39" fmla="*/ 18 h 187"/>
                <a:gd name="T40" fmla="*/ 59 w 308"/>
                <a:gd name="T41" fmla="*/ 28 h 187"/>
                <a:gd name="T42" fmla="*/ 57 w 308"/>
                <a:gd name="T43" fmla="*/ 34 h 187"/>
                <a:gd name="T44" fmla="*/ 54 w 308"/>
                <a:gd name="T45" fmla="*/ 38 h 187"/>
                <a:gd name="T46" fmla="*/ 52 w 308"/>
                <a:gd name="T47" fmla="*/ 41 h 187"/>
                <a:gd name="T48" fmla="*/ 51 w 308"/>
                <a:gd name="T49" fmla="*/ 42 h 187"/>
                <a:gd name="T50" fmla="*/ 61 w 308"/>
                <a:gd name="T51" fmla="*/ 41 h 187"/>
                <a:gd name="T52" fmla="*/ 74 w 308"/>
                <a:gd name="T53" fmla="*/ 43 h 187"/>
                <a:gd name="T54" fmla="*/ 77 w 308"/>
                <a:gd name="T55" fmla="*/ 46 h 187"/>
                <a:gd name="T56" fmla="*/ 76 w 308"/>
                <a:gd name="T57" fmla="*/ 41 h 187"/>
                <a:gd name="T58" fmla="*/ 74 w 308"/>
                <a:gd name="T59" fmla="*/ 33 h 187"/>
                <a:gd name="T60" fmla="*/ 72 w 308"/>
                <a:gd name="T61" fmla="*/ 26 h 187"/>
                <a:gd name="T62" fmla="*/ 61 w 308"/>
                <a:gd name="T63" fmla="*/ 7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8"/>
                <a:gd name="T97" fmla="*/ 0 h 187"/>
                <a:gd name="T98" fmla="*/ 308 w 308"/>
                <a:gd name="T99" fmla="*/ 187 h 1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8" h="187">
                  <a:moveTo>
                    <a:pt x="247" y="31"/>
                  </a:moveTo>
                  <a:lnTo>
                    <a:pt x="204" y="12"/>
                  </a:lnTo>
                  <a:lnTo>
                    <a:pt x="145" y="0"/>
                  </a:lnTo>
                  <a:lnTo>
                    <a:pt x="82" y="0"/>
                  </a:lnTo>
                  <a:lnTo>
                    <a:pt x="21" y="35"/>
                  </a:lnTo>
                  <a:lnTo>
                    <a:pt x="0" y="101"/>
                  </a:lnTo>
                  <a:lnTo>
                    <a:pt x="4" y="141"/>
                  </a:lnTo>
                  <a:lnTo>
                    <a:pt x="17" y="154"/>
                  </a:lnTo>
                  <a:lnTo>
                    <a:pt x="55" y="156"/>
                  </a:lnTo>
                  <a:lnTo>
                    <a:pt x="97" y="126"/>
                  </a:lnTo>
                  <a:lnTo>
                    <a:pt x="88" y="128"/>
                  </a:lnTo>
                  <a:lnTo>
                    <a:pt x="65" y="130"/>
                  </a:lnTo>
                  <a:lnTo>
                    <a:pt x="48" y="124"/>
                  </a:lnTo>
                  <a:lnTo>
                    <a:pt x="44" y="116"/>
                  </a:lnTo>
                  <a:lnTo>
                    <a:pt x="46" y="105"/>
                  </a:lnTo>
                  <a:lnTo>
                    <a:pt x="50" y="97"/>
                  </a:lnTo>
                  <a:lnTo>
                    <a:pt x="53" y="90"/>
                  </a:lnTo>
                  <a:lnTo>
                    <a:pt x="57" y="86"/>
                  </a:lnTo>
                  <a:lnTo>
                    <a:pt x="59" y="82"/>
                  </a:lnTo>
                  <a:lnTo>
                    <a:pt x="63" y="78"/>
                  </a:lnTo>
                  <a:lnTo>
                    <a:pt x="67" y="75"/>
                  </a:lnTo>
                  <a:lnTo>
                    <a:pt x="71" y="71"/>
                  </a:lnTo>
                  <a:lnTo>
                    <a:pt x="74" y="65"/>
                  </a:lnTo>
                  <a:lnTo>
                    <a:pt x="78" y="63"/>
                  </a:lnTo>
                  <a:lnTo>
                    <a:pt x="84" y="59"/>
                  </a:lnTo>
                  <a:lnTo>
                    <a:pt x="88" y="56"/>
                  </a:lnTo>
                  <a:lnTo>
                    <a:pt x="93" y="52"/>
                  </a:lnTo>
                  <a:lnTo>
                    <a:pt x="99" y="50"/>
                  </a:lnTo>
                  <a:lnTo>
                    <a:pt x="103" y="46"/>
                  </a:lnTo>
                  <a:lnTo>
                    <a:pt x="114" y="42"/>
                  </a:lnTo>
                  <a:lnTo>
                    <a:pt x="128" y="38"/>
                  </a:lnTo>
                  <a:lnTo>
                    <a:pt x="152" y="37"/>
                  </a:lnTo>
                  <a:lnTo>
                    <a:pt x="177" y="42"/>
                  </a:lnTo>
                  <a:lnTo>
                    <a:pt x="192" y="46"/>
                  </a:lnTo>
                  <a:lnTo>
                    <a:pt x="198" y="50"/>
                  </a:lnTo>
                  <a:lnTo>
                    <a:pt x="205" y="56"/>
                  </a:lnTo>
                  <a:lnTo>
                    <a:pt x="213" y="59"/>
                  </a:lnTo>
                  <a:lnTo>
                    <a:pt x="217" y="65"/>
                  </a:lnTo>
                  <a:lnTo>
                    <a:pt x="223" y="69"/>
                  </a:lnTo>
                  <a:lnTo>
                    <a:pt x="226" y="75"/>
                  </a:lnTo>
                  <a:lnTo>
                    <a:pt x="236" y="94"/>
                  </a:lnTo>
                  <a:lnTo>
                    <a:pt x="238" y="113"/>
                  </a:lnTo>
                  <a:lnTo>
                    <a:pt x="232" y="132"/>
                  </a:lnTo>
                  <a:lnTo>
                    <a:pt x="228" y="139"/>
                  </a:lnTo>
                  <a:lnTo>
                    <a:pt x="224" y="147"/>
                  </a:lnTo>
                  <a:lnTo>
                    <a:pt x="219" y="152"/>
                  </a:lnTo>
                  <a:lnTo>
                    <a:pt x="215" y="158"/>
                  </a:lnTo>
                  <a:lnTo>
                    <a:pt x="211" y="164"/>
                  </a:lnTo>
                  <a:lnTo>
                    <a:pt x="207" y="168"/>
                  </a:lnTo>
                  <a:lnTo>
                    <a:pt x="204" y="170"/>
                  </a:lnTo>
                  <a:lnTo>
                    <a:pt x="217" y="168"/>
                  </a:lnTo>
                  <a:lnTo>
                    <a:pt x="245" y="166"/>
                  </a:lnTo>
                  <a:lnTo>
                    <a:pt x="280" y="170"/>
                  </a:lnTo>
                  <a:lnTo>
                    <a:pt x="295" y="175"/>
                  </a:lnTo>
                  <a:lnTo>
                    <a:pt x="302" y="181"/>
                  </a:lnTo>
                  <a:lnTo>
                    <a:pt x="308" y="187"/>
                  </a:lnTo>
                  <a:lnTo>
                    <a:pt x="308" y="179"/>
                  </a:lnTo>
                  <a:lnTo>
                    <a:pt x="304" y="166"/>
                  </a:lnTo>
                  <a:lnTo>
                    <a:pt x="299" y="149"/>
                  </a:lnTo>
                  <a:lnTo>
                    <a:pt x="293" y="132"/>
                  </a:lnTo>
                  <a:lnTo>
                    <a:pt x="289" y="116"/>
                  </a:lnTo>
                  <a:lnTo>
                    <a:pt x="285" y="105"/>
                  </a:lnTo>
                  <a:lnTo>
                    <a:pt x="285" y="101"/>
                  </a:lnTo>
                  <a:lnTo>
                    <a:pt x="247" y="31"/>
                  </a:lnTo>
                  <a:close/>
                </a:path>
              </a:pathLst>
            </a:custGeom>
            <a:solidFill>
              <a:srgbClr val="F59E92"/>
            </a:solidFill>
            <a:ln w="9525">
              <a:noFill/>
              <a:round/>
              <a:headEnd/>
              <a:tailEnd/>
            </a:ln>
          </p:spPr>
          <p:txBody>
            <a:bodyPr/>
            <a:lstStyle/>
            <a:p>
              <a:endParaRPr lang="tr-TR"/>
            </a:p>
          </p:txBody>
        </p:sp>
        <p:sp>
          <p:nvSpPr>
            <p:cNvPr id="146472" name="Freeform 39"/>
            <p:cNvSpPr>
              <a:spLocks/>
            </p:cNvSpPr>
            <p:nvPr/>
          </p:nvSpPr>
          <p:spPr bwMode="auto">
            <a:xfrm>
              <a:off x="3550" y="2638"/>
              <a:ext cx="255" cy="241"/>
            </a:xfrm>
            <a:custGeom>
              <a:avLst/>
              <a:gdLst>
                <a:gd name="T0" fmla="*/ 128 w 509"/>
                <a:gd name="T1" fmla="*/ 20 h 480"/>
                <a:gd name="T2" fmla="*/ 102 w 509"/>
                <a:gd name="T3" fmla="*/ 0 h 480"/>
                <a:gd name="T4" fmla="*/ 28 w 509"/>
                <a:gd name="T5" fmla="*/ 34 h 480"/>
                <a:gd name="T6" fmla="*/ 5 w 509"/>
                <a:gd name="T7" fmla="*/ 47 h 480"/>
                <a:gd name="T8" fmla="*/ 0 w 509"/>
                <a:gd name="T9" fmla="*/ 70 h 480"/>
                <a:gd name="T10" fmla="*/ 15 w 509"/>
                <a:gd name="T11" fmla="*/ 82 h 480"/>
                <a:gd name="T12" fmla="*/ 27 w 509"/>
                <a:gd name="T13" fmla="*/ 101 h 480"/>
                <a:gd name="T14" fmla="*/ 30 w 509"/>
                <a:gd name="T15" fmla="*/ 100 h 480"/>
                <a:gd name="T16" fmla="*/ 37 w 509"/>
                <a:gd name="T17" fmla="*/ 91 h 480"/>
                <a:gd name="T18" fmla="*/ 44 w 509"/>
                <a:gd name="T19" fmla="*/ 99 h 480"/>
                <a:gd name="T20" fmla="*/ 55 w 509"/>
                <a:gd name="T21" fmla="*/ 109 h 480"/>
                <a:gd name="T22" fmla="*/ 74 w 509"/>
                <a:gd name="T23" fmla="*/ 116 h 480"/>
                <a:gd name="T24" fmla="*/ 100 w 509"/>
                <a:gd name="T25" fmla="*/ 121 h 480"/>
                <a:gd name="T26" fmla="*/ 103 w 509"/>
                <a:gd name="T27" fmla="*/ 110 h 480"/>
                <a:gd name="T28" fmla="*/ 90 w 509"/>
                <a:gd name="T29" fmla="*/ 92 h 480"/>
                <a:gd name="T30" fmla="*/ 102 w 509"/>
                <a:gd name="T31" fmla="*/ 59 h 480"/>
                <a:gd name="T32" fmla="*/ 128 w 509"/>
                <a:gd name="T33" fmla="*/ 20 h 480"/>
                <a:gd name="T34" fmla="*/ 128 w 509"/>
                <a:gd name="T35" fmla="*/ 20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9"/>
                <a:gd name="T55" fmla="*/ 0 h 480"/>
                <a:gd name="T56" fmla="*/ 509 w 509"/>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9" h="480">
                  <a:moveTo>
                    <a:pt x="509" y="79"/>
                  </a:moveTo>
                  <a:lnTo>
                    <a:pt x="405" y="0"/>
                  </a:lnTo>
                  <a:lnTo>
                    <a:pt x="110" y="135"/>
                  </a:lnTo>
                  <a:lnTo>
                    <a:pt x="17" y="186"/>
                  </a:lnTo>
                  <a:lnTo>
                    <a:pt x="0" y="279"/>
                  </a:lnTo>
                  <a:lnTo>
                    <a:pt x="59" y="326"/>
                  </a:lnTo>
                  <a:lnTo>
                    <a:pt x="108" y="401"/>
                  </a:lnTo>
                  <a:lnTo>
                    <a:pt x="120" y="399"/>
                  </a:lnTo>
                  <a:lnTo>
                    <a:pt x="146" y="361"/>
                  </a:lnTo>
                  <a:lnTo>
                    <a:pt x="175" y="393"/>
                  </a:lnTo>
                  <a:lnTo>
                    <a:pt x="219" y="433"/>
                  </a:lnTo>
                  <a:lnTo>
                    <a:pt x="296" y="463"/>
                  </a:lnTo>
                  <a:lnTo>
                    <a:pt x="397" y="480"/>
                  </a:lnTo>
                  <a:lnTo>
                    <a:pt x="411" y="439"/>
                  </a:lnTo>
                  <a:lnTo>
                    <a:pt x="357" y="364"/>
                  </a:lnTo>
                  <a:lnTo>
                    <a:pt x="407" y="233"/>
                  </a:lnTo>
                  <a:lnTo>
                    <a:pt x="509" y="79"/>
                  </a:lnTo>
                  <a:close/>
                </a:path>
              </a:pathLst>
            </a:custGeom>
            <a:solidFill>
              <a:srgbClr val="FFBCB1"/>
            </a:solidFill>
            <a:ln w="9525">
              <a:noFill/>
              <a:round/>
              <a:headEnd/>
              <a:tailEnd/>
            </a:ln>
          </p:spPr>
          <p:txBody>
            <a:bodyPr/>
            <a:lstStyle/>
            <a:p>
              <a:endParaRPr lang="tr-TR"/>
            </a:p>
          </p:txBody>
        </p:sp>
        <p:sp>
          <p:nvSpPr>
            <p:cNvPr id="146473" name="Freeform 40"/>
            <p:cNvSpPr>
              <a:spLocks/>
            </p:cNvSpPr>
            <p:nvPr/>
          </p:nvSpPr>
          <p:spPr bwMode="auto">
            <a:xfrm>
              <a:off x="3551" y="2714"/>
              <a:ext cx="211" cy="165"/>
            </a:xfrm>
            <a:custGeom>
              <a:avLst/>
              <a:gdLst>
                <a:gd name="T0" fmla="*/ 37 w 422"/>
                <a:gd name="T1" fmla="*/ 6 h 328"/>
                <a:gd name="T2" fmla="*/ 39 w 422"/>
                <a:gd name="T3" fmla="*/ 13 h 328"/>
                <a:gd name="T4" fmla="*/ 41 w 422"/>
                <a:gd name="T5" fmla="*/ 19 h 328"/>
                <a:gd name="T6" fmla="*/ 45 w 422"/>
                <a:gd name="T7" fmla="*/ 27 h 328"/>
                <a:gd name="T8" fmla="*/ 48 w 422"/>
                <a:gd name="T9" fmla="*/ 34 h 328"/>
                <a:gd name="T10" fmla="*/ 52 w 422"/>
                <a:gd name="T11" fmla="*/ 41 h 328"/>
                <a:gd name="T12" fmla="*/ 55 w 422"/>
                <a:gd name="T13" fmla="*/ 47 h 328"/>
                <a:gd name="T14" fmla="*/ 57 w 422"/>
                <a:gd name="T15" fmla="*/ 49 h 328"/>
                <a:gd name="T16" fmla="*/ 59 w 422"/>
                <a:gd name="T17" fmla="*/ 52 h 328"/>
                <a:gd name="T18" fmla="*/ 61 w 422"/>
                <a:gd name="T19" fmla="*/ 54 h 328"/>
                <a:gd name="T20" fmla="*/ 63 w 422"/>
                <a:gd name="T21" fmla="*/ 57 h 328"/>
                <a:gd name="T22" fmla="*/ 66 w 422"/>
                <a:gd name="T23" fmla="*/ 58 h 328"/>
                <a:gd name="T24" fmla="*/ 68 w 422"/>
                <a:gd name="T25" fmla="*/ 60 h 328"/>
                <a:gd name="T26" fmla="*/ 71 w 422"/>
                <a:gd name="T27" fmla="*/ 62 h 328"/>
                <a:gd name="T28" fmla="*/ 73 w 422"/>
                <a:gd name="T29" fmla="*/ 64 h 328"/>
                <a:gd name="T30" fmla="*/ 75 w 422"/>
                <a:gd name="T31" fmla="*/ 66 h 328"/>
                <a:gd name="T32" fmla="*/ 78 w 422"/>
                <a:gd name="T33" fmla="*/ 67 h 328"/>
                <a:gd name="T34" fmla="*/ 83 w 422"/>
                <a:gd name="T35" fmla="*/ 69 h 328"/>
                <a:gd name="T36" fmla="*/ 88 w 422"/>
                <a:gd name="T37" fmla="*/ 72 h 328"/>
                <a:gd name="T38" fmla="*/ 93 w 422"/>
                <a:gd name="T39" fmla="*/ 74 h 328"/>
                <a:gd name="T40" fmla="*/ 99 w 422"/>
                <a:gd name="T41" fmla="*/ 76 h 328"/>
                <a:gd name="T42" fmla="*/ 104 w 422"/>
                <a:gd name="T43" fmla="*/ 78 h 328"/>
                <a:gd name="T44" fmla="*/ 106 w 422"/>
                <a:gd name="T45" fmla="*/ 79 h 328"/>
                <a:gd name="T46" fmla="*/ 104 w 422"/>
                <a:gd name="T47" fmla="*/ 81 h 328"/>
                <a:gd name="T48" fmla="*/ 101 w 422"/>
                <a:gd name="T49" fmla="*/ 83 h 328"/>
                <a:gd name="T50" fmla="*/ 84 w 422"/>
                <a:gd name="T51" fmla="*/ 81 h 328"/>
                <a:gd name="T52" fmla="*/ 49 w 422"/>
                <a:gd name="T53" fmla="*/ 67 h 328"/>
                <a:gd name="T54" fmla="*/ 34 w 422"/>
                <a:gd name="T55" fmla="*/ 58 h 328"/>
                <a:gd name="T56" fmla="*/ 23 w 422"/>
                <a:gd name="T57" fmla="*/ 58 h 328"/>
                <a:gd name="T58" fmla="*/ 0 w 422"/>
                <a:gd name="T59" fmla="*/ 32 h 328"/>
                <a:gd name="T60" fmla="*/ 6 w 422"/>
                <a:gd name="T61" fmla="*/ 6 h 328"/>
                <a:gd name="T62" fmla="*/ 36 w 422"/>
                <a:gd name="T63" fmla="*/ 0 h 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328"/>
                <a:gd name="T98" fmla="*/ 422 w 422"/>
                <a:gd name="T99" fmla="*/ 328 h 3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328">
                  <a:moveTo>
                    <a:pt x="141" y="0"/>
                  </a:moveTo>
                  <a:lnTo>
                    <a:pt x="146" y="21"/>
                  </a:lnTo>
                  <a:lnTo>
                    <a:pt x="152" y="40"/>
                  </a:lnTo>
                  <a:lnTo>
                    <a:pt x="154" y="49"/>
                  </a:lnTo>
                  <a:lnTo>
                    <a:pt x="158" y="59"/>
                  </a:lnTo>
                  <a:lnTo>
                    <a:pt x="163" y="76"/>
                  </a:lnTo>
                  <a:lnTo>
                    <a:pt x="171" y="91"/>
                  </a:lnTo>
                  <a:lnTo>
                    <a:pt x="177" y="108"/>
                  </a:lnTo>
                  <a:lnTo>
                    <a:pt x="184" y="121"/>
                  </a:lnTo>
                  <a:lnTo>
                    <a:pt x="192" y="136"/>
                  </a:lnTo>
                  <a:lnTo>
                    <a:pt x="199" y="150"/>
                  </a:lnTo>
                  <a:lnTo>
                    <a:pt x="205" y="163"/>
                  </a:lnTo>
                  <a:lnTo>
                    <a:pt x="213" y="174"/>
                  </a:lnTo>
                  <a:lnTo>
                    <a:pt x="220" y="186"/>
                  </a:lnTo>
                  <a:lnTo>
                    <a:pt x="226" y="190"/>
                  </a:lnTo>
                  <a:lnTo>
                    <a:pt x="230" y="195"/>
                  </a:lnTo>
                  <a:lnTo>
                    <a:pt x="234" y="201"/>
                  </a:lnTo>
                  <a:lnTo>
                    <a:pt x="237" y="205"/>
                  </a:lnTo>
                  <a:lnTo>
                    <a:pt x="241" y="211"/>
                  </a:lnTo>
                  <a:lnTo>
                    <a:pt x="245" y="214"/>
                  </a:lnTo>
                  <a:lnTo>
                    <a:pt x="251" y="218"/>
                  </a:lnTo>
                  <a:lnTo>
                    <a:pt x="255" y="224"/>
                  </a:lnTo>
                  <a:lnTo>
                    <a:pt x="258" y="228"/>
                  </a:lnTo>
                  <a:lnTo>
                    <a:pt x="262" y="231"/>
                  </a:lnTo>
                  <a:lnTo>
                    <a:pt x="268" y="235"/>
                  </a:lnTo>
                  <a:lnTo>
                    <a:pt x="272" y="239"/>
                  </a:lnTo>
                  <a:lnTo>
                    <a:pt x="275" y="243"/>
                  </a:lnTo>
                  <a:lnTo>
                    <a:pt x="281" y="247"/>
                  </a:lnTo>
                  <a:lnTo>
                    <a:pt x="285" y="250"/>
                  </a:lnTo>
                  <a:lnTo>
                    <a:pt x="291" y="252"/>
                  </a:lnTo>
                  <a:lnTo>
                    <a:pt x="294" y="256"/>
                  </a:lnTo>
                  <a:lnTo>
                    <a:pt x="300" y="260"/>
                  </a:lnTo>
                  <a:lnTo>
                    <a:pt x="304" y="262"/>
                  </a:lnTo>
                  <a:lnTo>
                    <a:pt x="310" y="266"/>
                  </a:lnTo>
                  <a:lnTo>
                    <a:pt x="319" y="271"/>
                  </a:lnTo>
                  <a:lnTo>
                    <a:pt x="329" y="275"/>
                  </a:lnTo>
                  <a:lnTo>
                    <a:pt x="340" y="281"/>
                  </a:lnTo>
                  <a:lnTo>
                    <a:pt x="350" y="287"/>
                  </a:lnTo>
                  <a:lnTo>
                    <a:pt x="359" y="290"/>
                  </a:lnTo>
                  <a:lnTo>
                    <a:pt x="371" y="294"/>
                  </a:lnTo>
                  <a:lnTo>
                    <a:pt x="382" y="298"/>
                  </a:lnTo>
                  <a:lnTo>
                    <a:pt x="393" y="302"/>
                  </a:lnTo>
                  <a:lnTo>
                    <a:pt x="405" y="306"/>
                  </a:lnTo>
                  <a:lnTo>
                    <a:pt x="416" y="309"/>
                  </a:lnTo>
                  <a:lnTo>
                    <a:pt x="420" y="311"/>
                  </a:lnTo>
                  <a:lnTo>
                    <a:pt x="422" y="315"/>
                  </a:lnTo>
                  <a:lnTo>
                    <a:pt x="418" y="319"/>
                  </a:lnTo>
                  <a:lnTo>
                    <a:pt x="414" y="321"/>
                  </a:lnTo>
                  <a:lnTo>
                    <a:pt x="409" y="325"/>
                  </a:lnTo>
                  <a:lnTo>
                    <a:pt x="401" y="326"/>
                  </a:lnTo>
                  <a:lnTo>
                    <a:pt x="395" y="328"/>
                  </a:lnTo>
                  <a:lnTo>
                    <a:pt x="336" y="323"/>
                  </a:lnTo>
                  <a:lnTo>
                    <a:pt x="274" y="304"/>
                  </a:lnTo>
                  <a:lnTo>
                    <a:pt x="194" y="264"/>
                  </a:lnTo>
                  <a:lnTo>
                    <a:pt x="146" y="214"/>
                  </a:lnTo>
                  <a:lnTo>
                    <a:pt x="133" y="228"/>
                  </a:lnTo>
                  <a:lnTo>
                    <a:pt x="110" y="254"/>
                  </a:lnTo>
                  <a:lnTo>
                    <a:pt x="89" y="228"/>
                  </a:lnTo>
                  <a:lnTo>
                    <a:pt x="28" y="152"/>
                  </a:lnTo>
                  <a:lnTo>
                    <a:pt x="0" y="127"/>
                  </a:lnTo>
                  <a:lnTo>
                    <a:pt x="4" y="85"/>
                  </a:lnTo>
                  <a:lnTo>
                    <a:pt x="23" y="24"/>
                  </a:lnTo>
                  <a:lnTo>
                    <a:pt x="106" y="5"/>
                  </a:lnTo>
                  <a:lnTo>
                    <a:pt x="141" y="0"/>
                  </a:lnTo>
                  <a:close/>
                </a:path>
              </a:pathLst>
            </a:custGeom>
            <a:solidFill>
              <a:srgbClr val="F59E92"/>
            </a:solidFill>
            <a:ln w="9525">
              <a:noFill/>
              <a:round/>
              <a:headEnd/>
              <a:tailEnd/>
            </a:ln>
          </p:spPr>
          <p:txBody>
            <a:bodyPr/>
            <a:lstStyle/>
            <a:p>
              <a:endParaRPr lang="tr-TR"/>
            </a:p>
          </p:txBody>
        </p:sp>
        <p:sp>
          <p:nvSpPr>
            <p:cNvPr id="146474" name="Freeform 41"/>
            <p:cNvSpPr>
              <a:spLocks/>
            </p:cNvSpPr>
            <p:nvPr/>
          </p:nvSpPr>
          <p:spPr bwMode="auto">
            <a:xfrm>
              <a:off x="3642" y="2690"/>
              <a:ext cx="32" cy="44"/>
            </a:xfrm>
            <a:custGeom>
              <a:avLst/>
              <a:gdLst>
                <a:gd name="T0" fmla="*/ 0 w 65"/>
                <a:gd name="T1" fmla="*/ 7 h 90"/>
                <a:gd name="T2" fmla="*/ 0 w 65"/>
                <a:gd name="T3" fmla="*/ 10 h 90"/>
                <a:gd name="T4" fmla="*/ 0 w 65"/>
                <a:gd name="T5" fmla="*/ 16 h 90"/>
                <a:gd name="T6" fmla="*/ 1 w 65"/>
                <a:gd name="T7" fmla="*/ 18 h 90"/>
                <a:gd name="T8" fmla="*/ 2 w 65"/>
                <a:gd name="T9" fmla="*/ 21 h 90"/>
                <a:gd name="T10" fmla="*/ 3 w 65"/>
                <a:gd name="T11" fmla="*/ 22 h 90"/>
                <a:gd name="T12" fmla="*/ 4 w 65"/>
                <a:gd name="T13" fmla="*/ 22 h 90"/>
                <a:gd name="T14" fmla="*/ 7 w 65"/>
                <a:gd name="T15" fmla="*/ 21 h 90"/>
                <a:gd name="T16" fmla="*/ 9 w 65"/>
                <a:gd name="T17" fmla="*/ 20 h 90"/>
                <a:gd name="T18" fmla="*/ 10 w 65"/>
                <a:gd name="T19" fmla="*/ 19 h 90"/>
                <a:gd name="T20" fmla="*/ 12 w 65"/>
                <a:gd name="T21" fmla="*/ 17 h 90"/>
                <a:gd name="T22" fmla="*/ 13 w 65"/>
                <a:gd name="T23" fmla="*/ 16 h 90"/>
                <a:gd name="T24" fmla="*/ 15 w 65"/>
                <a:gd name="T25" fmla="*/ 9 h 90"/>
                <a:gd name="T26" fmla="*/ 16 w 65"/>
                <a:gd name="T27" fmla="*/ 5 h 90"/>
                <a:gd name="T28" fmla="*/ 15 w 65"/>
                <a:gd name="T29" fmla="*/ 2 h 90"/>
                <a:gd name="T30" fmla="*/ 13 w 65"/>
                <a:gd name="T31" fmla="*/ 0 h 90"/>
                <a:gd name="T32" fmla="*/ 13 w 65"/>
                <a:gd name="T33" fmla="*/ 0 h 90"/>
                <a:gd name="T34" fmla="*/ 11 w 65"/>
                <a:gd name="T35" fmla="*/ 0 h 90"/>
                <a:gd name="T36" fmla="*/ 6 w 65"/>
                <a:gd name="T37" fmla="*/ 1 h 90"/>
                <a:gd name="T38" fmla="*/ 4 w 65"/>
                <a:gd name="T39" fmla="*/ 2 h 90"/>
                <a:gd name="T40" fmla="*/ 3 w 65"/>
                <a:gd name="T41" fmla="*/ 3 h 90"/>
                <a:gd name="T42" fmla="*/ 2 w 65"/>
                <a:gd name="T43" fmla="*/ 4 h 90"/>
                <a:gd name="T44" fmla="*/ 1 w 65"/>
                <a:gd name="T45" fmla="*/ 5 h 90"/>
                <a:gd name="T46" fmla="*/ 0 w 65"/>
                <a:gd name="T47" fmla="*/ 7 h 90"/>
                <a:gd name="T48" fmla="*/ 0 w 65"/>
                <a:gd name="T49" fmla="*/ 7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90"/>
                <a:gd name="T77" fmla="*/ 65 w 65"/>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90">
                  <a:moveTo>
                    <a:pt x="2" y="29"/>
                  </a:moveTo>
                  <a:lnTo>
                    <a:pt x="0" y="40"/>
                  </a:lnTo>
                  <a:lnTo>
                    <a:pt x="2" y="65"/>
                  </a:lnTo>
                  <a:lnTo>
                    <a:pt x="4" y="76"/>
                  </a:lnTo>
                  <a:lnTo>
                    <a:pt x="10" y="86"/>
                  </a:lnTo>
                  <a:lnTo>
                    <a:pt x="12" y="90"/>
                  </a:lnTo>
                  <a:lnTo>
                    <a:pt x="17" y="90"/>
                  </a:lnTo>
                  <a:lnTo>
                    <a:pt x="29" y="88"/>
                  </a:lnTo>
                  <a:lnTo>
                    <a:pt x="36" y="84"/>
                  </a:lnTo>
                  <a:lnTo>
                    <a:pt x="42" y="78"/>
                  </a:lnTo>
                  <a:lnTo>
                    <a:pt x="48" y="72"/>
                  </a:lnTo>
                  <a:lnTo>
                    <a:pt x="52" y="65"/>
                  </a:lnTo>
                  <a:lnTo>
                    <a:pt x="63" y="36"/>
                  </a:lnTo>
                  <a:lnTo>
                    <a:pt x="65" y="21"/>
                  </a:lnTo>
                  <a:lnTo>
                    <a:pt x="61" y="10"/>
                  </a:lnTo>
                  <a:lnTo>
                    <a:pt x="55" y="2"/>
                  </a:lnTo>
                  <a:lnTo>
                    <a:pt x="52" y="0"/>
                  </a:lnTo>
                  <a:lnTo>
                    <a:pt x="46" y="0"/>
                  </a:lnTo>
                  <a:lnTo>
                    <a:pt x="27" y="4"/>
                  </a:lnTo>
                  <a:lnTo>
                    <a:pt x="19" y="10"/>
                  </a:lnTo>
                  <a:lnTo>
                    <a:pt x="14" y="14"/>
                  </a:lnTo>
                  <a:lnTo>
                    <a:pt x="8" y="19"/>
                  </a:lnTo>
                  <a:lnTo>
                    <a:pt x="4" y="23"/>
                  </a:lnTo>
                  <a:lnTo>
                    <a:pt x="2" y="29"/>
                  </a:lnTo>
                  <a:close/>
                </a:path>
              </a:pathLst>
            </a:custGeom>
            <a:solidFill>
              <a:srgbClr val="F59E92"/>
            </a:solidFill>
            <a:ln w="9525">
              <a:noFill/>
              <a:round/>
              <a:headEnd/>
              <a:tailEnd/>
            </a:ln>
          </p:spPr>
          <p:txBody>
            <a:bodyPr/>
            <a:lstStyle/>
            <a:p>
              <a:endParaRPr lang="tr-TR"/>
            </a:p>
          </p:txBody>
        </p:sp>
        <p:sp>
          <p:nvSpPr>
            <p:cNvPr id="146475" name="Freeform 42"/>
            <p:cNvSpPr>
              <a:spLocks/>
            </p:cNvSpPr>
            <p:nvPr/>
          </p:nvSpPr>
          <p:spPr bwMode="auto">
            <a:xfrm>
              <a:off x="3917" y="2672"/>
              <a:ext cx="255" cy="188"/>
            </a:xfrm>
            <a:custGeom>
              <a:avLst/>
              <a:gdLst>
                <a:gd name="T0" fmla="*/ 1 w 511"/>
                <a:gd name="T1" fmla="*/ 75 h 376"/>
                <a:gd name="T2" fmla="*/ 22 w 511"/>
                <a:gd name="T3" fmla="*/ 94 h 376"/>
                <a:gd name="T4" fmla="*/ 49 w 511"/>
                <a:gd name="T5" fmla="*/ 83 h 376"/>
                <a:gd name="T6" fmla="*/ 122 w 511"/>
                <a:gd name="T7" fmla="*/ 81 h 376"/>
                <a:gd name="T8" fmla="*/ 127 w 511"/>
                <a:gd name="T9" fmla="*/ 59 h 376"/>
                <a:gd name="T10" fmla="*/ 115 w 511"/>
                <a:gd name="T11" fmla="*/ 25 h 376"/>
                <a:gd name="T12" fmla="*/ 111 w 511"/>
                <a:gd name="T13" fmla="*/ 43 h 376"/>
                <a:gd name="T14" fmla="*/ 109 w 511"/>
                <a:gd name="T15" fmla="*/ 48 h 376"/>
                <a:gd name="T16" fmla="*/ 107 w 511"/>
                <a:gd name="T17" fmla="*/ 50 h 376"/>
                <a:gd name="T18" fmla="*/ 104 w 511"/>
                <a:gd name="T19" fmla="*/ 51 h 376"/>
                <a:gd name="T20" fmla="*/ 98 w 511"/>
                <a:gd name="T21" fmla="*/ 49 h 376"/>
                <a:gd name="T22" fmla="*/ 96 w 511"/>
                <a:gd name="T23" fmla="*/ 47 h 376"/>
                <a:gd name="T24" fmla="*/ 92 w 511"/>
                <a:gd name="T25" fmla="*/ 42 h 376"/>
                <a:gd name="T26" fmla="*/ 88 w 511"/>
                <a:gd name="T27" fmla="*/ 25 h 376"/>
                <a:gd name="T28" fmla="*/ 88 w 511"/>
                <a:gd name="T29" fmla="*/ 2 h 376"/>
                <a:gd name="T30" fmla="*/ 87 w 511"/>
                <a:gd name="T31" fmla="*/ 0 h 376"/>
                <a:gd name="T32" fmla="*/ 85 w 511"/>
                <a:gd name="T33" fmla="*/ 1 h 376"/>
                <a:gd name="T34" fmla="*/ 83 w 511"/>
                <a:gd name="T35" fmla="*/ 3 h 376"/>
                <a:gd name="T36" fmla="*/ 80 w 511"/>
                <a:gd name="T37" fmla="*/ 8 h 376"/>
                <a:gd name="T38" fmla="*/ 76 w 511"/>
                <a:gd name="T39" fmla="*/ 25 h 376"/>
                <a:gd name="T40" fmla="*/ 77 w 511"/>
                <a:gd name="T41" fmla="*/ 50 h 376"/>
                <a:gd name="T42" fmla="*/ 52 w 511"/>
                <a:gd name="T43" fmla="*/ 53 h 376"/>
                <a:gd name="T44" fmla="*/ 50 w 511"/>
                <a:gd name="T45" fmla="*/ 57 h 376"/>
                <a:gd name="T46" fmla="*/ 48 w 511"/>
                <a:gd name="T47" fmla="*/ 60 h 376"/>
                <a:gd name="T48" fmla="*/ 47 w 511"/>
                <a:gd name="T49" fmla="*/ 61 h 376"/>
                <a:gd name="T50" fmla="*/ 46 w 511"/>
                <a:gd name="T51" fmla="*/ 62 h 376"/>
                <a:gd name="T52" fmla="*/ 44 w 511"/>
                <a:gd name="T53" fmla="*/ 65 h 376"/>
                <a:gd name="T54" fmla="*/ 42 w 511"/>
                <a:gd name="T55" fmla="*/ 66 h 376"/>
                <a:gd name="T56" fmla="*/ 40 w 511"/>
                <a:gd name="T57" fmla="*/ 68 h 376"/>
                <a:gd name="T58" fmla="*/ 39 w 511"/>
                <a:gd name="T59" fmla="*/ 70 h 376"/>
                <a:gd name="T60" fmla="*/ 37 w 511"/>
                <a:gd name="T61" fmla="*/ 71 h 376"/>
                <a:gd name="T62" fmla="*/ 35 w 511"/>
                <a:gd name="T63" fmla="*/ 73 h 376"/>
                <a:gd name="T64" fmla="*/ 31 w 511"/>
                <a:gd name="T65" fmla="*/ 75 h 376"/>
                <a:gd name="T66" fmla="*/ 27 w 511"/>
                <a:gd name="T67" fmla="*/ 77 h 376"/>
                <a:gd name="T68" fmla="*/ 20 w 511"/>
                <a:gd name="T69" fmla="*/ 78 h 376"/>
                <a:gd name="T70" fmla="*/ 11 w 511"/>
                <a:gd name="T71" fmla="*/ 76 h 376"/>
                <a:gd name="T72" fmla="*/ 8 w 511"/>
                <a:gd name="T73" fmla="*/ 73 h 376"/>
                <a:gd name="T74" fmla="*/ 3 w 511"/>
                <a:gd name="T75" fmla="*/ 66 h 376"/>
                <a:gd name="T76" fmla="*/ 0 w 511"/>
                <a:gd name="T77" fmla="*/ 58 h 3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1"/>
                <a:gd name="T118" fmla="*/ 0 h 376"/>
                <a:gd name="T119" fmla="*/ 511 w 511"/>
                <a:gd name="T120" fmla="*/ 376 h 3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1" h="376">
                  <a:moveTo>
                    <a:pt x="0" y="234"/>
                  </a:moveTo>
                  <a:lnTo>
                    <a:pt x="7" y="300"/>
                  </a:lnTo>
                  <a:lnTo>
                    <a:pt x="32" y="344"/>
                  </a:lnTo>
                  <a:lnTo>
                    <a:pt x="91" y="376"/>
                  </a:lnTo>
                  <a:lnTo>
                    <a:pt x="157" y="354"/>
                  </a:lnTo>
                  <a:lnTo>
                    <a:pt x="197" y="331"/>
                  </a:lnTo>
                  <a:lnTo>
                    <a:pt x="349" y="316"/>
                  </a:lnTo>
                  <a:lnTo>
                    <a:pt x="488" y="323"/>
                  </a:lnTo>
                  <a:lnTo>
                    <a:pt x="511" y="325"/>
                  </a:lnTo>
                  <a:lnTo>
                    <a:pt x="509" y="236"/>
                  </a:lnTo>
                  <a:lnTo>
                    <a:pt x="505" y="129"/>
                  </a:lnTo>
                  <a:lnTo>
                    <a:pt x="460" y="101"/>
                  </a:lnTo>
                  <a:lnTo>
                    <a:pt x="448" y="156"/>
                  </a:lnTo>
                  <a:lnTo>
                    <a:pt x="446" y="169"/>
                  </a:lnTo>
                  <a:lnTo>
                    <a:pt x="444" y="183"/>
                  </a:lnTo>
                  <a:lnTo>
                    <a:pt x="439" y="194"/>
                  </a:lnTo>
                  <a:lnTo>
                    <a:pt x="435" y="200"/>
                  </a:lnTo>
                  <a:lnTo>
                    <a:pt x="431" y="203"/>
                  </a:lnTo>
                  <a:lnTo>
                    <a:pt x="425" y="205"/>
                  </a:lnTo>
                  <a:lnTo>
                    <a:pt x="418" y="205"/>
                  </a:lnTo>
                  <a:lnTo>
                    <a:pt x="401" y="200"/>
                  </a:lnTo>
                  <a:lnTo>
                    <a:pt x="395" y="196"/>
                  </a:lnTo>
                  <a:lnTo>
                    <a:pt x="391" y="192"/>
                  </a:lnTo>
                  <a:lnTo>
                    <a:pt x="384" y="186"/>
                  </a:lnTo>
                  <a:lnTo>
                    <a:pt x="378" y="181"/>
                  </a:lnTo>
                  <a:lnTo>
                    <a:pt x="368" y="167"/>
                  </a:lnTo>
                  <a:lnTo>
                    <a:pt x="363" y="148"/>
                  </a:lnTo>
                  <a:lnTo>
                    <a:pt x="353" y="101"/>
                  </a:lnTo>
                  <a:lnTo>
                    <a:pt x="349" y="50"/>
                  </a:lnTo>
                  <a:lnTo>
                    <a:pt x="353" y="8"/>
                  </a:lnTo>
                  <a:lnTo>
                    <a:pt x="353" y="0"/>
                  </a:lnTo>
                  <a:lnTo>
                    <a:pt x="349" y="0"/>
                  </a:lnTo>
                  <a:lnTo>
                    <a:pt x="344" y="4"/>
                  </a:lnTo>
                  <a:lnTo>
                    <a:pt x="340" y="6"/>
                  </a:lnTo>
                  <a:lnTo>
                    <a:pt x="336" y="10"/>
                  </a:lnTo>
                  <a:lnTo>
                    <a:pt x="332" y="15"/>
                  </a:lnTo>
                  <a:lnTo>
                    <a:pt x="328" y="21"/>
                  </a:lnTo>
                  <a:lnTo>
                    <a:pt x="321" y="32"/>
                  </a:lnTo>
                  <a:lnTo>
                    <a:pt x="311" y="55"/>
                  </a:lnTo>
                  <a:lnTo>
                    <a:pt x="306" y="103"/>
                  </a:lnTo>
                  <a:lnTo>
                    <a:pt x="308" y="156"/>
                  </a:lnTo>
                  <a:lnTo>
                    <a:pt x="311" y="200"/>
                  </a:lnTo>
                  <a:lnTo>
                    <a:pt x="313" y="217"/>
                  </a:lnTo>
                  <a:lnTo>
                    <a:pt x="211" y="215"/>
                  </a:lnTo>
                  <a:lnTo>
                    <a:pt x="205" y="224"/>
                  </a:lnTo>
                  <a:lnTo>
                    <a:pt x="203" y="228"/>
                  </a:lnTo>
                  <a:lnTo>
                    <a:pt x="199" y="234"/>
                  </a:lnTo>
                  <a:lnTo>
                    <a:pt x="193" y="240"/>
                  </a:lnTo>
                  <a:lnTo>
                    <a:pt x="192" y="241"/>
                  </a:lnTo>
                  <a:lnTo>
                    <a:pt x="190" y="245"/>
                  </a:lnTo>
                  <a:lnTo>
                    <a:pt x="186" y="247"/>
                  </a:lnTo>
                  <a:lnTo>
                    <a:pt x="184" y="251"/>
                  </a:lnTo>
                  <a:lnTo>
                    <a:pt x="180" y="255"/>
                  </a:lnTo>
                  <a:lnTo>
                    <a:pt x="176" y="259"/>
                  </a:lnTo>
                  <a:lnTo>
                    <a:pt x="174" y="260"/>
                  </a:lnTo>
                  <a:lnTo>
                    <a:pt x="171" y="264"/>
                  </a:lnTo>
                  <a:lnTo>
                    <a:pt x="167" y="268"/>
                  </a:lnTo>
                  <a:lnTo>
                    <a:pt x="163" y="270"/>
                  </a:lnTo>
                  <a:lnTo>
                    <a:pt x="161" y="274"/>
                  </a:lnTo>
                  <a:lnTo>
                    <a:pt x="157" y="278"/>
                  </a:lnTo>
                  <a:lnTo>
                    <a:pt x="154" y="279"/>
                  </a:lnTo>
                  <a:lnTo>
                    <a:pt x="150" y="283"/>
                  </a:lnTo>
                  <a:lnTo>
                    <a:pt x="146" y="287"/>
                  </a:lnTo>
                  <a:lnTo>
                    <a:pt x="140" y="289"/>
                  </a:lnTo>
                  <a:lnTo>
                    <a:pt x="133" y="295"/>
                  </a:lnTo>
                  <a:lnTo>
                    <a:pt x="125" y="300"/>
                  </a:lnTo>
                  <a:lnTo>
                    <a:pt x="116" y="304"/>
                  </a:lnTo>
                  <a:lnTo>
                    <a:pt x="108" y="308"/>
                  </a:lnTo>
                  <a:lnTo>
                    <a:pt x="98" y="310"/>
                  </a:lnTo>
                  <a:lnTo>
                    <a:pt x="81" y="312"/>
                  </a:lnTo>
                  <a:lnTo>
                    <a:pt x="64" y="310"/>
                  </a:lnTo>
                  <a:lnTo>
                    <a:pt x="47" y="302"/>
                  </a:lnTo>
                  <a:lnTo>
                    <a:pt x="38" y="295"/>
                  </a:lnTo>
                  <a:lnTo>
                    <a:pt x="34" y="291"/>
                  </a:lnTo>
                  <a:lnTo>
                    <a:pt x="30" y="287"/>
                  </a:lnTo>
                  <a:lnTo>
                    <a:pt x="13" y="264"/>
                  </a:lnTo>
                  <a:lnTo>
                    <a:pt x="5" y="251"/>
                  </a:lnTo>
                  <a:lnTo>
                    <a:pt x="0" y="234"/>
                  </a:lnTo>
                  <a:close/>
                </a:path>
              </a:pathLst>
            </a:custGeom>
            <a:solidFill>
              <a:srgbClr val="757000"/>
            </a:solidFill>
            <a:ln w="9525">
              <a:noFill/>
              <a:round/>
              <a:headEnd/>
              <a:tailEnd/>
            </a:ln>
          </p:spPr>
          <p:txBody>
            <a:bodyPr/>
            <a:lstStyle/>
            <a:p>
              <a:endParaRPr lang="tr-TR"/>
            </a:p>
          </p:txBody>
        </p:sp>
        <p:sp>
          <p:nvSpPr>
            <p:cNvPr id="146476" name="Freeform 43"/>
            <p:cNvSpPr>
              <a:spLocks/>
            </p:cNvSpPr>
            <p:nvPr/>
          </p:nvSpPr>
          <p:spPr bwMode="auto">
            <a:xfrm>
              <a:off x="4009" y="3140"/>
              <a:ext cx="17" cy="110"/>
            </a:xfrm>
            <a:custGeom>
              <a:avLst/>
              <a:gdLst>
                <a:gd name="T0" fmla="*/ 5 w 34"/>
                <a:gd name="T1" fmla="*/ 1 h 220"/>
                <a:gd name="T2" fmla="*/ 3 w 34"/>
                <a:gd name="T3" fmla="*/ 10 h 220"/>
                <a:gd name="T4" fmla="*/ 2 w 34"/>
                <a:gd name="T5" fmla="*/ 18 h 220"/>
                <a:gd name="T6" fmla="*/ 2 w 34"/>
                <a:gd name="T7" fmla="*/ 28 h 220"/>
                <a:gd name="T8" fmla="*/ 0 w 34"/>
                <a:gd name="T9" fmla="*/ 47 h 220"/>
                <a:gd name="T10" fmla="*/ 1 w 34"/>
                <a:gd name="T11" fmla="*/ 54 h 220"/>
                <a:gd name="T12" fmla="*/ 1 w 34"/>
                <a:gd name="T13" fmla="*/ 55 h 220"/>
                <a:gd name="T14" fmla="*/ 1 w 34"/>
                <a:gd name="T15" fmla="*/ 55 h 220"/>
                <a:gd name="T16" fmla="*/ 7 w 34"/>
                <a:gd name="T17" fmla="*/ 55 h 220"/>
                <a:gd name="T18" fmla="*/ 9 w 34"/>
                <a:gd name="T19" fmla="*/ 0 h 220"/>
                <a:gd name="T20" fmla="*/ 5 w 34"/>
                <a:gd name="T21" fmla="*/ 1 h 220"/>
                <a:gd name="T22" fmla="*/ 5 w 34"/>
                <a:gd name="T23" fmla="*/ 1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20"/>
                <a:gd name="T38" fmla="*/ 34 w 34"/>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20">
                  <a:moveTo>
                    <a:pt x="21" y="4"/>
                  </a:moveTo>
                  <a:lnTo>
                    <a:pt x="15" y="38"/>
                  </a:lnTo>
                  <a:lnTo>
                    <a:pt x="11" y="72"/>
                  </a:lnTo>
                  <a:lnTo>
                    <a:pt x="8" y="114"/>
                  </a:lnTo>
                  <a:lnTo>
                    <a:pt x="0" y="188"/>
                  </a:lnTo>
                  <a:lnTo>
                    <a:pt x="2" y="213"/>
                  </a:lnTo>
                  <a:lnTo>
                    <a:pt x="4" y="218"/>
                  </a:lnTo>
                  <a:lnTo>
                    <a:pt x="6" y="220"/>
                  </a:lnTo>
                  <a:lnTo>
                    <a:pt x="30" y="220"/>
                  </a:lnTo>
                  <a:lnTo>
                    <a:pt x="34" y="0"/>
                  </a:lnTo>
                  <a:lnTo>
                    <a:pt x="21" y="4"/>
                  </a:lnTo>
                  <a:close/>
                </a:path>
              </a:pathLst>
            </a:custGeom>
            <a:solidFill>
              <a:srgbClr val="5C0840"/>
            </a:solidFill>
            <a:ln w="9525">
              <a:noFill/>
              <a:round/>
              <a:headEnd/>
              <a:tailEnd/>
            </a:ln>
          </p:spPr>
          <p:txBody>
            <a:bodyPr/>
            <a:lstStyle/>
            <a:p>
              <a:endParaRPr lang="tr-TR"/>
            </a:p>
          </p:txBody>
        </p:sp>
        <p:sp>
          <p:nvSpPr>
            <p:cNvPr id="146477" name="Freeform 44"/>
            <p:cNvSpPr>
              <a:spLocks/>
            </p:cNvSpPr>
            <p:nvPr/>
          </p:nvSpPr>
          <p:spPr bwMode="auto">
            <a:xfrm>
              <a:off x="3982" y="3266"/>
              <a:ext cx="46" cy="35"/>
            </a:xfrm>
            <a:custGeom>
              <a:avLst/>
              <a:gdLst>
                <a:gd name="T0" fmla="*/ 23 w 91"/>
                <a:gd name="T1" fmla="*/ 17 h 70"/>
                <a:gd name="T2" fmla="*/ 20 w 91"/>
                <a:gd name="T3" fmla="*/ 9 h 70"/>
                <a:gd name="T4" fmla="*/ 13 w 91"/>
                <a:gd name="T5" fmla="*/ 4 h 70"/>
                <a:gd name="T6" fmla="*/ 4 w 91"/>
                <a:gd name="T7" fmla="*/ 0 h 70"/>
                <a:gd name="T8" fmla="*/ 0 w 91"/>
                <a:gd name="T9" fmla="*/ 2 h 70"/>
                <a:gd name="T10" fmla="*/ 3 w 91"/>
                <a:gd name="T11" fmla="*/ 3 h 70"/>
                <a:gd name="T12" fmla="*/ 6 w 91"/>
                <a:gd name="T13" fmla="*/ 5 h 70"/>
                <a:gd name="T14" fmla="*/ 8 w 91"/>
                <a:gd name="T15" fmla="*/ 6 h 70"/>
                <a:gd name="T16" fmla="*/ 10 w 91"/>
                <a:gd name="T17" fmla="*/ 7 h 70"/>
                <a:gd name="T18" fmla="*/ 11 w 91"/>
                <a:gd name="T19" fmla="*/ 8 h 70"/>
                <a:gd name="T20" fmla="*/ 13 w 91"/>
                <a:gd name="T21" fmla="*/ 9 h 70"/>
                <a:gd name="T22" fmla="*/ 15 w 91"/>
                <a:gd name="T23" fmla="*/ 10 h 70"/>
                <a:gd name="T24" fmla="*/ 16 w 91"/>
                <a:gd name="T25" fmla="*/ 11 h 70"/>
                <a:gd name="T26" fmla="*/ 20 w 91"/>
                <a:gd name="T27" fmla="*/ 18 h 70"/>
                <a:gd name="T28" fmla="*/ 23 w 91"/>
                <a:gd name="T29" fmla="*/ 18 h 70"/>
                <a:gd name="T30" fmla="*/ 23 w 91"/>
                <a:gd name="T31" fmla="*/ 17 h 70"/>
                <a:gd name="T32" fmla="*/ 23 w 91"/>
                <a:gd name="T33" fmla="*/ 1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70"/>
                <a:gd name="T53" fmla="*/ 91 w 91"/>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70">
                  <a:moveTo>
                    <a:pt x="91" y="68"/>
                  </a:moveTo>
                  <a:lnTo>
                    <a:pt x="78" y="39"/>
                  </a:lnTo>
                  <a:lnTo>
                    <a:pt x="51" y="19"/>
                  </a:lnTo>
                  <a:lnTo>
                    <a:pt x="13" y="0"/>
                  </a:lnTo>
                  <a:lnTo>
                    <a:pt x="0" y="11"/>
                  </a:lnTo>
                  <a:lnTo>
                    <a:pt x="11" y="15"/>
                  </a:lnTo>
                  <a:lnTo>
                    <a:pt x="23" y="20"/>
                  </a:lnTo>
                  <a:lnTo>
                    <a:pt x="30" y="24"/>
                  </a:lnTo>
                  <a:lnTo>
                    <a:pt x="38" y="28"/>
                  </a:lnTo>
                  <a:lnTo>
                    <a:pt x="43" y="32"/>
                  </a:lnTo>
                  <a:lnTo>
                    <a:pt x="51" y="36"/>
                  </a:lnTo>
                  <a:lnTo>
                    <a:pt x="57" y="41"/>
                  </a:lnTo>
                  <a:lnTo>
                    <a:pt x="64" y="47"/>
                  </a:lnTo>
                  <a:lnTo>
                    <a:pt x="80" y="70"/>
                  </a:lnTo>
                  <a:lnTo>
                    <a:pt x="91" y="70"/>
                  </a:lnTo>
                  <a:lnTo>
                    <a:pt x="91" y="68"/>
                  </a:lnTo>
                  <a:close/>
                </a:path>
              </a:pathLst>
            </a:custGeom>
            <a:solidFill>
              <a:srgbClr val="A69B8C"/>
            </a:solidFill>
            <a:ln w="9525">
              <a:noFill/>
              <a:round/>
              <a:headEnd/>
              <a:tailEnd/>
            </a:ln>
          </p:spPr>
          <p:txBody>
            <a:bodyPr/>
            <a:lstStyle/>
            <a:p>
              <a:endParaRPr lang="tr-TR"/>
            </a:p>
          </p:txBody>
        </p:sp>
        <p:sp>
          <p:nvSpPr>
            <p:cNvPr id="146478" name="Freeform 45"/>
            <p:cNvSpPr>
              <a:spLocks/>
            </p:cNvSpPr>
            <p:nvPr/>
          </p:nvSpPr>
          <p:spPr bwMode="auto">
            <a:xfrm>
              <a:off x="3973" y="3148"/>
              <a:ext cx="15" cy="105"/>
            </a:xfrm>
            <a:custGeom>
              <a:avLst/>
              <a:gdLst>
                <a:gd name="T0" fmla="*/ 0 w 30"/>
                <a:gd name="T1" fmla="*/ 7 h 209"/>
                <a:gd name="T2" fmla="*/ 3 w 30"/>
                <a:gd name="T3" fmla="*/ 53 h 209"/>
                <a:gd name="T4" fmla="*/ 6 w 30"/>
                <a:gd name="T5" fmla="*/ 52 h 209"/>
                <a:gd name="T6" fmla="*/ 8 w 30"/>
                <a:gd name="T7" fmla="*/ 0 h 209"/>
                <a:gd name="T8" fmla="*/ 0 w 30"/>
                <a:gd name="T9" fmla="*/ 7 h 209"/>
                <a:gd name="T10" fmla="*/ 0 w 30"/>
                <a:gd name="T11" fmla="*/ 7 h 209"/>
                <a:gd name="T12" fmla="*/ 0 60000 65536"/>
                <a:gd name="T13" fmla="*/ 0 60000 65536"/>
                <a:gd name="T14" fmla="*/ 0 60000 65536"/>
                <a:gd name="T15" fmla="*/ 0 60000 65536"/>
                <a:gd name="T16" fmla="*/ 0 60000 65536"/>
                <a:gd name="T17" fmla="*/ 0 60000 65536"/>
                <a:gd name="T18" fmla="*/ 0 w 30"/>
                <a:gd name="T19" fmla="*/ 0 h 209"/>
                <a:gd name="T20" fmla="*/ 30 w 30"/>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30" h="209">
                  <a:moveTo>
                    <a:pt x="0" y="27"/>
                  </a:moveTo>
                  <a:lnTo>
                    <a:pt x="11" y="209"/>
                  </a:lnTo>
                  <a:lnTo>
                    <a:pt x="23" y="207"/>
                  </a:lnTo>
                  <a:lnTo>
                    <a:pt x="30" y="0"/>
                  </a:lnTo>
                  <a:lnTo>
                    <a:pt x="0" y="27"/>
                  </a:lnTo>
                  <a:close/>
                </a:path>
              </a:pathLst>
            </a:custGeom>
            <a:solidFill>
              <a:srgbClr val="5C0840"/>
            </a:solidFill>
            <a:ln w="9525">
              <a:noFill/>
              <a:round/>
              <a:headEnd/>
              <a:tailEnd/>
            </a:ln>
          </p:spPr>
          <p:txBody>
            <a:bodyPr/>
            <a:lstStyle/>
            <a:p>
              <a:endParaRPr lang="tr-TR"/>
            </a:p>
          </p:txBody>
        </p:sp>
        <p:sp>
          <p:nvSpPr>
            <p:cNvPr id="146479" name="Freeform 46"/>
            <p:cNvSpPr>
              <a:spLocks/>
            </p:cNvSpPr>
            <p:nvPr/>
          </p:nvSpPr>
          <p:spPr bwMode="auto">
            <a:xfrm>
              <a:off x="3947" y="3167"/>
              <a:ext cx="14" cy="86"/>
            </a:xfrm>
            <a:custGeom>
              <a:avLst/>
              <a:gdLst>
                <a:gd name="T0" fmla="*/ 0 w 29"/>
                <a:gd name="T1" fmla="*/ 7 h 171"/>
                <a:gd name="T2" fmla="*/ 0 w 29"/>
                <a:gd name="T3" fmla="*/ 12 h 171"/>
                <a:gd name="T4" fmla="*/ 1 w 29"/>
                <a:gd name="T5" fmla="*/ 23 h 171"/>
                <a:gd name="T6" fmla="*/ 2 w 29"/>
                <a:gd name="T7" fmla="*/ 41 h 171"/>
                <a:gd name="T8" fmla="*/ 2 w 29"/>
                <a:gd name="T9" fmla="*/ 43 h 171"/>
                <a:gd name="T10" fmla="*/ 3 w 29"/>
                <a:gd name="T11" fmla="*/ 43 h 171"/>
                <a:gd name="T12" fmla="*/ 4 w 29"/>
                <a:gd name="T13" fmla="*/ 42 h 171"/>
                <a:gd name="T14" fmla="*/ 4 w 29"/>
                <a:gd name="T15" fmla="*/ 42 h 171"/>
                <a:gd name="T16" fmla="*/ 7 w 29"/>
                <a:gd name="T17" fmla="*/ 0 h 171"/>
                <a:gd name="T18" fmla="*/ 0 w 29"/>
                <a:gd name="T19" fmla="*/ 7 h 171"/>
                <a:gd name="T20" fmla="*/ 0 w 29"/>
                <a:gd name="T21" fmla="*/ 7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1"/>
                <a:gd name="T35" fmla="*/ 29 w 29"/>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1">
                  <a:moveTo>
                    <a:pt x="0" y="25"/>
                  </a:moveTo>
                  <a:lnTo>
                    <a:pt x="2" y="46"/>
                  </a:lnTo>
                  <a:lnTo>
                    <a:pt x="6" y="89"/>
                  </a:lnTo>
                  <a:lnTo>
                    <a:pt x="8" y="163"/>
                  </a:lnTo>
                  <a:lnTo>
                    <a:pt x="8" y="171"/>
                  </a:lnTo>
                  <a:lnTo>
                    <a:pt x="12" y="171"/>
                  </a:lnTo>
                  <a:lnTo>
                    <a:pt x="18" y="167"/>
                  </a:lnTo>
                  <a:lnTo>
                    <a:pt x="19" y="165"/>
                  </a:lnTo>
                  <a:lnTo>
                    <a:pt x="29" y="0"/>
                  </a:lnTo>
                  <a:lnTo>
                    <a:pt x="0" y="25"/>
                  </a:lnTo>
                  <a:close/>
                </a:path>
              </a:pathLst>
            </a:custGeom>
            <a:solidFill>
              <a:srgbClr val="5C0840"/>
            </a:solidFill>
            <a:ln w="9525">
              <a:noFill/>
              <a:round/>
              <a:headEnd/>
              <a:tailEnd/>
            </a:ln>
          </p:spPr>
          <p:txBody>
            <a:bodyPr/>
            <a:lstStyle/>
            <a:p>
              <a:endParaRPr lang="tr-TR"/>
            </a:p>
          </p:txBody>
        </p:sp>
        <p:sp>
          <p:nvSpPr>
            <p:cNvPr id="146480" name="Freeform 47"/>
            <p:cNvSpPr>
              <a:spLocks/>
            </p:cNvSpPr>
            <p:nvPr/>
          </p:nvSpPr>
          <p:spPr bwMode="auto">
            <a:xfrm>
              <a:off x="4086" y="3134"/>
              <a:ext cx="12" cy="113"/>
            </a:xfrm>
            <a:custGeom>
              <a:avLst/>
              <a:gdLst>
                <a:gd name="T0" fmla="*/ 2 w 25"/>
                <a:gd name="T1" fmla="*/ 2 h 227"/>
                <a:gd name="T2" fmla="*/ 0 w 25"/>
                <a:gd name="T3" fmla="*/ 56 h 227"/>
                <a:gd name="T4" fmla="*/ 6 w 25"/>
                <a:gd name="T5" fmla="*/ 56 h 227"/>
                <a:gd name="T6" fmla="*/ 6 w 25"/>
                <a:gd name="T7" fmla="*/ 1 h 227"/>
                <a:gd name="T8" fmla="*/ 5 w 25"/>
                <a:gd name="T9" fmla="*/ 0 h 227"/>
                <a:gd name="T10" fmla="*/ 4 w 25"/>
                <a:gd name="T11" fmla="*/ 0 h 227"/>
                <a:gd name="T12" fmla="*/ 2 w 25"/>
                <a:gd name="T13" fmla="*/ 1 h 227"/>
                <a:gd name="T14" fmla="*/ 2 w 25"/>
                <a:gd name="T15" fmla="*/ 2 h 227"/>
                <a:gd name="T16" fmla="*/ 2 w 25"/>
                <a:gd name="T17" fmla="*/ 2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7"/>
                <a:gd name="T29" fmla="*/ 25 w 25"/>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7">
                  <a:moveTo>
                    <a:pt x="9" y="10"/>
                  </a:moveTo>
                  <a:lnTo>
                    <a:pt x="0" y="227"/>
                  </a:lnTo>
                  <a:lnTo>
                    <a:pt x="25" y="225"/>
                  </a:lnTo>
                  <a:lnTo>
                    <a:pt x="25" y="6"/>
                  </a:lnTo>
                  <a:lnTo>
                    <a:pt x="23" y="0"/>
                  </a:lnTo>
                  <a:lnTo>
                    <a:pt x="17" y="2"/>
                  </a:lnTo>
                  <a:lnTo>
                    <a:pt x="11" y="6"/>
                  </a:lnTo>
                  <a:lnTo>
                    <a:pt x="9" y="10"/>
                  </a:lnTo>
                  <a:close/>
                </a:path>
              </a:pathLst>
            </a:custGeom>
            <a:solidFill>
              <a:srgbClr val="5C0840"/>
            </a:solidFill>
            <a:ln w="9525">
              <a:noFill/>
              <a:round/>
              <a:headEnd/>
              <a:tailEnd/>
            </a:ln>
          </p:spPr>
          <p:txBody>
            <a:bodyPr/>
            <a:lstStyle/>
            <a:p>
              <a:endParaRPr lang="tr-TR"/>
            </a:p>
          </p:txBody>
        </p:sp>
        <p:sp>
          <p:nvSpPr>
            <p:cNvPr id="146481" name="Freeform 48"/>
            <p:cNvSpPr>
              <a:spLocks/>
            </p:cNvSpPr>
            <p:nvPr/>
          </p:nvSpPr>
          <p:spPr bwMode="auto">
            <a:xfrm>
              <a:off x="4131" y="3129"/>
              <a:ext cx="17" cy="109"/>
            </a:xfrm>
            <a:custGeom>
              <a:avLst/>
              <a:gdLst>
                <a:gd name="T0" fmla="*/ 0 w 34"/>
                <a:gd name="T1" fmla="*/ 0 h 219"/>
                <a:gd name="T2" fmla="*/ 1 w 34"/>
                <a:gd name="T3" fmla="*/ 8 h 219"/>
                <a:gd name="T4" fmla="*/ 2 w 34"/>
                <a:gd name="T5" fmla="*/ 26 h 219"/>
                <a:gd name="T6" fmla="*/ 3 w 34"/>
                <a:gd name="T7" fmla="*/ 54 h 219"/>
                <a:gd name="T8" fmla="*/ 3 w 34"/>
                <a:gd name="T9" fmla="*/ 54 h 219"/>
                <a:gd name="T10" fmla="*/ 3 w 34"/>
                <a:gd name="T11" fmla="*/ 54 h 219"/>
                <a:gd name="T12" fmla="*/ 5 w 34"/>
                <a:gd name="T13" fmla="*/ 53 h 219"/>
                <a:gd name="T14" fmla="*/ 6 w 34"/>
                <a:gd name="T15" fmla="*/ 52 h 219"/>
                <a:gd name="T16" fmla="*/ 7 w 34"/>
                <a:gd name="T17" fmla="*/ 51 h 219"/>
                <a:gd name="T18" fmla="*/ 9 w 34"/>
                <a:gd name="T19" fmla="*/ 50 h 219"/>
                <a:gd name="T20" fmla="*/ 5 w 34"/>
                <a:gd name="T21" fmla="*/ 0 h 219"/>
                <a:gd name="T22" fmla="*/ 0 w 34"/>
                <a:gd name="T23" fmla="*/ 0 h 219"/>
                <a:gd name="T24" fmla="*/ 0 w 34"/>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19"/>
                <a:gd name="T41" fmla="*/ 34 w 3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19">
                  <a:moveTo>
                    <a:pt x="0" y="2"/>
                  </a:moveTo>
                  <a:lnTo>
                    <a:pt x="2" y="34"/>
                  </a:lnTo>
                  <a:lnTo>
                    <a:pt x="8" y="105"/>
                  </a:lnTo>
                  <a:lnTo>
                    <a:pt x="14" y="217"/>
                  </a:lnTo>
                  <a:lnTo>
                    <a:pt x="14" y="219"/>
                  </a:lnTo>
                  <a:lnTo>
                    <a:pt x="15" y="219"/>
                  </a:lnTo>
                  <a:lnTo>
                    <a:pt x="23" y="213"/>
                  </a:lnTo>
                  <a:lnTo>
                    <a:pt x="27" y="211"/>
                  </a:lnTo>
                  <a:lnTo>
                    <a:pt x="31" y="207"/>
                  </a:lnTo>
                  <a:lnTo>
                    <a:pt x="34" y="203"/>
                  </a:lnTo>
                  <a:lnTo>
                    <a:pt x="21" y="0"/>
                  </a:lnTo>
                  <a:lnTo>
                    <a:pt x="0" y="2"/>
                  </a:lnTo>
                  <a:close/>
                </a:path>
              </a:pathLst>
            </a:custGeom>
            <a:solidFill>
              <a:srgbClr val="5C0840"/>
            </a:solidFill>
            <a:ln w="9525">
              <a:noFill/>
              <a:round/>
              <a:headEnd/>
              <a:tailEnd/>
            </a:ln>
          </p:spPr>
          <p:txBody>
            <a:bodyPr/>
            <a:lstStyle/>
            <a:p>
              <a:endParaRPr lang="tr-TR"/>
            </a:p>
          </p:txBody>
        </p:sp>
        <p:sp>
          <p:nvSpPr>
            <p:cNvPr id="146482" name="Freeform 49"/>
            <p:cNvSpPr>
              <a:spLocks/>
            </p:cNvSpPr>
            <p:nvPr/>
          </p:nvSpPr>
          <p:spPr bwMode="auto">
            <a:xfrm>
              <a:off x="4152" y="3116"/>
              <a:ext cx="32" cy="108"/>
            </a:xfrm>
            <a:custGeom>
              <a:avLst/>
              <a:gdLst>
                <a:gd name="T0" fmla="*/ 0 w 63"/>
                <a:gd name="T1" fmla="*/ 4 h 217"/>
                <a:gd name="T2" fmla="*/ 1 w 63"/>
                <a:gd name="T3" fmla="*/ 5 h 217"/>
                <a:gd name="T4" fmla="*/ 3 w 63"/>
                <a:gd name="T5" fmla="*/ 11 h 217"/>
                <a:gd name="T6" fmla="*/ 4 w 63"/>
                <a:gd name="T7" fmla="*/ 15 h 217"/>
                <a:gd name="T8" fmla="*/ 5 w 63"/>
                <a:gd name="T9" fmla="*/ 19 h 217"/>
                <a:gd name="T10" fmla="*/ 6 w 63"/>
                <a:gd name="T11" fmla="*/ 23 h 217"/>
                <a:gd name="T12" fmla="*/ 7 w 63"/>
                <a:gd name="T13" fmla="*/ 28 h 217"/>
                <a:gd name="T14" fmla="*/ 8 w 63"/>
                <a:gd name="T15" fmla="*/ 32 h 217"/>
                <a:gd name="T16" fmla="*/ 9 w 63"/>
                <a:gd name="T17" fmla="*/ 37 h 217"/>
                <a:gd name="T18" fmla="*/ 11 w 63"/>
                <a:gd name="T19" fmla="*/ 45 h 217"/>
                <a:gd name="T20" fmla="*/ 11 w 63"/>
                <a:gd name="T21" fmla="*/ 51 h 217"/>
                <a:gd name="T22" fmla="*/ 11 w 63"/>
                <a:gd name="T23" fmla="*/ 54 h 217"/>
                <a:gd name="T24" fmla="*/ 16 w 63"/>
                <a:gd name="T25" fmla="*/ 51 h 217"/>
                <a:gd name="T26" fmla="*/ 10 w 63"/>
                <a:gd name="T27" fmla="*/ 0 h 217"/>
                <a:gd name="T28" fmla="*/ 0 w 63"/>
                <a:gd name="T29" fmla="*/ 4 h 217"/>
                <a:gd name="T30" fmla="*/ 0 w 63"/>
                <a:gd name="T31" fmla="*/ 4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217"/>
                <a:gd name="T50" fmla="*/ 63 w 63"/>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217">
                  <a:moveTo>
                    <a:pt x="0" y="16"/>
                  </a:moveTo>
                  <a:lnTo>
                    <a:pt x="2" y="23"/>
                  </a:lnTo>
                  <a:lnTo>
                    <a:pt x="9" y="46"/>
                  </a:lnTo>
                  <a:lnTo>
                    <a:pt x="13" y="61"/>
                  </a:lnTo>
                  <a:lnTo>
                    <a:pt x="17" y="76"/>
                  </a:lnTo>
                  <a:lnTo>
                    <a:pt x="21" y="93"/>
                  </a:lnTo>
                  <a:lnTo>
                    <a:pt x="27" y="112"/>
                  </a:lnTo>
                  <a:lnTo>
                    <a:pt x="30" y="131"/>
                  </a:lnTo>
                  <a:lnTo>
                    <a:pt x="34" y="149"/>
                  </a:lnTo>
                  <a:lnTo>
                    <a:pt x="42" y="181"/>
                  </a:lnTo>
                  <a:lnTo>
                    <a:pt x="44" y="204"/>
                  </a:lnTo>
                  <a:lnTo>
                    <a:pt x="42" y="217"/>
                  </a:lnTo>
                  <a:lnTo>
                    <a:pt x="63" y="207"/>
                  </a:lnTo>
                  <a:lnTo>
                    <a:pt x="38" y="0"/>
                  </a:lnTo>
                  <a:lnTo>
                    <a:pt x="0" y="16"/>
                  </a:lnTo>
                  <a:close/>
                </a:path>
              </a:pathLst>
            </a:custGeom>
            <a:solidFill>
              <a:srgbClr val="5C0840"/>
            </a:solidFill>
            <a:ln w="9525">
              <a:noFill/>
              <a:round/>
              <a:headEnd/>
              <a:tailEnd/>
            </a:ln>
          </p:spPr>
          <p:txBody>
            <a:bodyPr/>
            <a:lstStyle/>
            <a:p>
              <a:endParaRPr lang="tr-TR"/>
            </a:p>
          </p:txBody>
        </p:sp>
        <p:sp>
          <p:nvSpPr>
            <p:cNvPr id="146483" name="Freeform 50"/>
            <p:cNvSpPr>
              <a:spLocks/>
            </p:cNvSpPr>
            <p:nvPr/>
          </p:nvSpPr>
          <p:spPr bwMode="auto">
            <a:xfrm>
              <a:off x="3407" y="2807"/>
              <a:ext cx="121" cy="132"/>
            </a:xfrm>
            <a:custGeom>
              <a:avLst/>
              <a:gdLst>
                <a:gd name="T0" fmla="*/ 33 w 243"/>
                <a:gd name="T1" fmla="*/ 0 h 262"/>
                <a:gd name="T2" fmla="*/ 32 w 243"/>
                <a:gd name="T3" fmla="*/ 1 h 262"/>
                <a:gd name="T4" fmla="*/ 29 w 243"/>
                <a:gd name="T5" fmla="*/ 2 h 262"/>
                <a:gd name="T6" fmla="*/ 27 w 243"/>
                <a:gd name="T7" fmla="*/ 2 h 262"/>
                <a:gd name="T8" fmla="*/ 24 w 243"/>
                <a:gd name="T9" fmla="*/ 3 h 262"/>
                <a:gd name="T10" fmla="*/ 21 w 243"/>
                <a:gd name="T11" fmla="*/ 4 h 262"/>
                <a:gd name="T12" fmla="*/ 18 w 243"/>
                <a:gd name="T13" fmla="*/ 5 h 262"/>
                <a:gd name="T14" fmla="*/ 15 w 243"/>
                <a:gd name="T15" fmla="*/ 6 h 262"/>
                <a:gd name="T16" fmla="*/ 12 w 243"/>
                <a:gd name="T17" fmla="*/ 7 h 262"/>
                <a:gd name="T18" fmla="*/ 10 w 243"/>
                <a:gd name="T19" fmla="*/ 8 h 262"/>
                <a:gd name="T20" fmla="*/ 7 w 243"/>
                <a:gd name="T21" fmla="*/ 9 h 262"/>
                <a:gd name="T22" fmla="*/ 5 w 243"/>
                <a:gd name="T23" fmla="*/ 10 h 262"/>
                <a:gd name="T24" fmla="*/ 3 w 243"/>
                <a:gd name="T25" fmla="*/ 11 h 262"/>
                <a:gd name="T26" fmla="*/ 0 w 243"/>
                <a:gd name="T27" fmla="*/ 13 h 262"/>
                <a:gd name="T28" fmla="*/ 0 w 243"/>
                <a:gd name="T29" fmla="*/ 15 h 262"/>
                <a:gd name="T30" fmla="*/ 1 w 243"/>
                <a:gd name="T31" fmla="*/ 15 h 262"/>
                <a:gd name="T32" fmla="*/ 2 w 243"/>
                <a:gd name="T33" fmla="*/ 16 h 262"/>
                <a:gd name="T34" fmla="*/ 6 w 243"/>
                <a:gd name="T35" fmla="*/ 16 h 262"/>
                <a:gd name="T36" fmla="*/ 11 w 243"/>
                <a:gd name="T37" fmla="*/ 16 h 262"/>
                <a:gd name="T38" fmla="*/ 25 w 243"/>
                <a:gd name="T39" fmla="*/ 16 h 262"/>
                <a:gd name="T40" fmla="*/ 5 w 243"/>
                <a:gd name="T41" fmla="*/ 44 h 262"/>
                <a:gd name="T42" fmla="*/ 30 w 243"/>
                <a:gd name="T43" fmla="*/ 40 h 262"/>
                <a:gd name="T44" fmla="*/ 18 w 243"/>
                <a:gd name="T45" fmla="*/ 67 h 262"/>
                <a:gd name="T46" fmla="*/ 37 w 243"/>
                <a:gd name="T47" fmla="*/ 67 h 262"/>
                <a:gd name="T48" fmla="*/ 51 w 243"/>
                <a:gd name="T49" fmla="*/ 65 h 262"/>
                <a:gd name="T50" fmla="*/ 56 w 243"/>
                <a:gd name="T51" fmla="*/ 64 h 262"/>
                <a:gd name="T52" fmla="*/ 60 w 243"/>
                <a:gd name="T53" fmla="*/ 62 h 262"/>
                <a:gd name="T54" fmla="*/ 60 w 243"/>
                <a:gd name="T55" fmla="*/ 61 h 262"/>
                <a:gd name="T56" fmla="*/ 60 w 243"/>
                <a:gd name="T57" fmla="*/ 60 h 262"/>
                <a:gd name="T58" fmla="*/ 59 w 243"/>
                <a:gd name="T59" fmla="*/ 59 h 262"/>
                <a:gd name="T60" fmla="*/ 57 w 243"/>
                <a:gd name="T61" fmla="*/ 59 h 262"/>
                <a:gd name="T62" fmla="*/ 55 w 243"/>
                <a:gd name="T63" fmla="*/ 58 h 262"/>
                <a:gd name="T64" fmla="*/ 50 w 243"/>
                <a:gd name="T65" fmla="*/ 57 h 262"/>
                <a:gd name="T66" fmla="*/ 45 w 243"/>
                <a:gd name="T67" fmla="*/ 57 h 262"/>
                <a:gd name="T68" fmla="*/ 40 w 243"/>
                <a:gd name="T69" fmla="*/ 56 h 262"/>
                <a:gd name="T70" fmla="*/ 36 w 243"/>
                <a:gd name="T71" fmla="*/ 56 h 262"/>
                <a:gd name="T72" fmla="*/ 51 w 243"/>
                <a:gd name="T73" fmla="*/ 31 h 262"/>
                <a:gd name="T74" fmla="*/ 21 w 243"/>
                <a:gd name="T75" fmla="*/ 32 h 262"/>
                <a:gd name="T76" fmla="*/ 38 w 243"/>
                <a:gd name="T77" fmla="*/ 13 h 262"/>
                <a:gd name="T78" fmla="*/ 23 w 243"/>
                <a:gd name="T79" fmla="*/ 11 h 262"/>
                <a:gd name="T80" fmla="*/ 33 w 243"/>
                <a:gd name="T81" fmla="*/ 0 h 262"/>
                <a:gd name="T82" fmla="*/ 33 w 243"/>
                <a:gd name="T83" fmla="*/ 0 h 2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3"/>
                <a:gd name="T127" fmla="*/ 0 h 262"/>
                <a:gd name="T128" fmla="*/ 243 w 243"/>
                <a:gd name="T129" fmla="*/ 262 h 2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3" h="262">
                  <a:moveTo>
                    <a:pt x="135" y="0"/>
                  </a:moveTo>
                  <a:lnTo>
                    <a:pt x="129" y="2"/>
                  </a:lnTo>
                  <a:lnTo>
                    <a:pt x="116" y="6"/>
                  </a:lnTo>
                  <a:lnTo>
                    <a:pt x="108" y="7"/>
                  </a:lnTo>
                  <a:lnTo>
                    <a:pt x="97" y="11"/>
                  </a:lnTo>
                  <a:lnTo>
                    <a:pt x="87" y="15"/>
                  </a:lnTo>
                  <a:lnTo>
                    <a:pt x="74" y="19"/>
                  </a:lnTo>
                  <a:lnTo>
                    <a:pt x="63" y="23"/>
                  </a:lnTo>
                  <a:lnTo>
                    <a:pt x="51" y="28"/>
                  </a:lnTo>
                  <a:lnTo>
                    <a:pt x="40" y="32"/>
                  </a:lnTo>
                  <a:lnTo>
                    <a:pt x="30" y="36"/>
                  </a:lnTo>
                  <a:lnTo>
                    <a:pt x="21" y="40"/>
                  </a:lnTo>
                  <a:lnTo>
                    <a:pt x="13" y="44"/>
                  </a:lnTo>
                  <a:lnTo>
                    <a:pt x="2" y="51"/>
                  </a:lnTo>
                  <a:lnTo>
                    <a:pt x="0" y="57"/>
                  </a:lnTo>
                  <a:lnTo>
                    <a:pt x="4" y="59"/>
                  </a:lnTo>
                  <a:lnTo>
                    <a:pt x="10" y="61"/>
                  </a:lnTo>
                  <a:lnTo>
                    <a:pt x="25" y="63"/>
                  </a:lnTo>
                  <a:lnTo>
                    <a:pt x="44" y="64"/>
                  </a:lnTo>
                  <a:lnTo>
                    <a:pt x="101" y="64"/>
                  </a:lnTo>
                  <a:lnTo>
                    <a:pt x="21" y="175"/>
                  </a:lnTo>
                  <a:lnTo>
                    <a:pt x="122" y="158"/>
                  </a:lnTo>
                  <a:lnTo>
                    <a:pt x="74" y="262"/>
                  </a:lnTo>
                  <a:lnTo>
                    <a:pt x="148" y="262"/>
                  </a:lnTo>
                  <a:lnTo>
                    <a:pt x="205" y="258"/>
                  </a:lnTo>
                  <a:lnTo>
                    <a:pt x="226" y="254"/>
                  </a:lnTo>
                  <a:lnTo>
                    <a:pt x="241" y="247"/>
                  </a:lnTo>
                  <a:lnTo>
                    <a:pt x="243" y="241"/>
                  </a:lnTo>
                  <a:lnTo>
                    <a:pt x="241" y="237"/>
                  </a:lnTo>
                  <a:lnTo>
                    <a:pt x="236" y="235"/>
                  </a:lnTo>
                  <a:lnTo>
                    <a:pt x="228" y="232"/>
                  </a:lnTo>
                  <a:lnTo>
                    <a:pt x="220" y="230"/>
                  </a:lnTo>
                  <a:lnTo>
                    <a:pt x="201" y="226"/>
                  </a:lnTo>
                  <a:lnTo>
                    <a:pt x="181" y="224"/>
                  </a:lnTo>
                  <a:lnTo>
                    <a:pt x="163" y="220"/>
                  </a:lnTo>
                  <a:lnTo>
                    <a:pt x="144" y="220"/>
                  </a:lnTo>
                  <a:lnTo>
                    <a:pt x="205" y="123"/>
                  </a:lnTo>
                  <a:lnTo>
                    <a:pt x="86" y="125"/>
                  </a:lnTo>
                  <a:lnTo>
                    <a:pt x="154" y="49"/>
                  </a:lnTo>
                  <a:lnTo>
                    <a:pt x="95" y="44"/>
                  </a:lnTo>
                  <a:lnTo>
                    <a:pt x="135" y="0"/>
                  </a:lnTo>
                  <a:close/>
                </a:path>
              </a:pathLst>
            </a:custGeom>
            <a:solidFill>
              <a:srgbClr val="3BE8FF"/>
            </a:solidFill>
            <a:ln w="9525">
              <a:noFill/>
              <a:round/>
              <a:headEnd/>
              <a:tailEnd/>
            </a:ln>
          </p:spPr>
          <p:txBody>
            <a:bodyPr/>
            <a:lstStyle/>
            <a:p>
              <a:endParaRPr lang="tr-TR"/>
            </a:p>
          </p:txBody>
        </p:sp>
        <p:sp>
          <p:nvSpPr>
            <p:cNvPr id="146484" name="Freeform 51"/>
            <p:cNvSpPr>
              <a:spLocks/>
            </p:cNvSpPr>
            <p:nvPr/>
          </p:nvSpPr>
          <p:spPr bwMode="auto">
            <a:xfrm>
              <a:off x="3500" y="2540"/>
              <a:ext cx="270" cy="190"/>
            </a:xfrm>
            <a:custGeom>
              <a:avLst/>
              <a:gdLst>
                <a:gd name="T0" fmla="*/ 135 w 540"/>
                <a:gd name="T1" fmla="*/ 42 h 382"/>
                <a:gd name="T2" fmla="*/ 134 w 540"/>
                <a:gd name="T3" fmla="*/ 44 h 382"/>
                <a:gd name="T4" fmla="*/ 132 w 540"/>
                <a:gd name="T5" fmla="*/ 46 h 382"/>
                <a:gd name="T6" fmla="*/ 129 w 540"/>
                <a:gd name="T7" fmla="*/ 47 h 382"/>
                <a:gd name="T8" fmla="*/ 126 w 540"/>
                <a:gd name="T9" fmla="*/ 50 h 382"/>
                <a:gd name="T10" fmla="*/ 122 w 540"/>
                <a:gd name="T11" fmla="*/ 53 h 382"/>
                <a:gd name="T12" fmla="*/ 120 w 540"/>
                <a:gd name="T13" fmla="*/ 54 h 382"/>
                <a:gd name="T14" fmla="*/ 118 w 540"/>
                <a:gd name="T15" fmla="*/ 56 h 382"/>
                <a:gd name="T16" fmla="*/ 116 w 540"/>
                <a:gd name="T17" fmla="*/ 57 h 382"/>
                <a:gd name="T18" fmla="*/ 113 w 540"/>
                <a:gd name="T19" fmla="*/ 59 h 382"/>
                <a:gd name="T20" fmla="*/ 110 w 540"/>
                <a:gd name="T21" fmla="*/ 61 h 382"/>
                <a:gd name="T22" fmla="*/ 108 w 540"/>
                <a:gd name="T23" fmla="*/ 63 h 382"/>
                <a:gd name="T24" fmla="*/ 105 w 540"/>
                <a:gd name="T25" fmla="*/ 65 h 382"/>
                <a:gd name="T26" fmla="*/ 102 w 540"/>
                <a:gd name="T27" fmla="*/ 66 h 382"/>
                <a:gd name="T28" fmla="*/ 99 w 540"/>
                <a:gd name="T29" fmla="*/ 69 h 382"/>
                <a:gd name="T30" fmla="*/ 95 w 540"/>
                <a:gd name="T31" fmla="*/ 70 h 382"/>
                <a:gd name="T32" fmla="*/ 92 w 540"/>
                <a:gd name="T33" fmla="*/ 72 h 382"/>
                <a:gd name="T34" fmla="*/ 89 w 540"/>
                <a:gd name="T35" fmla="*/ 74 h 382"/>
                <a:gd name="T36" fmla="*/ 85 w 540"/>
                <a:gd name="T37" fmla="*/ 76 h 382"/>
                <a:gd name="T38" fmla="*/ 81 w 540"/>
                <a:gd name="T39" fmla="*/ 77 h 382"/>
                <a:gd name="T40" fmla="*/ 78 w 540"/>
                <a:gd name="T41" fmla="*/ 79 h 382"/>
                <a:gd name="T42" fmla="*/ 74 w 540"/>
                <a:gd name="T43" fmla="*/ 81 h 382"/>
                <a:gd name="T44" fmla="*/ 70 w 540"/>
                <a:gd name="T45" fmla="*/ 83 h 382"/>
                <a:gd name="T46" fmla="*/ 65 w 540"/>
                <a:gd name="T47" fmla="*/ 84 h 382"/>
                <a:gd name="T48" fmla="*/ 55 w 540"/>
                <a:gd name="T49" fmla="*/ 87 h 382"/>
                <a:gd name="T50" fmla="*/ 48 w 540"/>
                <a:gd name="T51" fmla="*/ 89 h 382"/>
                <a:gd name="T52" fmla="*/ 41 w 540"/>
                <a:gd name="T53" fmla="*/ 91 h 382"/>
                <a:gd name="T54" fmla="*/ 29 w 540"/>
                <a:gd name="T55" fmla="*/ 93 h 382"/>
                <a:gd name="T56" fmla="*/ 19 w 540"/>
                <a:gd name="T57" fmla="*/ 94 h 382"/>
                <a:gd name="T58" fmla="*/ 4 w 540"/>
                <a:gd name="T59" fmla="*/ 94 h 382"/>
                <a:gd name="T60" fmla="*/ 15 w 540"/>
                <a:gd name="T61" fmla="*/ 74 h 382"/>
                <a:gd name="T62" fmla="*/ 4 w 540"/>
                <a:gd name="T63" fmla="*/ 50 h 382"/>
                <a:gd name="T64" fmla="*/ 4 w 540"/>
                <a:gd name="T65" fmla="*/ 22 h 382"/>
                <a:gd name="T66" fmla="*/ 22 w 540"/>
                <a:gd name="T67" fmla="*/ 21 h 382"/>
                <a:gd name="T68" fmla="*/ 27 w 540"/>
                <a:gd name="T69" fmla="*/ 21 h 382"/>
                <a:gd name="T70" fmla="*/ 31 w 540"/>
                <a:gd name="T71" fmla="*/ 18 h 382"/>
                <a:gd name="T72" fmla="*/ 34 w 540"/>
                <a:gd name="T73" fmla="*/ 13 h 382"/>
                <a:gd name="T74" fmla="*/ 37 w 540"/>
                <a:gd name="T75" fmla="*/ 6 h 382"/>
                <a:gd name="T76" fmla="*/ 39 w 540"/>
                <a:gd name="T77" fmla="*/ 4 h 382"/>
                <a:gd name="T78" fmla="*/ 41 w 540"/>
                <a:gd name="T79" fmla="*/ 2 h 382"/>
                <a:gd name="T80" fmla="*/ 46 w 540"/>
                <a:gd name="T81" fmla="*/ 1 h 382"/>
                <a:gd name="T82" fmla="*/ 55 w 540"/>
                <a:gd name="T83" fmla="*/ 0 h 382"/>
                <a:gd name="T84" fmla="*/ 70 w 540"/>
                <a:gd name="T85" fmla="*/ 2 h 382"/>
                <a:gd name="T86" fmla="*/ 117 w 540"/>
                <a:gd name="T87" fmla="*/ 31 h 382"/>
                <a:gd name="T88" fmla="*/ 125 w 540"/>
                <a:gd name="T89" fmla="*/ 28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0"/>
                <a:gd name="T136" fmla="*/ 0 h 382"/>
                <a:gd name="T137" fmla="*/ 540 w 540"/>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0" h="382">
                  <a:moveTo>
                    <a:pt x="502" y="114"/>
                  </a:moveTo>
                  <a:lnTo>
                    <a:pt x="540" y="171"/>
                  </a:lnTo>
                  <a:lnTo>
                    <a:pt x="540" y="173"/>
                  </a:lnTo>
                  <a:lnTo>
                    <a:pt x="534" y="177"/>
                  </a:lnTo>
                  <a:lnTo>
                    <a:pt x="531" y="181"/>
                  </a:lnTo>
                  <a:lnTo>
                    <a:pt x="527" y="184"/>
                  </a:lnTo>
                  <a:lnTo>
                    <a:pt x="521" y="188"/>
                  </a:lnTo>
                  <a:lnTo>
                    <a:pt x="515" y="192"/>
                  </a:lnTo>
                  <a:lnTo>
                    <a:pt x="510" y="198"/>
                  </a:lnTo>
                  <a:lnTo>
                    <a:pt x="504" y="203"/>
                  </a:lnTo>
                  <a:lnTo>
                    <a:pt x="496" y="209"/>
                  </a:lnTo>
                  <a:lnTo>
                    <a:pt x="491" y="213"/>
                  </a:lnTo>
                  <a:lnTo>
                    <a:pt x="487" y="215"/>
                  </a:lnTo>
                  <a:lnTo>
                    <a:pt x="483" y="219"/>
                  </a:lnTo>
                  <a:lnTo>
                    <a:pt x="479" y="222"/>
                  </a:lnTo>
                  <a:lnTo>
                    <a:pt x="474" y="226"/>
                  </a:lnTo>
                  <a:lnTo>
                    <a:pt x="470" y="228"/>
                  </a:lnTo>
                  <a:lnTo>
                    <a:pt x="464" y="232"/>
                  </a:lnTo>
                  <a:lnTo>
                    <a:pt x="458" y="236"/>
                  </a:lnTo>
                  <a:lnTo>
                    <a:pt x="455" y="239"/>
                  </a:lnTo>
                  <a:lnTo>
                    <a:pt x="449" y="243"/>
                  </a:lnTo>
                  <a:lnTo>
                    <a:pt x="443" y="247"/>
                  </a:lnTo>
                  <a:lnTo>
                    <a:pt x="437" y="251"/>
                  </a:lnTo>
                  <a:lnTo>
                    <a:pt x="432" y="255"/>
                  </a:lnTo>
                  <a:lnTo>
                    <a:pt x="426" y="258"/>
                  </a:lnTo>
                  <a:lnTo>
                    <a:pt x="420" y="262"/>
                  </a:lnTo>
                  <a:lnTo>
                    <a:pt x="415" y="266"/>
                  </a:lnTo>
                  <a:lnTo>
                    <a:pt x="409" y="268"/>
                  </a:lnTo>
                  <a:lnTo>
                    <a:pt x="401" y="274"/>
                  </a:lnTo>
                  <a:lnTo>
                    <a:pt x="396" y="277"/>
                  </a:lnTo>
                  <a:lnTo>
                    <a:pt x="388" y="279"/>
                  </a:lnTo>
                  <a:lnTo>
                    <a:pt x="382" y="283"/>
                  </a:lnTo>
                  <a:lnTo>
                    <a:pt x="377" y="287"/>
                  </a:lnTo>
                  <a:lnTo>
                    <a:pt x="369" y="291"/>
                  </a:lnTo>
                  <a:lnTo>
                    <a:pt x="361" y="295"/>
                  </a:lnTo>
                  <a:lnTo>
                    <a:pt x="356" y="298"/>
                  </a:lnTo>
                  <a:lnTo>
                    <a:pt x="348" y="302"/>
                  </a:lnTo>
                  <a:lnTo>
                    <a:pt x="340" y="306"/>
                  </a:lnTo>
                  <a:lnTo>
                    <a:pt x="333" y="310"/>
                  </a:lnTo>
                  <a:lnTo>
                    <a:pt x="325" y="312"/>
                  </a:lnTo>
                  <a:lnTo>
                    <a:pt x="320" y="315"/>
                  </a:lnTo>
                  <a:lnTo>
                    <a:pt x="312" y="319"/>
                  </a:lnTo>
                  <a:lnTo>
                    <a:pt x="304" y="323"/>
                  </a:lnTo>
                  <a:lnTo>
                    <a:pt x="297" y="327"/>
                  </a:lnTo>
                  <a:lnTo>
                    <a:pt x="287" y="329"/>
                  </a:lnTo>
                  <a:lnTo>
                    <a:pt x="280" y="333"/>
                  </a:lnTo>
                  <a:lnTo>
                    <a:pt x="272" y="334"/>
                  </a:lnTo>
                  <a:lnTo>
                    <a:pt x="257" y="340"/>
                  </a:lnTo>
                  <a:lnTo>
                    <a:pt x="240" y="346"/>
                  </a:lnTo>
                  <a:lnTo>
                    <a:pt x="223" y="352"/>
                  </a:lnTo>
                  <a:lnTo>
                    <a:pt x="207" y="355"/>
                  </a:lnTo>
                  <a:lnTo>
                    <a:pt x="192" y="359"/>
                  </a:lnTo>
                  <a:lnTo>
                    <a:pt x="177" y="363"/>
                  </a:lnTo>
                  <a:lnTo>
                    <a:pt x="164" y="367"/>
                  </a:lnTo>
                  <a:lnTo>
                    <a:pt x="139" y="372"/>
                  </a:lnTo>
                  <a:lnTo>
                    <a:pt x="116" y="376"/>
                  </a:lnTo>
                  <a:lnTo>
                    <a:pt x="95" y="378"/>
                  </a:lnTo>
                  <a:lnTo>
                    <a:pt x="78" y="380"/>
                  </a:lnTo>
                  <a:lnTo>
                    <a:pt x="52" y="382"/>
                  </a:lnTo>
                  <a:lnTo>
                    <a:pt x="19" y="380"/>
                  </a:lnTo>
                  <a:lnTo>
                    <a:pt x="12" y="378"/>
                  </a:lnTo>
                  <a:lnTo>
                    <a:pt x="63" y="300"/>
                  </a:lnTo>
                  <a:lnTo>
                    <a:pt x="74" y="266"/>
                  </a:lnTo>
                  <a:lnTo>
                    <a:pt x="17" y="203"/>
                  </a:lnTo>
                  <a:lnTo>
                    <a:pt x="0" y="129"/>
                  </a:lnTo>
                  <a:lnTo>
                    <a:pt x="17" y="91"/>
                  </a:lnTo>
                  <a:lnTo>
                    <a:pt x="50" y="80"/>
                  </a:lnTo>
                  <a:lnTo>
                    <a:pt x="91" y="86"/>
                  </a:lnTo>
                  <a:lnTo>
                    <a:pt x="97" y="86"/>
                  </a:lnTo>
                  <a:lnTo>
                    <a:pt x="110" y="84"/>
                  </a:lnTo>
                  <a:lnTo>
                    <a:pt x="120" y="78"/>
                  </a:lnTo>
                  <a:lnTo>
                    <a:pt x="124" y="74"/>
                  </a:lnTo>
                  <a:lnTo>
                    <a:pt x="130" y="68"/>
                  </a:lnTo>
                  <a:lnTo>
                    <a:pt x="137" y="55"/>
                  </a:lnTo>
                  <a:lnTo>
                    <a:pt x="147" y="36"/>
                  </a:lnTo>
                  <a:lnTo>
                    <a:pt x="150" y="27"/>
                  </a:lnTo>
                  <a:lnTo>
                    <a:pt x="154" y="21"/>
                  </a:lnTo>
                  <a:lnTo>
                    <a:pt x="158" y="17"/>
                  </a:lnTo>
                  <a:lnTo>
                    <a:pt x="162" y="15"/>
                  </a:lnTo>
                  <a:lnTo>
                    <a:pt x="166" y="11"/>
                  </a:lnTo>
                  <a:lnTo>
                    <a:pt x="175" y="8"/>
                  </a:lnTo>
                  <a:lnTo>
                    <a:pt x="187" y="4"/>
                  </a:lnTo>
                  <a:lnTo>
                    <a:pt x="198" y="2"/>
                  </a:lnTo>
                  <a:lnTo>
                    <a:pt x="221" y="0"/>
                  </a:lnTo>
                  <a:lnTo>
                    <a:pt x="263" y="6"/>
                  </a:lnTo>
                  <a:lnTo>
                    <a:pt x="282" y="11"/>
                  </a:lnTo>
                  <a:lnTo>
                    <a:pt x="388" y="70"/>
                  </a:lnTo>
                  <a:lnTo>
                    <a:pt x="470" y="125"/>
                  </a:lnTo>
                  <a:lnTo>
                    <a:pt x="493" y="106"/>
                  </a:lnTo>
                  <a:lnTo>
                    <a:pt x="502" y="114"/>
                  </a:lnTo>
                  <a:close/>
                </a:path>
              </a:pathLst>
            </a:custGeom>
            <a:solidFill>
              <a:srgbClr val="786859"/>
            </a:solidFill>
            <a:ln w="9525">
              <a:noFill/>
              <a:round/>
              <a:headEnd/>
              <a:tailEnd/>
            </a:ln>
          </p:spPr>
          <p:txBody>
            <a:bodyPr/>
            <a:lstStyle/>
            <a:p>
              <a:endParaRPr lang="tr-TR"/>
            </a:p>
          </p:txBody>
        </p:sp>
        <p:sp>
          <p:nvSpPr>
            <p:cNvPr id="146485" name="Freeform 52"/>
            <p:cNvSpPr>
              <a:spLocks/>
            </p:cNvSpPr>
            <p:nvPr/>
          </p:nvSpPr>
          <p:spPr bwMode="auto">
            <a:xfrm>
              <a:off x="3951" y="2853"/>
              <a:ext cx="240" cy="216"/>
            </a:xfrm>
            <a:custGeom>
              <a:avLst/>
              <a:gdLst>
                <a:gd name="T0" fmla="*/ 35 w 481"/>
                <a:gd name="T1" fmla="*/ 74 h 431"/>
                <a:gd name="T2" fmla="*/ 40 w 481"/>
                <a:gd name="T3" fmla="*/ 70 h 431"/>
                <a:gd name="T4" fmla="*/ 46 w 481"/>
                <a:gd name="T5" fmla="*/ 66 h 431"/>
                <a:gd name="T6" fmla="*/ 50 w 481"/>
                <a:gd name="T7" fmla="*/ 64 h 431"/>
                <a:gd name="T8" fmla="*/ 54 w 481"/>
                <a:gd name="T9" fmla="*/ 61 h 431"/>
                <a:gd name="T10" fmla="*/ 58 w 481"/>
                <a:gd name="T11" fmla="*/ 57 h 431"/>
                <a:gd name="T12" fmla="*/ 63 w 481"/>
                <a:gd name="T13" fmla="*/ 54 h 431"/>
                <a:gd name="T14" fmla="*/ 68 w 481"/>
                <a:gd name="T15" fmla="*/ 50 h 431"/>
                <a:gd name="T16" fmla="*/ 73 w 481"/>
                <a:gd name="T17" fmla="*/ 46 h 431"/>
                <a:gd name="T18" fmla="*/ 78 w 481"/>
                <a:gd name="T19" fmla="*/ 42 h 431"/>
                <a:gd name="T20" fmla="*/ 83 w 481"/>
                <a:gd name="T21" fmla="*/ 37 h 431"/>
                <a:gd name="T22" fmla="*/ 87 w 481"/>
                <a:gd name="T23" fmla="*/ 33 h 431"/>
                <a:gd name="T24" fmla="*/ 89 w 481"/>
                <a:gd name="T25" fmla="*/ 31 h 431"/>
                <a:gd name="T26" fmla="*/ 92 w 481"/>
                <a:gd name="T27" fmla="*/ 28 h 431"/>
                <a:gd name="T28" fmla="*/ 94 w 481"/>
                <a:gd name="T29" fmla="*/ 26 h 431"/>
                <a:gd name="T30" fmla="*/ 97 w 481"/>
                <a:gd name="T31" fmla="*/ 23 h 431"/>
                <a:gd name="T32" fmla="*/ 99 w 481"/>
                <a:gd name="T33" fmla="*/ 21 h 431"/>
                <a:gd name="T34" fmla="*/ 101 w 481"/>
                <a:gd name="T35" fmla="*/ 17 h 431"/>
                <a:gd name="T36" fmla="*/ 107 w 481"/>
                <a:gd name="T37" fmla="*/ 10 h 431"/>
                <a:gd name="T38" fmla="*/ 111 w 481"/>
                <a:gd name="T39" fmla="*/ 0 h 431"/>
                <a:gd name="T40" fmla="*/ 117 w 481"/>
                <a:gd name="T41" fmla="*/ 17 h 431"/>
                <a:gd name="T42" fmla="*/ 109 w 481"/>
                <a:gd name="T43" fmla="*/ 28 h 431"/>
                <a:gd name="T44" fmla="*/ 105 w 481"/>
                <a:gd name="T45" fmla="*/ 34 h 431"/>
                <a:gd name="T46" fmla="*/ 103 w 481"/>
                <a:gd name="T47" fmla="*/ 37 h 431"/>
                <a:gd name="T48" fmla="*/ 101 w 481"/>
                <a:gd name="T49" fmla="*/ 39 h 431"/>
                <a:gd name="T50" fmla="*/ 98 w 481"/>
                <a:gd name="T51" fmla="*/ 42 h 431"/>
                <a:gd name="T52" fmla="*/ 97 w 481"/>
                <a:gd name="T53" fmla="*/ 45 h 431"/>
                <a:gd name="T54" fmla="*/ 93 w 481"/>
                <a:gd name="T55" fmla="*/ 48 h 431"/>
                <a:gd name="T56" fmla="*/ 91 w 481"/>
                <a:gd name="T57" fmla="*/ 50 h 431"/>
                <a:gd name="T58" fmla="*/ 88 w 481"/>
                <a:gd name="T59" fmla="*/ 53 h 431"/>
                <a:gd name="T60" fmla="*/ 86 w 481"/>
                <a:gd name="T61" fmla="*/ 55 h 431"/>
                <a:gd name="T62" fmla="*/ 83 w 481"/>
                <a:gd name="T63" fmla="*/ 58 h 431"/>
                <a:gd name="T64" fmla="*/ 79 w 481"/>
                <a:gd name="T65" fmla="*/ 63 h 431"/>
                <a:gd name="T66" fmla="*/ 73 w 481"/>
                <a:gd name="T67" fmla="*/ 67 h 431"/>
                <a:gd name="T68" fmla="*/ 69 w 481"/>
                <a:gd name="T69" fmla="*/ 71 h 431"/>
                <a:gd name="T70" fmla="*/ 64 w 481"/>
                <a:gd name="T71" fmla="*/ 74 h 431"/>
                <a:gd name="T72" fmla="*/ 60 w 481"/>
                <a:gd name="T73" fmla="*/ 78 h 431"/>
                <a:gd name="T74" fmla="*/ 55 w 481"/>
                <a:gd name="T75" fmla="*/ 81 h 431"/>
                <a:gd name="T76" fmla="*/ 51 w 481"/>
                <a:gd name="T77" fmla="*/ 84 h 431"/>
                <a:gd name="T78" fmla="*/ 47 w 481"/>
                <a:gd name="T79" fmla="*/ 86 h 431"/>
                <a:gd name="T80" fmla="*/ 40 w 481"/>
                <a:gd name="T81" fmla="*/ 91 h 431"/>
                <a:gd name="T82" fmla="*/ 34 w 481"/>
                <a:gd name="T83" fmla="*/ 93 h 431"/>
                <a:gd name="T84" fmla="*/ 0 w 481"/>
                <a:gd name="T85" fmla="*/ 103 h 4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1"/>
                <a:gd name="T130" fmla="*/ 0 h 431"/>
                <a:gd name="T131" fmla="*/ 481 w 481"/>
                <a:gd name="T132" fmla="*/ 431 h 4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1" h="431">
                  <a:moveTo>
                    <a:pt x="2" y="355"/>
                  </a:moveTo>
                  <a:lnTo>
                    <a:pt x="139" y="295"/>
                  </a:lnTo>
                  <a:lnTo>
                    <a:pt x="141" y="293"/>
                  </a:lnTo>
                  <a:lnTo>
                    <a:pt x="148" y="287"/>
                  </a:lnTo>
                  <a:lnTo>
                    <a:pt x="156" y="283"/>
                  </a:lnTo>
                  <a:lnTo>
                    <a:pt x="162" y="279"/>
                  </a:lnTo>
                  <a:lnTo>
                    <a:pt x="169" y="274"/>
                  </a:lnTo>
                  <a:lnTo>
                    <a:pt x="179" y="268"/>
                  </a:lnTo>
                  <a:lnTo>
                    <a:pt x="184" y="264"/>
                  </a:lnTo>
                  <a:lnTo>
                    <a:pt x="188" y="260"/>
                  </a:lnTo>
                  <a:lnTo>
                    <a:pt x="194" y="257"/>
                  </a:lnTo>
                  <a:lnTo>
                    <a:pt x="200" y="253"/>
                  </a:lnTo>
                  <a:lnTo>
                    <a:pt x="205" y="249"/>
                  </a:lnTo>
                  <a:lnTo>
                    <a:pt x="211" y="245"/>
                  </a:lnTo>
                  <a:lnTo>
                    <a:pt x="217" y="241"/>
                  </a:lnTo>
                  <a:lnTo>
                    <a:pt x="222" y="238"/>
                  </a:lnTo>
                  <a:lnTo>
                    <a:pt x="228" y="232"/>
                  </a:lnTo>
                  <a:lnTo>
                    <a:pt x="234" y="228"/>
                  </a:lnTo>
                  <a:lnTo>
                    <a:pt x="241" y="222"/>
                  </a:lnTo>
                  <a:lnTo>
                    <a:pt x="247" y="219"/>
                  </a:lnTo>
                  <a:lnTo>
                    <a:pt x="253" y="213"/>
                  </a:lnTo>
                  <a:lnTo>
                    <a:pt x="260" y="209"/>
                  </a:lnTo>
                  <a:lnTo>
                    <a:pt x="266" y="203"/>
                  </a:lnTo>
                  <a:lnTo>
                    <a:pt x="274" y="198"/>
                  </a:lnTo>
                  <a:lnTo>
                    <a:pt x="279" y="192"/>
                  </a:lnTo>
                  <a:lnTo>
                    <a:pt x="287" y="188"/>
                  </a:lnTo>
                  <a:lnTo>
                    <a:pt x="293" y="182"/>
                  </a:lnTo>
                  <a:lnTo>
                    <a:pt x="300" y="177"/>
                  </a:lnTo>
                  <a:lnTo>
                    <a:pt x="306" y="171"/>
                  </a:lnTo>
                  <a:lnTo>
                    <a:pt x="314" y="165"/>
                  </a:lnTo>
                  <a:lnTo>
                    <a:pt x="319" y="158"/>
                  </a:lnTo>
                  <a:lnTo>
                    <a:pt x="327" y="152"/>
                  </a:lnTo>
                  <a:lnTo>
                    <a:pt x="335" y="146"/>
                  </a:lnTo>
                  <a:lnTo>
                    <a:pt x="340" y="141"/>
                  </a:lnTo>
                  <a:lnTo>
                    <a:pt x="346" y="135"/>
                  </a:lnTo>
                  <a:lnTo>
                    <a:pt x="350" y="131"/>
                  </a:lnTo>
                  <a:lnTo>
                    <a:pt x="354" y="129"/>
                  </a:lnTo>
                  <a:lnTo>
                    <a:pt x="355" y="125"/>
                  </a:lnTo>
                  <a:lnTo>
                    <a:pt x="359" y="122"/>
                  </a:lnTo>
                  <a:lnTo>
                    <a:pt x="361" y="120"/>
                  </a:lnTo>
                  <a:lnTo>
                    <a:pt x="365" y="116"/>
                  </a:lnTo>
                  <a:lnTo>
                    <a:pt x="369" y="112"/>
                  </a:lnTo>
                  <a:lnTo>
                    <a:pt x="371" y="110"/>
                  </a:lnTo>
                  <a:lnTo>
                    <a:pt x="374" y="106"/>
                  </a:lnTo>
                  <a:lnTo>
                    <a:pt x="376" y="103"/>
                  </a:lnTo>
                  <a:lnTo>
                    <a:pt x="380" y="101"/>
                  </a:lnTo>
                  <a:lnTo>
                    <a:pt x="384" y="97"/>
                  </a:lnTo>
                  <a:lnTo>
                    <a:pt x="390" y="91"/>
                  </a:lnTo>
                  <a:lnTo>
                    <a:pt x="392" y="87"/>
                  </a:lnTo>
                  <a:lnTo>
                    <a:pt x="393" y="84"/>
                  </a:lnTo>
                  <a:lnTo>
                    <a:pt x="397" y="82"/>
                  </a:lnTo>
                  <a:lnTo>
                    <a:pt x="399" y="78"/>
                  </a:lnTo>
                  <a:lnTo>
                    <a:pt x="405" y="70"/>
                  </a:lnTo>
                  <a:lnTo>
                    <a:pt x="407" y="68"/>
                  </a:lnTo>
                  <a:lnTo>
                    <a:pt x="409" y="65"/>
                  </a:lnTo>
                  <a:lnTo>
                    <a:pt x="418" y="51"/>
                  </a:lnTo>
                  <a:lnTo>
                    <a:pt x="428" y="40"/>
                  </a:lnTo>
                  <a:lnTo>
                    <a:pt x="435" y="27"/>
                  </a:lnTo>
                  <a:lnTo>
                    <a:pt x="441" y="13"/>
                  </a:lnTo>
                  <a:lnTo>
                    <a:pt x="447" y="0"/>
                  </a:lnTo>
                  <a:lnTo>
                    <a:pt x="481" y="38"/>
                  </a:lnTo>
                  <a:lnTo>
                    <a:pt x="475" y="51"/>
                  </a:lnTo>
                  <a:lnTo>
                    <a:pt x="468" y="67"/>
                  </a:lnTo>
                  <a:lnTo>
                    <a:pt x="458" y="82"/>
                  </a:lnTo>
                  <a:lnTo>
                    <a:pt x="449" y="97"/>
                  </a:lnTo>
                  <a:lnTo>
                    <a:pt x="439" y="110"/>
                  </a:lnTo>
                  <a:lnTo>
                    <a:pt x="430" y="125"/>
                  </a:lnTo>
                  <a:lnTo>
                    <a:pt x="424" y="133"/>
                  </a:lnTo>
                  <a:lnTo>
                    <a:pt x="422" y="135"/>
                  </a:lnTo>
                  <a:lnTo>
                    <a:pt x="418" y="139"/>
                  </a:lnTo>
                  <a:lnTo>
                    <a:pt x="416" y="143"/>
                  </a:lnTo>
                  <a:lnTo>
                    <a:pt x="412" y="146"/>
                  </a:lnTo>
                  <a:lnTo>
                    <a:pt x="411" y="150"/>
                  </a:lnTo>
                  <a:lnTo>
                    <a:pt x="407" y="154"/>
                  </a:lnTo>
                  <a:lnTo>
                    <a:pt x="405" y="156"/>
                  </a:lnTo>
                  <a:lnTo>
                    <a:pt x="401" y="160"/>
                  </a:lnTo>
                  <a:lnTo>
                    <a:pt x="399" y="163"/>
                  </a:lnTo>
                  <a:lnTo>
                    <a:pt x="395" y="167"/>
                  </a:lnTo>
                  <a:lnTo>
                    <a:pt x="393" y="171"/>
                  </a:lnTo>
                  <a:lnTo>
                    <a:pt x="390" y="173"/>
                  </a:lnTo>
                  <a:lnTo>
                    <a:pt x="388" y="177"/>
                  </a:lnTo>
                  <a:lnTo>
                    <a:pt x="384" y="181"/>
                  </a:lnTo>
                  <a:lnTo>
                    <a:pt x="378" y="188"/>
                  </a:lnTo>
                  <a:lnTo>
                    <a:pt x="374" y="190"/>
                  </a:lnTo>
                  <a:lnTo>
                    <a:pt x="373" y="194"/>
                  </a:lnTo>
                  <a:lnTo>
                    <a:pt x="369" y="198"/>
                  </a:lnTo>
                  <a:lnTo>
                    <a:pt x="365" y="200"/>
                  </a:lnTo>
                  <a:lnTo>
                    <a:pt x="363" y="203"/>
                  </a:lnTo>
                  <a:lnTo>
                    <a:pt x="359" y="207"/>
                  </a:lnTo>
                  <a:lnTo>
                    <a:pt x="355" y="209"/>
                  </a:lnTo>
                  <a:lnTo>
                    <a:pt x="354" y="213"/>
                  </a:lnTo>
                  <a:lnTo>
                    <a:pt x="350" y="217"/>
                  </a:lnTo>
                  <a:lnTo>
                    <a:pt x="346" y="219"/>
                  </a:lnTo>
                  <a:lnTo>
                    <a:pt x="344" y="222"/>
                  </a:lnTo>
                  <a:lnTo>
                    <a:pt x="340" y="226"/>
                  </a:lnTo>
                  <a:lnTo>
                    <a:pt x="335" y="232"/>
                  </a:lnTo>
                  <a:lnTo>
                    <a:pt x="327" y="238"/>
                  </a:lnTo>
                  <a:lnTo>
                    <a:pt x="321" y="243"/>
                  </a:lnTo>
                  <a:lnTo>
                    <a:pt x="316" y="249"/>
                  </a:lnTo>
                  <a:lnTo>
                    <a:pt x="308" y="255"/>
                  </a:lnTo>
                  <a:lnTo>
                    <a:pt x="302" y="260"/>
                  </a:lnTo>
                  <a:lnTo>
                    <a:pt x="295" y="266"/>
                  </a:lnTo>
                  <a:lnTo>
                    <a:pt x="289" y="272"/>
                  </a:lnTo>
                  <a:lnTo>
                    <a:pt x="283" y="277"/>
                  </a:lnTo>
                  <a:lnTo>
                    <a:pt x="276" y="281"/>
                  </a:lnTo>
                  <a:lnTo>
                    <a:pt x="270" y="287"/>
                  </a:lnTo>
                  <a:lnTo>
                    <a:pt x="264" y="293"/>
                  </a:lnTo>
                  <a:lnTo>
                    <a:pt x="257" y="296"/>
                  </a:lnTo>
                  <a:lnTo>
                    <a:pt x="251" y="302"/>
                  </a:lnTo>
                  <a:lnTo>
                    <a:pt x="245" y="306"/>
                  </a:lnTo>
                  <a:lnTo>
                    <a:pt x="240" y="310"/>
                  </a:lnTo>
                  <a:lnTo>
                    <a:pt x="234" y="315"/>
                  </a:lnTo>
                  <a:lnTo>
                    <a:pt x="228" y="319"/>
                  </a:lnTo>
                  <a:lnTo>
                    <a:pt x="221" y="323"/>
                  </a:lnTo>
                  <a:lnTo>
                    <a:pt x="215" y="327"/>
                  </a:lnTo>
                  <a:lnTo>
                    <a:pt x="211" y="331"/>
                  </a:lnTo>
                  <a:lnTo>
                    <a:pt x="205" y="334"/>
                  </a:lnTo>
                  <a:lnTo>
                    <a:pt x="200" y="338"/>
                  </a:lnTo>
                  <a:lnTo>
                    <a:pt x="194" y="342"/>
                  </a:lnTo>
                  <a:lnTo>
                    <a:pt x="188" y="344"/>
                  </a:lnTo>
                  <a:lnTo>
                    <a:pt x="179" y="350"/>
                  </a:lnTo>
                  <a:lnTo>
                    <a:pt x="169" y="355"/>
                  </a:lnTo>
                  <a:lnTo>
                    <a:pt x="160" y="361"/>
                  </a:lnTo>
                  <a:lnTo>
                    <a:pt x="152" y="365"/>
                  </a:lnTo>
                  <a:lnTo>
                    <a:pt x="144" y="367"/>
                  </a:lnTo>
                  <a:lnTo>
                    <a:pt x="139" y="371"/>
                  </a:lnTo>
                  <a:lnTo>
                    <a:pt x="74" y="409"/>
                  </a:lnTo>
                  <a:lnTo>
                    <a:pt x="2" y="431"/>
                  </a:lnTo>
                  <a:lnTo>
                    <a:pt x="0" y="410"/>
                  </a:lnTo>
                  <a:lnTo>
                    <a:pt x="2" y="355"/>
                  </a:lnTo>
                  <a:close/>
                </a:path>
              </a:pathLst>
            </a:custGeom>
            <a:solidFill>
              <a:srgbClr val="BF6633"/>
            </a:solidFill>
            <a:ln w="9525">
              <a:noFill/>
              <a:round/>
              <a:headEnd/>
              <a:tailEnd/>
            </a:ln>
          </p:spPr>
          <p:txBody>
            <a:bodyPr/>
            <a:lstStyle/>
            <a:p>
              <a:endParaRPr lang="tr-TR"/>
            </a:p>
          </p:txBody>
        </p:sp>
        <p:sp>
          <p:nvSpPr>
            <p:cNvPr id="146486" name="Freeform 53"/>
            <p:cNvSpPr>
              <a:spLocks/>
            </p:cNvSpPr>
            <p:nvPr/>
          </p:nvSpPr>
          <p:spPr bwMode="auto">
            <a:xfrm>
              <a:off x="3732" y="2651"/>
              <a:ext cx="40" cy="42"/>
            </a:xfrm>
            <a:custGeom>
              <a:avLst/>
              <a:gdLst>
                <a:gd name="T0" fmla="*/ 0 w 82"/>
                <a:gd name="T1" fmla="*/ 10 h 86"/>
                <a:gd name="T2" fmla="*/ 1 w 82"/>
                <a:gd name="T3" fmla="*/ 9 h 86"/>
                <a:gd name="T4" fmla="*/ 2 w 82"/>
                <a:gd name="T5" fmla="*/ 5 h 86"/>
                <a:gd name="T6" fmla="*/ 3 w 82"/>
                <a:gd name="T7" fmla="*/ 4 h 86"/>
                <a:gd name="T8" fmla="*/ 4 w 82"/>
                <a:gd name="T9" fmla="*/ 4 h 86"/>
                <a:gd name="T10" fmla="*/ 5 w 82"/>
                <a:gd name="T11" fmla="*/ 3 h 86"/>
                <a:gd name="T12" fmla="*/ 6 w 82"/>
                <a:gd name="T13" fmla="*/ 2 h 86"/>
                <a:gd name="T14" fmla="*/ 7 w 82"/>
                <a:gd name="T15" fmla="*/ 1 h 86"/>
                <a:gd name="T16" fmla="*/ 8 w 82"/>
                <a:gd name="T17" fmla="*/ 1 h 86"/>
                <a:gd name="T18" fmla="*/ 10 w 82"/>
                <a:gd name="T19" fmla="*/ 0 h 86"/>
                <a:gd name="T20" fmla="*/ 13 w 82"/>
                <a:gd name="T21" fmla="*/ 0 h 86"/>
                <a:gd name="T22" fmla="*/ 16 w 82"/>
                <a:gd name="T23" fmla="*/ 2 h 86"/>
                <a:gd name="T24" fmla="*/ 18 w 82"/>
                <a:gd name="T25" fmla="*/ 3 h 86"/>
                <a:gd name="T26" fmla="*/ 19 w 82"/>
                <a:gd name="T27" fmla="*/ 4 h 86"/>
                <a:gd name="T28" fmla="*/ 20 w 82"/>
                <a:gd name="T29" fmla="*/ 5 h 86"/>
                <a:gd name="T30" fmla="*/ 16 w 82"/>
                <a:gd name="T31" fmla="*/ 21 h 86"/>
                <a:gd name="T32" fmla="*/ 10 w 82"/>
                <a:gd name="T33" fmla="*/ 18 h 86"/>
                <a:gd name="T34" fmla="*/ 10 w 82"/>
                <a:gd name="T35" fmla="*/ 5 h 86"/>
                <a:gd name="T36" fmla="*/ 9 w 82"/>
                <a:gd name="T37" fmla="*/ 5 h 86"/>
                <a:gd name="T38" fmla="*/ 7 w 82"/>
                <a:gd name="T39" fmla="*/ 5 h 86"/>
                <a:gd name="T40" fmla="*/ 3 w 82"/>
                <a:gd name="T41" fmla="*/ 7 h 86"/>
                <a:gd name="T42" fmla="*/ 2 w 82"/>
                <a:gd name="T43" fmla="*/ 8 h 86"/>
                <a:gd name="T44" fmla="*/ 1 w 82"/>
                <a:gd name="T45" fmla="*/ 9 h 86"/>
                <a:gd name="T46" fmla="*/ 0 w 82"/>
                <a:gd name="T47" fmla="*/ 10 h 86"/>
                <a:gd name="T48" fmla="*/ 0 w 82"/>
                <a:gd name="T49" fmla="*/ 1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86"/>
                <a:gd name="T77" fmla="*/ 82 w 82"/>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86">
                  <a:moveTo>
                    <a:pt x="0" y="42"/>
                  </a:moveTo>
                  <a:lnTo>
                    <a:pt x="4" y="36"/>
                  </a:lnTo>
                  <a:lnTo>
                    <a:pt x="11" y="23"/>
                  </a:lnTo>
                  <a:lnTo>
                    <a:pt x="15" y="19"/>
                  </a:lnTo>
                  <a:lnTo>
                    <a:pt x="17" y="16"/>
                  </a:lnTo>
                  <a:lnTo>
                    <a:pt x="21" y="12"/>
                  </a:lnTo>
                  <a:lnTo>
                    <a:pt x="25" y="8"/>
                  </a:lnTo>
                  <a:lnTo>
                    <a:pt x="29" y="6"/>
                  </a:lnTo>
                  <a:lnTo>
                    <a:pt x="32" y="4"/>
                  </a:lnTo>
                  <a:lnTo>
                    <a:pt x="40" y="0"/>
                  </a:lnTo>
                  <a:lnTo>
                    <a:pt x="55" y="2"/>
                  </a:lnTo>
                  <a:lnTo>
                    <a:pt x="68" y="10"/>
                  </a:lnTo>
                  <a:lnTo>
                    <a:pt x="74" y="14"/>
                  </a:lnTo>
                  <a:lnTo>
                    <a:pt x="78" y="17"/>
                  </a:lnTo>
                  <a:lnTo>
                    <a:pt x="82" y="21"/>
                  </a:lnTo>
                  <a:lnTo>
                    <a:pt x="68" y="86"/>
                  </a:lnTo>
                  <a:lnTo>
                    <a:pt x="40" y="76"/>
                  </a:lnTo>
                  <a:lnTo>
                    <a:pt x="44" y="23"/>
                  </a:lnTo>
                  <a:lnTo>
                    <a:pt x="36" y="21"/>
                  </a:lnTo>
                  <a:lnTo>
                    <a:pt x="29" y="23"/>
                  </a:lnTo>
                  <a:lnTo>
                    <a:pt x="15" y="29"/>
                  </a:lnTo>
                  <a:lnTo>
                    <a:pt x="10" y="33"/>
                  </a:lnTo>
                  <a:lnTo>
                    <a:pt x="4" y="36"/>
                  </a:lnTo>
                  <a:lnTo>
                    <a:pt x="0" y="42"/>
                  </a:lnTo>
                  <a:close/>
                </a:path>
              </a:pathLst>
            </a:custGeom>
            <a:solidFill>
              <a:srgbClr val="F59E92"/>
            </a:solidFill>
            <a:ln w="9525">
              <a:noFill/>
              <a:round/>
              <a:headEnd/>
              <a:tailEnd/>
            </a:ln>
          </p:spPr>
          <p:txBody>
            <a:bodyPr/>
            <a:lstStyle/>
            <a:p>
              <a:endParaRPr lang="tr-TR"/>
            </a:p>
          </p:txBody>
        </p:sp>
        <p:sp>
          <p:nvSpPr>
            <p:cNvPr id="146487" name="Freeform 54"/>
            <p:cNvSpPr>
              <a:spLocks/>
            </p:cNvSpPr>
            <p:nvPr/>
          </p:nvSpPr>
          <p:spPr bwMode="auto">
            <a:xfrm>
              <a:off x="3732" y="2642"/>
              <a:ext cx="43" cy="53"/>
            </a:xfrm>
            <a:custGeom>
              <a:avLst/>
              <a:gdLst>
                <a:gd name="T0" fmla="*/ 0 w 87"/>
                <a:gd name="T1" fmla="*/ 14 h 107"/>
                <a:gd name="T2" fmla="*/ 1 w 87"/>
                <a:gd name="T3" fmla="*/ 12 h 107"/>
                <a:gd name="T4" fmla="*/ 2 w 87"/>
                <a:gd name="T5" fmla="*/ 9 h 107"/>
                <a:gd name="T6" fmla="*/ 4 w 87"/>
                <a:gd name="T7" fmla="*/ 6 h 107"/>
                <a:gd name="T8" fmla="*/ 5 w 87"/>
                <a:gd name="T9" fmla="*/ 5 h 107"/>
                <a:gd name="T10" fmla="*/ 6 w 87"/>
                <a:gd name="T11" fmla="*/ 4 h 107"/>
                <a:gd name="T12" fmla="*/ 7 w 87"/>
                <a:gd name="T13" fmla="*/ 3 h 107"/>
                <a:gd name="T14" fmla="*/ 8 w 87"/>
                <a:gd name="T15" fmla="*/ 2 h 107"/>
                <a:gd name="T16" fmla="*/ 10 w 87"/>
                <a:gd name="T17" fmla="*/ 1 h 107"/>
                <a:gd name="T18" fmla="*/ 12 w 87"/>
                <a:gd name="T19" fmla="*/ 0 h 107"/>
                <a:gd name="T20" fmla="*/ 13 w 87"/>
                <a:gd name="T21" fmla="*/ 0 h 107"/>
                <a:gd name="T22" fmla="*/ 17 w 87"/>
                <a:gd name="T23" fmla="*/ 1 h 107"/>
                <a:gd name="T24" fmla="*/ 20 w 87"/>
                <a:gd name="T25" fmla="*/ 3 h 107"/>
                <a:gd name="T26" fmla="*/ 21 w 87"/>
                <a:gd name="T27" fmla="*/ 6 h 107"/>
                <a:gd name="T28" fmla="*/ 21 w 87"/>
                <a:gd name="T29" fmla="*/ 11 h 107"/>
                <a:gd name="T30" fmla="*/ 21 w 87"/>
                <a:gd name="T31" fmla="*/ 15 h 107"/>
                <a:gd name="T32" fmla="*/ 20 w 87"/>
                <a:gd name="T33" fmla="*/ 19 h 107"/>
                <a:gd name="T34" fmla="*/ 18 w 87"/>
                <a:gd name="T35" fmla="*/ 23 h 107"/>
                <a:gd name="T36" fmla="*/ 17 w 87"/>
                <a:gd name="T37" fmla="*/ 26 h 107"/>
                <a:gd name="T38" fmla="*/ 17 w 87"/>
                <a:gd name="T39" fmla="*/ 26 h 107"/>
                <a:gd name="T40" fmla="*/ 12 w 87"/>
                <a:gd name="T41" fmla="*/ 24 h 107"/>
                <a:gd name="T42" fmla="*/ 17 w 87"/>
                <a:gd name="T43" fmla="*/ 13 h 107"/>
                <a:gd name="T44" fmla="*/ 13 w 87"/>
                <a:gd name="T45" fmla="*/ 6 h 107"/>
                <a:gd name="T46" fmla="*/ 11 w 87"/>
                <a:gd name="T47" fmla="*/ 6 h 107"/>
                <a:gd name="T48" fmla="*/ 8 w 87"/>
                <a:gd name="T49" fmla="*/ 6 h 107"/>
                <a:gd name="T50" fmla="*/ 5 w 87"/>
                <a:gd name="T51" fmla="*/ 8 h 107"/>
                <a:gd name="T52" fmla="*/ 3 w 87"/>
                <a:gd name="T53" fmla="*/ 9 h 107"/>
                <a:gd name="T54" fmla="*/ 3 w 87"/>
                <a:gd name="T55" fmla="*/ 10 h 107"/>
                <a:gd name="T56" fmla="*/ 2 w 87"/>
                <a:gd name="T57" fmla="*/ 11 h 107"/>
                <a:gd name="T58" fmla="*/ 1 w 87"/>
                <a:gd name="T59" fmla="*/ 13 h 107"/>
                <a:gd name="T60" fmla="*/ 0 w 87"/>
                <a:gd name="T61" fmla="*/ 14 h 107"/>
                <a:gd name="T62" fmla="*/ 0 w 87"/>
                <a:gd name="T63" fmla="*/ 14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107"/>
                <a:gd name="T98" fmla="*/ 87 w 87"/>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107">
                  <a:moveTo>
                    <a:pt x="0" y="59"/>
                  </a:moveTo>
                  <a:lnTo>
                    <a:pt x="6" y="48"/>
                  </a:lnTo>
                  <a:lnTo>
                    <a:pt x="11" y="36"/>
                  </a:lnTo>
                  <a:lnTo>
                    <a:pt x="19" y="25"/>
                  </a:lnTo>
                  <a:lnTo>
                    <a:pt x="21" y="21"/>
                  </a:lnTo>
                  <a:lnTo>
                    <a:pt x="25" y="19"/>
                  </a:lnTo>
                  <a:lnTo>
                    <a:pt x="29" y="14"/>
                  </a:lnTo>
                  <a:lnTo>
                    <a:pt x="34" y="8"/>
                  </a:lnTo>
                  <a:lnTo>
                    <a:pt x="40" y="4"/>
                  </a:lnTo>
                  <a:lnTo>
                    <a:pt x="48" y="2"/>
                  </a:lnTo>
                  <a:lnTo>
                    <a:pt x="55" y="0"/>
                  </a:lnTo>
                  <a:lnTo>
                    <a:pt x="70" y="4"/>
                  </a:lnTo>
                  <a:lnTo>
                    <a:pt x="82" y="12"/>
                  </a:lnTo>
                  <a:lnTo>
                    <a:pt x="87" y="27"/>
                  </a:lnTo>
                  <a:lnTo>
                    <a:pt x="87" y="44"/>
                  </a:lnTo>
                  <a:lnTo>
                    <a:pt x="86" y="61"/>
                  </a:lnTo>
                  <a:lnTo>
                    <a:pt x="80" y="78"/>
                  </a:lnTo>
                  <a:lnTo>
                    <a:pt x="74" y="93"/>
                  </a:lnTo>
                  <a:lnTo>
                    <a:pt x="70" y="105"/>
                  </a:lnTo>
                  <a:lnTo>
                    <a:pt x="68" y="107"/>
                  </a:lnTo>
                  <a:lnTo>
                    <a:pt x="51" y="97"/>
                  </a:lnTo>
                  <a:lnTo>
                    <a:pt x="70" y="55"/>
                  </a:lnTo>
                  <a:lnTo>
                    <a:pt x="55" y="25"/>
                  </a:lnTo>
                  <a:lnTo>
                    <a:pt x="44" y="25"/>
                  </a:lnTo>
                  <a:lnTo>
                    <a:pt x="32" y="27"/>
                  </a:lnTo>
                  <a:lnTo>
                    <a:pt x="23" y="33"/>
                  </a:lnTo>
                  <a:lnTo>
                    <a:pt x="15" y="38"/>
                  </a:lnTo>
                  <a:lnTo>
                    <a:pt x="13" y="42"/>
                  </a:lnTo>
                  <a:lnTo>
                    <a:pt x="10" y="46"/>
                  </a:lnTo>
                  <a:lnTo>
                    <a:pt x="4" y="52"/>
                  </a:lnTo>
                  <a:lnTo>
                    <a:pt x="0" y="59"/>
                  </a:lnTo>
                  <a:close/>
                </a:path>
              </a:pathLst>
            </a:custGeom>
            <a:solidFill>
              <a:srgbClr val="000000"/>
            </a:solidFill>
            <a:ln w="9525">
              <a:noFill/>
              <a:round/>
              <a:headEnd/>
              <a:tailEnd/>
            </a:ln>
          </p:spPr>
          <p:txBody>
            <a:bodyPr/>
            <a:lstStyle/>
            <a:p>
              <a:endParaRPr lang="tr-TR"/>
            </a:p>
          </p:txBody>
        </p:sp>
        <p:sp>
          <p:nvSpPr>
            <p:cNvPr id="146488" name="Freeform 55"/>
            <p:cNvSpPr>
              <a:spLocks/>
            </p:cNvSpPr>
            <p:nvPr/>
          </p:nvSpPr>
          <p:spPr bwMode="auto">
            <a:xfrm>
              <a:off x="3500" y="2563"/>
              <a:ext cx="272" cy="169"/>
            </a:xfrm>
            <a:custGeom>
              <a:avLst/>
              <a:gdLst>
                <a:gd name="T0" fmla="*/ 32 w 546"/>
                <a:gd name="T1" fmla="*/ 5 h 338"/>
                <a:gd name="T2" fmla="*/ 29 w 546"/>
                <a:gd name="T3" fmla="*/ 7 h 338"/>
                <a:gd name="T4" fmla="*/ 17 w 546"/>
                <a:gd name="T5" fmla="*/ 9 h 338"/>
                <a:gd name="T6" fmla="*/ 6 w 546"/>
                <a:gd name="T7" fmla="*/ 11 h 338"/>
                <a:gd name="T8" fmla="*/ 1 w 546"/>
                <a:gd name="T9" fmla="*/ 29 h 338"/>
                <a:gd name="T10" fmla="*/ 13 w 546"/>
                <a:gd name="T11" fmla="*/ 65 h 338"/>
                <a:gd name="T12" fmla="*/ 10 w 546"/>
                <a:gd name="T13" fmla="*/ 83 h 338"/>
                <a:gd name="T14" fmla="*/ 25 w 546"/>
                <a:gd name="T15" fmla="*/ 81 h 338"/>
                <a:gd name="T16" fmla="*/ 40 w 546"/>
                <a:gd name="T17" fmla="*/ 78 h 338"/>
                <a:gd name="T18" fmla="*/ 56 w 546"/>
                <a:gd name="T19" fmla="*/ 75 h 338"/>
                <a:gd name="T20" fmla="*/ 69 w 546"/>
                <a:gd name="T21" fmla="*/ 72 h 338"/>
                <a:gd name="T22" fmla="*/ 77 w 546"/>
                <a:gd name="T23" fmla="*/ 69 h 338"/>
                <a:gd name="T24" fmla="*/ 85 w 546"/>
                <a:gd name="T25" fmla="*/ 65 h 338"/>
                <a:gd name="T26" fmla="*/ 93 w 546"/>
                <a:gd name="T27" fmla="*/ 61 h 338"/>
                <a:gd name="T28" fmla="*/ 97 w 546"/>
                <a:gd name="T29" fmla="*/ 58 h 338"/>
                <a:gd name="T30" fmla="*/ 102 w 546"/>
                <a:gd name="T31" fmla="*/ 55 h 338"/>
                <a:gd name="T32" fmla="*/ 106 w 546"/>
                <a:gd name="T33" fmla="*/ 52 h 338"/>
                <a:gd name="T34" fmla="*/ 111 w 546"/>
                <a:gd name="T35" fmla="*/ 49 h 338"/>
                <a:gd name="T36" fmla="*/ 115 w 546"/>
                <a:gd name="T37" fmla="*/ 47 h 338"/>
                <a:gd name="T38" fmla="*/ 120 w 546"/>
                <a:gd name="T39" fmla="*/ 44 h 338"/>
                <a:gd name="T40" fmla="*/ 123 w 546"/>
                <a:gd name="T41" fmla="*/ 42 h 338"/>
                <a:gd name="T42" fmla="*/ 129 w 546"/>
                <a:gd name="T43" fmla="*/ 39 h 338"/>
                <a:gd name="T44" fmla="*/ 132 w 546"/>
                <a:gd name="T45" fmla="*/ 35 h 338"/>
                <a:gd name="T46" fmla="*/ 135 w 546"/>
                <a:gd name="T47" fmla="*/ 31 h 338"/>
                <a:gd name="T48" fmla="*/ 120 w 546"/>
                <a:gd name="T49" fmla="*/ 19 h 338"/>
                <a:gd name="T50" fmla="*/ 106 w 546"/>
                <a:gd name="T51" fmla="*/ 38 h 338"/>
                <a:gd name="T52" fmla="*/ 103 w 546"/>
                <a:gd name="T53" fmla="*/ 41 h 338"/>
                <a:gd name="T54" fmla="*/ 100 w 546"/>
                <a:gd name="T55" fmla="*/ 43 h 338"/>
                <a:gd name="T56" fmla="*/ 96 w 546"/>
                <a:gd name="T57" fmla="*/ 46 h 338"/>
                <a:gd name="T58" fmla="*/ 92 w 546"/>
                <a:gd name="T59" fmla="*/ 48 h 338"/>
                <a:gd name="T60" fmla="*/ 87 w 546"/>
                <a:gd name="T61" fmla="*/ 51 h 338"/>
                <a:gd name="T62" fmla="*/ 81 w 546"/>
                <a:gd name="T63" fmla="*/ 54 h 338"/>
                <a:gd name="T64" fmla="*/ 74 w 546"/>
                <a:gd name="T65" fmla="*/ 56 h 338"/>
                <a:gd name="T66" fmla="*/ 63 w 546"/>
                <a:gd name="T67" fmla="*/ 59 h 338"/>
                <a:gd name="T68" fmla="*/ 49 w 546"/>
                <a:gd name="T69" fmla="*/ 62 h 338"/>
                <a:gd name="T70" fmla="*/ 42 w 546"/>
                <a:gd name="T71" fmla="*/ 59 h 338"/>
                <a:gd name="T72" fmla="*/ 41 w 546"/>
                <a:gd name="T73" fmla="*/ 54 h 338"/>
                <a:gd name="T74" fmla="*/ 44 w 546"/>
                <a:gd name="T75" fmla="*/ 46 h 338"/>
                <a:gd name="T76" fmla="*/ 47 w 546"/>
                <a:gd name="T77" fmla="*/ 43 h 338"/>
                <a:gd name="T78" fmla="*/ 49 w 546"/>
                <a:gd name="T79" fmla="*/ 41 h 338"/>
                <a:gd name="T80" fmla="*/ 52 w 546"/>
                <a:gd name="T81" fmla="*/ 38 h 338"/>
                <a:gd name="T82" fmla="*/ 57 w 546"/>
                <a:gd name="T83" fmla="*/ 34 h 338"/>
                <a:gd name="T84" fmla="*/ 61 w 546"/>
                <a:gd name="T85" fmla="*/ 28 h 338"/>
                <a:gd name="T86" fmla="*/ 65 w 546"/>
                <a:gd name="T87" fmla="*/ 25 h 338"/>
                <a:gd name="T88" fmla="*/ 68 w 546"/>
                <a:gd name="T89" fmla="*/ 23 h 338"/>
                <a:gd name="T90" fmla="*/ 70 w 546"/>
                <a:gd name="T91" fmla="*/ 21 h 338"/>
                <a:gd name="T92" fmla="*/ 64 w 546"/>
                <a:gd name="T93" fmla="*/ 24 h 338"/>
                <a:gd name="T94" fmla="*/ 60 w 546"/>
                <a:gd name="T95" fmla="*/ 28 h 338"/>
                <a:gd name="T96" fmla="*/ 55 w 546"/>
                <a:gd name="T97" fmla="*/ 30 h 338"/>
                <a:gd name="T98" fmla="*/ 51 w 546"/>
                <a:gd name="T99" fmla="*/ 33 h 338"/>
                <a:gd name="T100" fmla="*/ 46 w 546"/>
                <a:gd name="T101" fmla="*/ 36 h 338"/>
                <a:gd name="T102" fmla="*/ 40 w 546"/>
                <a:gd name="T103" fmla="*/ 40 h 338"/>
                <a:gd name="T104" fmla="*/ 29 w 546"/>
                <a:gd name="T105" fmla="*/ 38 h 338"/>
                <a:gd name="T106" fmla="*/ 22 w 546"/>
                <a:gd name="T107" fmla="*/ 34 h 338"/>
                <a:gd name="T108" fmla="*/ 15 w 546"/>
                <a:gd name="T109" fmla="*/ 21 h 338"/>
                <a:gd name="T110" fmla="*/ 18 w 546"/>
                <a:gd name="T111" fmla="*/ 17 h 338"/>
                <a:gd name="T112" fmla="*/ 22 w 546"/>
                <a:gd name="T113" fmla="*/ 14 h 338"/>
                <a:gd name="T114" fmla="*/ 32 w 546"/>
                <a:gd name="T115" fmla="*/ 11 h 338"/>
                <a:gd name="T116" fmla="*/ 35 w 546"/>
                <a:gd name="T117" fmla="*/ 0 h 3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6"/>
                <a:gd name="T178" fmla="*/ 0 h 338"/>
                <a:gd name="T179" fmla="*/ 546 w 546"/>
                <a:gd name="T180" fmla="*/ 338 h 3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6" h="338">
                  <a:moveTo>
                    <a:pt x="141" y="0"/>
                  </a:moveTo>
                  <a:lnTo>
                    <a:pt x="139" y="5"/>
                  </a:lnTo>
                  <a:lnTo>
                    <a:pt x="131" y="17"/>
                  </a:lnTo>
                  <a:lnTo>
                    <a:pt x="128" y="22"/>
                  </a:lnTo>
                  <a:lnTo>
                    <a:pt x="124" y="26"/>
                  </a:lnTo>
                  <a:lnTo>
                    <a:pt x="118" y="30"/>
                  </a:lnTo>
                  <a:lnTo>
                    <a:pt x="112" y="32"/>
                  </a:lnTo>
                  <a:lnTo>
                    <a:pt x="97" y="36"/>
                  </a:lnTo>
                  <a:lnTo>
                    <a:pt x="71" y="34"/>
                  </a:lnTo>
                  <a:lnTo>
                    <a:pt x="55" y="34"/>
                  </a:lnTo>
                  <a:lnTo>
                    <a:pt x="40" y="38"/>
                  </a:lnTo>
                  <a:lnTo>
                    <a:pt x="27" y="41"/>
                  </a:lnTo>
                  <a:lnTo>
                    <a:pt x="21" y="43"/>
                  </a:lnTo>
                  <a:lnTo>
                    <a:pt x="0" y="74"/>
                  </a:lnTo>
                  <a:lnTo>
                    <a:pt x="6" y="117"/>
                  </a:lnTo>
                  <a:lnTo>
                    <a:pt x="33" y="172"/>
                  </a:lnTo>
                  <a:lnTo>
                    <a:pt x="71" y="222"/>
                  </a:lnTo>
                  <a:lnTo>
                    <a:pt x="55" y="260"/>
                  </a:lnTo>
                  <a:lnTo>
                    <a:pt x="17" y="319"/>
                  </a:lnTo>
                  <a:lnTo>
                    <a:pt x="19" y="338"/>
                  </a:lnTo>
                  <a:lnTo>
                    <a:pt x="40" y="332"/>
                  </a:lnTo>
                  <a:lnTo>
                    <a:pt x="61" y="328"/>
                  </a:lnTo>
                  <a:lnTo>
                    <a:pt x="82" y="324"/>
                  </a:lnTo>
                  <a:lnTo>
                    <a:pt x="101" y="323"/>
                  </a:lnTo>
                  <a:lnTo>
                    <a:pt x="122" y="319"/>
                  </a:lnTo>
                  <a:lnTo>
                    <a:pt x="143" y="315"/>
                  </a:lnTo>
                  <a:lnTo>
                    <a:pt x="162" y="311"/>
                  </a:lnTo>
                  <a:lnTo>
                    <a:pt x="183" y="309"/>
                  </a:lnTo>
                  <a:lnTo>
                    <a:pt x="204" y="305"/>
                  </a:lnTo>
                  <a:lnTo>
                    <a:pt x="225" y="300"/>
                  </a:lnTo>
                  <a:lnTo>
                    <a:pt x="245" y="296"/>
                  </a:lnTo>
                  <a:lnTo>
                    <a:pt x="266" y="288"/>
                  </a:lnTo>
                  <a:lnTo>
                    <a:pt x="278" y="286"/>
                  </a:lnTo>
                  <a:lnTo>
                    <a:pt x="287" y="283"/>
                  </a:lnTo>
                  <a:lnTo>
                    <a:pt x="299" y="279"/>
                  </a:lnTo>
                  <a:lnTo>
                    <a:pt x="310" y="273"/>
                  </a:lnTo>
                  <a:lnTo>
                    <a:pt x="321" y="269"/>
                  </a:lnTo>
                  <a:lnTo>
                    <a:pt x="333" y="264"/>
                  </a:lnTo>
                  <a:lnTo>
                    <a:pt x="344" y="260"/>
                  </a:lnTo>
                  <a:lnTo>
                    <a:pt x="356" y="254"/>
                  </a:lnTo>
                  <a:lnTo>
                    <a:pt x="367" y="248"/>
                  </a:lnTo>
                  <a:lnTo>
                    <a:pt x="373" y="245"/>
                  </a:lnTo>
                  <a:lnTo>
                    <a:pt x="378" y="241"/>
                  </a:lnTo>
                  <a:lnTo>
                    <a:pt x="384" y="237"/>
                  </a:lnTo>
                  <a:lnTo>
                    <a:pt x="392" y="233"/>
                  </a:lnTo>
                  <a:lnTo>
                    <a:pt x="397" y="231"/>
                  </a:lnTo>
                  <a:lnTo>
                    <a:pt x="403" y="226"/>
                  </a:lnTo>
                  <a:lnTo>
                    <a:pt x="411" y="222"/>
                  </a:lnTo>
                  <a:lnTo>
                    <a:pt x="416" y="218"/>
                  </a:lnTo>
                  <a:lnTo>
                    <a:pt x="422" y="214"/>
                  </a:lnTo>
                  <a:lnTo>
                    <a:pt x="428" y="210"/>
                  </a:lnTo>
                  <a:lnTo>
                    <a:pt x="436" y="207"/>
                  </a:lnTo>
                  <a:lnTo>
                    <a:pt x="441" y="203"/>
                  </a:lnTo>
                  <a:lnTo>
                    <a:pt x="447" y="199"/>
                  </a:lnTo>
                  <a:lnTo>
                    <a:pt x="453" y="195"/>
                  </a:lnTo>
                  <a:lnTo>
                    <a:pt x="458" y="191"/>
                  </a:lnTo>
                  <a:lnTo>
                    <a:pt x="464" y="188"/>
                  </a:lnTo>
                  <a:lnTo>
                    <a:pt x="470" y="184"/>
                  </a:lnTo>
                  <a:lnTo>
                    <a:pt x="475" y="180"/>
                  </a:lnTo>
                  <a:lnTo>
                    <a:pt x="481" y="176"/>
                  </a:lnTo>
                  <a:lnTo>
                    <a:pt x="485" y="172"/>
                  </a:lnTo>
                  <a:lnTo>
                    <a:pt x="491" y="169"/>
                  </a:lnTo>
                  <a:lnTo>
                    <a:pt x="494" y="167"/>
                  </a:lnTo>
                  <a:lnTo>
                    <a:pt x="504" y="161"/>
                  </a:lnTo>
                  <a:lnTo>
                    <a:pt x="510" y="155"/>
                  </a:lnTo>
                  <a:lnTo>
                    <a:pt x="517" y="153"/>
                  </a:lnTo>
                  <a:lnTo>
                    <a:pt x="521" y="150"/>
                  </a:lnTo>
                  <a:lnTo>
                    <a:pt x="527" y="146"/>
                  </a:lnTo>
                  <a:lnTo>
                    <a:pt x="531" y="140"/>
                  </a:lnTo>
                  <a:lnTo>
                    <a:pt x="534" y="136"/>
                  </a:lnTo>
                  <a:lnTo>
                    <a:pt x="538" y="131"/>
                  </a:lnTo>
                  <a:lnTo>
                    <a:pt x="542" y="127"/>
                  </a:lnTo>
                  <a:lnTo>
                    <a:pt x="546" y="123"/>
                  </a:lnTo>
                  <a:lnTo>
                    <a:pt x="498" y="70"/>
                  </a:lnTo>
                  <a:lnTo>
                    <a:pt x="483" y="74"/>
                  </a:lnTo>
                  <a:lnTo>
                    <a:pt x="432" y="144"/>
                  </a:lnTo>
                  <a:lnTo>
                    <a:pt x="430" y="146"/>
                  </a:lnTo>
                  <a:lnTo>
                    <a:pt x="428" y="150"/>
                  </a:lnTo>
                  <a:lnTo>
                    <a:pt x="424" y="153"/>
                  </a:lnTo>
                  <a:lnTo>
                    <a:pt x="418" y="159"/>
                  </a:lnTo>
                  <a:lnTo>
                    <a:pt x="416" y="161"/>
                  </a:lnTo>
                  <a:lnTo>
                    <a:pt x="413" y="165"/>
                  </a:lnTo>
                  <a:lnTo>
                    <a:pt x="407" y="171"/>
                  </a:lnTo>
                  <a:lnTo>
                    <a:pt x="403" y="174"/>
                  </a:lnTo>
                  <a:lnTo>
                    <a:pt x="397" y="178"/>
                  </a:lnTo>
                  <a:lnTo>
                    <a:pt x="394" y="182"/>
                  </a:lnTo>
                  <a:lnTo>
                    <a:pt x="388" y="186"/>
                  </a:lnTo>
                  <a:lnTo>
                    <a:pt x="382" y="188"/>
                  </a:lnTo>
                  <a:lnTo>
                    <a:pt x="377" y="191"/>
                  </a:lnTo>
                  <a:lnTo>
                    <a:pt x="371" y="195"/>
                  </a:lnTo>
                  <a:lnTo>
                    <a:pt x="365" y="199"/>
                  </a:lnTo>
                  <a:lnTo>
                    <a:pt x="358" y="203"/>
                  </a:lnTo>
                  <a:lnTo>
                    <a:pt x="350" y="207"/>
                  </a:lnTo>
                  <a:lnTo>
                    <a:pt x="342" y="210"/>
                  </a:lnTo>
                  <a:lnTo>
                    <a:pt x="335" y="214"/>
                  </a:lnTo>
                  <a:lnTo>
                    <a:pt x="327" y="218"/>
                  </a:lnTo>
                  <a:lnTo>
                    <a:pt x="318" y="220"/>
                  </a:lnTo>
                  <a:lnTo>
                    <a:pt x="308" y="224"/>
                  </a:lnTo>
                  <a:lnTo>
                    <a:pt x="299" y="226"/>
                  </a:lnTo>
                  <a:lnTo>
                    <a:pt x="278" y="231"/>
                  </a:lnTo>
                  <a:lnTo>
                    <a:pt x="266" y="235"/>
                  </a:lnTo>
                  <a:lnTo>
                    <a:pt x="255" y="237"/>
                  </a:lnTo>
                  <a:lnTo>
                    <a:pt x="232" y="243"/>
                  </a:lnTo>
                  <a:lnTo>
                    <a:pt x="213" y="248"/>
                  </a:lnTo>
                  <a:lnTo>
                    <a:pt x="198" y="250"/>
                  </a:lnTo>
                  <a:lnTo>
                    <a:pt x="185" y="248"/>
                  </a:lnTo>
                  <a:lnTo>
                    <a:pt x="173" y="247"/>
                  </a:lnTo>
                  <a:lnTo>
                    <a:pt x="168" y="239"/>
                  </a:lnTo>
                  <a:lnTo>
                    <a:pt x="164" y="228"/>
                  </a:lnTo>
                  <a:lnTo>
                    <a:pt x="164" y="222"/>
                  </a:lnTo>
                  <a:lnTo>
                    <a:pt x="164" y="218"/>
                  </a:lnTo>
                  <a:lnTo>
                    <a:pt x="166" y="207"/>
                  </a:lnTo>
                  <a:lnTo>
                    <a:pt x="171" y="197"/>
                  </a:lnTo>
                  <a:lnTo>
                    <a:pt x="179" y="184"/>
                  </a:lnTo>
                  <a:lnTo>
                    <a:pt x="183" y="178"/>
                  </a:lnTo>
                  <a:lnTo>
                    <a:pt x="185" y="176"/>
                  </a:lnTo>
                  <a:lnTo>
                    <a:pt x="188" y="172"/>
                  </a:lnTo>
                  <a:lnTo>
                    <a:pt x="190" y="169"/>
                  </a:lnTo>
                  <a:lnTo>
                    <a:pt x="192" y="167"/>
                  </a:lnTo>
                  <a:lnTo>
                    <a:pt x="198" y="161"/>
                  </a:lnTo>
                  <a:lnTo>
                    <a:pt x="202" y="157"/>
                  </a:lnTo>
                  <a:lnTo>
                    <a:pt x="204" y="155"/>
                  </a:lnTo>
                  <a:lnTo>
                    <a:pt x="209" y="150"/>
                  </a:lnTo>
                  <a:lnTo>
                    <a:pt x="215" y="142"/>
                  </a:lnTo>
                  <a:lnTo>
                    <a:pt x="221" y="138"/>
                  </a:lnTo>
                  <a:lnTo>
                    <a:pt x="228" y="133"/>
                  </a:lnTo>
                  <a:lnTo>
                    <a:pt x="234" y="127"/>
                  </a:lnTo>
                  <a:lnTo>
                    <a:pt x="240" y="121"/>
                  </a:lnTo>
                  <a:lnTo>
                    <a:pt x="245" y="115"/>
                  </a:lnTo>
                  <a:lnTo>
                    <a:pt x="251" y="112"/>
                  </a:lnTo>
                  <a:lnTo>
                    <a:pt x="255" y="106"/>
                  </a:lnTo>
                  <a:lnTo>
                    <a:pt x="261" y="102"/>
                  </a:lnTo>
                  <a:lnTo>
                    <a:pt x="266" y="98"/>
                  </a:lnTo>
                  <a:lnTo>
                    <a:pt x="270" y="95"/>
                  </a:lnTo>
                  <a:lnTo>
                    <a:pt x="274" y="93"/>
                  </a:lnTo>
                  <a:lnTo>
                    <a:pt x="280" y="87"/>
                  </a:lnTo>
                  <a:lnTo>
                    <a:pt x="285" y="83"/>
                  </a:lnTo>
                  <a:lnTo>
                    <a:pt x="282" y="85"/>
                  </a:lnTo>
                  <a:lnTo>
                    <a:pt x="276" y="89"/>
                  </a:lnTo>
                  <a:lnTo>
                    <a:pt x="268" y="93"/>
                  </a:lnTo>
                  <a:lnTo>
                    <a:pt x="259" y="98"/>
                  </a:lnTo>
                  <a:lnTo>
                    <a:pt x="249" y="104"/>
                  </a:lnTo>
                  <a:lnTo>
                    <a:pt x="244" y="108"/>
                  </a:lnTo>
                  <a:lnTo>
                    <a:pt x="240" y="112"/>
                  </a:lnTo>
                  <a:lnTo>
                    <a:pt x="234" y="114"/>
                  </a:lnTo>
                  <a:lnTo>
                    <a:pt x="228" y="117"/>
                  </a:lnTo>
                  <a:lnTo>
                    <a:pt x="223" y="121"/>
                  </a:lnTo>
                  <a:lnTo>
                    <a:pt x="217" y="125"/>
                  </a:lnTo>
                  <a:lnTo>
                    <a:pt x="211" y="127"/>
                  </a:lnTo>
                  <a:lnTo>
                    <a:pt x="206" y="131"/>
                  </a:lnTo>
                  <a:lnTo>
                    <a:pt x="200" y="134"/>
                  </a:lnTo>
                  <a:lnTo>
                    <a:pt x="196" y="136"/>
                  </a:lnTo>
                  <a:lnTo>
                    <a:pt x="185" y="142"/>
                  </a:lnTo>
                  <a:lnTo>
                    <a:pt x="177" y="148"/>
                  </a:lnTo>
                  <a:lnTo>
                    <a:pt x="169" y="152"/>
                  </a:lnTo>
                  <a:lnTo>
                    <a:pt x="160" y="157"/>
                  </a:lnTo>
                  <a:lnTo>
                    <a:pt x="149" y="159"/>
                  </a:lnTo>
                  <a:lnTo>
                    <a:pt x="139" y="159"/>
                  </a:lnTo>
                  <a:lnTo>
                    <a:pt x="116" y="150"/>
                  </a:lnTo>
                  <a:lnTo>
                    <a:pt x="107" y="144"/>
                  </a:lnTo>
                  <a:lnTo>
                    <a:pt x="99" y="138"/>
                  </a:lnTo>
                  <a:lnTo>
                    <a:pt x="91" y="133"/>
                  </a:lnTo>
                  <a:lnTo>
                    <a:pt x="84" y="127"/>
                  </a:lnTo>
                  <a:lnTo>
                    <a:pt x="65" y="98"/>
                  </a:lnTo>
                  <a:lnTo>
                    <a:pt x="63" y="85"/>
                  </a:lnTo>
                  <a:lnTo>
                    <a:pt x="65" y="74"/>
                  </a:lnTo>
                  <a:lnTo>
                    <a:pt x="69" y="70"/>
                  </a:lnTo>
                  <a:lnTo>
                    <a:pt x="72" y="66"/>
                  </a:lnTo>
                  <a:lnTo>
                    <a:pt x="76" y="62"/>
                  </a:lnTo>
                  <a:lnTo>
                    <a:pt x="82" y="60"/>
                  </a:lnTo>
                  <a:lnTo>
                    <a:pt x="91" y="57"/>
                  </a:lnTo>
                  <a:lnTo>
                    <a:pt x="99" y="53"/>
                  </a:lnTo>
                  <a:lnTo>
                    <a:pt x="109" y="51"/>
                  </a:lnTo>
                  <a:lnTo>
                    <a:pt x="130" y="41"/>
                  </a:lnTo>
                  <a:lnTo>
                    <a:pt x="139" y="30"/>
                  </a:lnTo>
                  <a:lnTo>
                    <a:pt x="141" y="15"/>
                  </a:lnTo>
                  <a:lnTo>
                    <a:pt x="141" y="0"/>
                  </a:lnTo>
                  <a:close/>
                </a:path>
              </a:pathLst>
            </a:custGeom>
            <a:solidFill>
              <a:srgbClr val="544230"/>
            </a:solidFill>
            <a:ln w="9525">
              <a:noFill/>
              <a:round/>
              <a:headEnd/>
              <a:tailEnd/>
            </a:ln>
          </p:spPr>
          <p:txBody>
            <a:bodyPr/>
            <a:lstStyle/>
            <a:p>
              <a:endParaRPr lang="tr-TR"/>
            </a:p>
          </p:txBody>
        </p:sp>
        <p:sp>
          <p:nvSpPr>
            <p:cNvPr id="146489" name="Freeform 56"/>
            <p:cNvSpPr>
              <a:spLocks/>
            </p:cNvSpPr>
            <p:nvPr/>
          </p:nvSpPr>
          <p:spPr bwMode="auto">
            <a:xfrm>
              <a:off x="3770" y="2652"/>
              <a:ext cx="43" cy="32"/>
            </a:xfrm>
            <a:custGeom>
              <a:avLst/>
              <a:gdLst>
                <a:gd name="T0" fmla="*/ 21 w 87"/>
                <a:gd name="T1" fmla="*/ 11 h 65"/>
                <a:gd name="T2" fmla="*/ 0 w 87"/>
                <a:gd name="T3" fmla="*/ 0 h 65"/>
                <a:gd name="T4" fmla="*/ 17 w 87"/>
                <a:gd name="T5" fmla="*/ 16 h 65"/>
                <a:gd name="T6" fmla="*/ 21 w 87"/>
                <a:gd name="T7" fmla="*/ 11 h 65"/>
                <a:gd name="T8" fmla="*/ 21 w 87"/>
                <a:gd name="T9" fmla="*/ 11 h 65"/>
                <a:gd name="T10" fmla="*/ 0 60000 65536"/>
                <a:gd name="T11" fmla="*/ 0 60000 65536"/>
                <a:gd name="T12" fmla="*/ 0 60000 65536"/>
                <a:gd name="T13" fmla="*/ 0 60000 65536"/>
                <a:gd name="T14" fmla="*/ 0 60000 65536"/>
                <a:gd name="T15" fmla="*/ 0 w 87"/>
                <a:gd name="T16" fmla="*/ 0 h 65"/>
                <a:gd name="T17" fmla="*/ 87 w 87"/>
                <a:gd name="T18" fmla="*/ 65 h 65"/>
              </a:gdLst>
              <a:ahLst/>
              <a:cxnLst>
                <a:cxn ang="T10">
                  <a:pos x="T0" y="T1"/>
                </a:cxn>
                <a:cxn ang="T11">
                  <a:pos x="T2" y="T3"/>
                </a:cxn>
                <a:cxn ang="T12">
                  <a:pos x="T4" y="T5"/>
                </a:cxn>
                <a:cxn ang="T13">
                  <a:pos x="T6" y="T7"/>
                </a:cxn>
                <a:cxn ang="T14">
                  <a:pos x="T8" y="T9"/>
                </a:cxn>
              </a:cxnLst>
              <a:rect l="T15" t="T16" r="T17" b="T18"/>
              <a:pathLst>
                <a:path w="87" h="65">
                  <a:moveTo>
                    <a:pt x="87" y="44"/>
                  </a:moveTo>
                  <a:lnTo>
                    <a:pt x="0" y="0"/>
                  </a:lnTo>
                  <a:lnTo>
                    <a:pt x="68" y="65"/>
                  </a:lnTo>
                  <a:lnTo>
                    <a:pt x="87" y="44"/>
                  </a:lnTo>
                  <a:close/>
                </a:path>
              </a:pathLst>
            </a:custGeom>
            <a:solidFill>
              <a:srgbClr val="000000"/>
            </a:solidFill>
            <a:ln w="9525">
              <a:noFill/>
              <a:round/>
              <a:headEnd/>
              <a:tailEnd/>
            </a:ln>
          </p:spPr>
          <p:txBody>
            <a:bodyPr/>
            <a:lstStyle/>
            <a:p>
              <a:endParaRPr lang="tr-TR"/>
            </a:p>
          </p:txBody>
        </p:sp>
        <p:sp>
          <p:nvSpPr>
            <p:cNvPr id="146490" name="Freeform 57"/>
            <p:cNvSpPr>
              <a:spLocks/>
            </p:cNvSpPr>
            <p:nvPr/>
          </p:nvSpPr>
          <p:spPr bwMode="auto">
            <a:xfrm>
              <a:off x="3646" y="2709"/>
              <a:ext cx="17" cy="24"/>
            </a:xfrm>
            <a:custGeom>
              <a:avLst/>
              <a:gdLst>
                <a:gd name="T0" fmla="*/ 1 w 34"/>
                <a:gd name="T1" fmla="*/ 4 h 50"/>
                <a:gd name="T2" fmla="*/ 0 w 34"/>
                <a:gd name="T3" fmla="*/ 8 h 50"/>
                <a:gd name="T4" fmla="*/ 1 w 34"/>
                <a:gd name="T5" fmla="*/ 10 h 50"/>
                <a:gd name="T6" fmla="*/ 1 w 34"/>
                <a:gd name="T7" fmla="*/ 11 h 50"/>
                <a:gd name="T8" fmla="*/ 2 w 34"/>
                <a:gd name="T9" fmla="*/ 12 h 50"/>
                <a:gd name="T10" fmla="*/ 4 w 34"/>
                <a:gd name="T11" fmla="*/ 11 h 50"/>
                <a:gd name="T12" fmla="*/ 6 w 34"/>
                <a:gd name="T13" fmla="*/ 9 h 50"/>
                <a:gd name="T14" fmla="*/ 8 w 34"/>
                <a:gd name="T15" fmla="*/ 7 h 50"/>
                <a:gd name="T16" fmla="*/ 9 w 34"/>
                <a:gd name="T17" fmla="*/ 5 h 50"/>
                <a:gd name="T18" fmla="*/ 8 w 34"/>
                <a:gd name="T19" fmla="*/ 3 h 50"/>
                <a:gd name="T20" fmla="*/ 7 w 34"/>
                <a:gd name="T21" fmla="*/ 1 h 50"/>
                <a:gd name="T22" fmla="*/ 6 w 34"/>
                <a:gd name="T23" fmla="*/ 0 h 50"/>
                <a:gd name="T24" fmla="*/ 5 w 34"/>
                <a:gd name="T25" fmla="*/ 0 h 50"/>
                <a:gd name="T26" fmla="*/ 3 w 34"/>
                <a:gd name="T27" fmla="*/ 0 h 50"/>
                <a:gd name="T28" fmla="*/ 2 w 34"/>
                <a:gd name="T29" fmla="*/ 1 h 50"/>
                <a:gd name="T30" fmla="*/ 1 w 34"/>
                <a:gd name="T31" fmla="*/ 2 h 50"/>
                <a:gd name="T32" fmla="*/ 1 w 34"/>
                <a:gd name="T33" fmla="*/ 4 h 50"/>
                <a:gd name="T34" fmla="*/ 1 w 34"/>
                <a:gd name="T35" fmla="*/ 4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0"/>
                <a:gd name="T56" fmla="*/ 34 w 3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0">
                  <a:moveTo>
                    <a:pt x="4" y="19"/>
                  </a:moveTo>
                  <a:lnTo>
                    <a:pt x="0" y="34"/>
                  </a:lnTo>
                  <a:lnTo>
                    <a:pt x="2" y="44"/>
                  </a:lnTo>
                  <a:lnTo>
                    <a:pt x="4" y="48"/>
                  </a:lnTo>
                  <a:lnTo>
                    <a:pt x="8" y="50"/>
                  </a:lnTo>
                  <a:lnTo>
                    <a:pt x="17" y="46"/>
                  </a:lnTo>
                  <a:lnTo>
                    <a:pt x="27" y="40"/>
                  </a:lnTo>
                  <a:lnTo>
                    <a:pt x="32" y="31"/>
                  </a:lnTo>
                  <a:lnTo>
                    <a:pt x="34" y="21"/>
                  </a:lnTo>
                  <a:lnTo>
                    <a:pt x="32" y="12"/>
                  </a:lnTo>
                  <a:lnTo>
                    <a:pt x="28" y="4"/>
                  </a:lnTo>
                  <a:lnTo>
                    <a:pt x="27" y="2"/>
                  </a:lnTo>
                  <a:lnTo>
                    <a:pt x="23" y="0"/>
                  </a:lnTo>
                  <a:lnTo>
                    <a:pt x="15" y="0"/>
                  </a:lnTo>
                  <a:lnTo>
                    <a:pt x="9" y="4"/>
                  </a:lnTo>
                  <a:lnTo>
                    <a:pt x="6" y="10"/>
                  </a:lnTo>
                  <a:lnTo>
                    <a:pt x="4" y="19"/>
                  </a:lnTo>
                  <a:close/>
                </a:path>
              </a:pathLst>
            </a:custGeom>
            <a:solidFill>
              <a:srgbClr val="000000"/>
            </a:solidFill>
            <a:ln w="9525">
              <a:noFill/>
              <a:round/>
              <a:headEnd/>
              <a:tailEnd/>
            </a:ln>
          </p:spPr>
          <p:txBody>
            <a:bodyPr/>
            <a:lstStyle/>
            <a:p>
              <a:endParaRPr lang="tr-TR"/>
            </a:p>
          </p:txBody>
        </p:sp>
        <p:sp>
          <p:nvSpPr>
            <p:cNvPr id="146491" name="Freeform 58"/>
            <p:cNvSpPr>
              <a:spLocks/>
            </p:cNvSpPr>
            <p:nvPr/>
          </p:nvSpPr>
          <p:spPr bwMode="auto">
            <a:xfrm>
              <a:off x="3591" y="2727"/>
              <a:ext cx="13" cy="17"/>
            </a:xfrm>
            <a:custGeom>
              <a:avLst/>
              <a:gdLst>
                <a:gd name="T0" fmla="*/ 3 w 26"/>
                <a:gd name="T1" fmla="*/ 8 h 35"/>
                <a:gd name="T2" fmla="*/ 3 w 26"/>
                <a:gd name="T3" fmla="*/ 8 h 35"/>
                <a:gd name="T4" fmla="*/ 5 w 26"/>
                <a:gd name="T5" fmla="*/ 7 h 35"/>
                <a:gd name="T6" fmla="*/ 7 w 26"/>
                <a:gd name="T7" fmla="*/ 4 h 35"/>
                <a:gd name="T8" fmla="*/ 6 w 26"/>
                <a:gd name="T9" fmla="*/ 2 h 35"/>
                <a:gd name="T10" fmla="*/ 6 w 26"/>
                <a:gd name="T11" fmla="*/ 0 h 35"/>
                <a:gd name="T12" fmla="*/ 5 w 26"/>
                <a:gd name="T13" fmla="*/ 0 h 35"/>
                <a:gd name="T14" fmla="*/ 3 w 26"/>
                <a:gd name="T15" fmla="*/ 0 h 35"/>
                <a:gd name="T16" fmla="*/ 1 w 26"/>
                <a:gd name="T17" fmla="*/ 1 h 35"/>
                <a:gd name="T18" fmla="*/ 0 w 26"/>
                <a:gd name="T19" fmla="*/ 4 h 35"/>
                <a:gd name="T20" fmla="*/ 1 w 26"/>
                <a:gd name="T21" fmla="*/ 6 h 35"/>
                <a:gd name="T22" fmla="*/ 2 w 26"/>
                <a:gd name="T23" fmla="*/ 7 h 35"/>
                <a:gd name="T24" fmla="*/ 3 w 26"/>
                <a:gd name="T25" fmla="*/ 8 h 35"/>
                <a:gd name="T26" fmla="*/ 3 w 26"/>
                <a:gd name="T27" fmla="*/ 8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5"/>
                <a:gd name="T44" fmla="*/ 26 w 26"/>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5">
                  <a:moveTo>
                    <a:pt x="9" y="35"/>
                  </a:moveTo>
                  <a:lnTo>
                    <a:pt x="13" y="33"/>
                  </a:lnTo>
                  <a:lnTo>
                    <a:pt x="17" y="29"/>
                  </a:lnTo>
                  <a:lnTo>
                    <a:pt x="26" y="17"/>
                  </a:lnTo>
                  <a:lnTo>
                    <a:pt x="24" y="10"/>
                  </a:lnTo>
                  <a:lnTo>
                    <a:pt x="21" y="2"/>
                  </a:lnTo>
                  <a:lnTo>
                    <a:pt x="17" y="0"/>
                  </a:lnTo>
                  <a:lnTo>
                    <a:pt x="13" y="0"/>
                  </a:lnTo>
                  <a:lnTo>
                    <a:pt x="4" y="4"/>
                  </a:lnTo>
                  <a:lnTo>
                    <a:pt x="0" y="16"/>
                  </a:lnTo>
                  <a:lnTo>
                    <a:pt x="2" y="25"/>
                  </a:lnTo>
                  <a:lnTo>
                    <a:pt x="7" y="31"/>
                  </a:lnTo>
                  <a:lnTo>
                    <a:pt x="9" y="35"/>
                  </a:lnTo>
                  <a:close/>
                </a:path>
              </a:pathLst>
            </a:custGeom>
            <a:solidFill>
              <a:srgbClr val="000000"/>
            </a:solidFill>
            <a:ln w="9525">
              <a:noFill/>
              <a:round/>
              <a:headEnd/>
              <a:tailEnd/>
            </a:ln>
          </p:spPr>
          <p:txBody>
            <a:bodyPr/>
            <a:lstStyle/>
            <a:p>
              <a:endParaRPr lang="tr-TR"/>
            </a:p>
          </p:txBody>
        </p:sp>
        <p:sp>
          <p:nvSpPr>
            <p:cNvPr id="146492" name="Freeform 59"/>
            <p:cNvSpPr>
              <a:spLocks/>
            </p:cNvSpPr>
            <p:nvPr/>
          </p:nvSpPr>
          <p:spPr bwMode="auto">
            <a:xfrm>
              <a:off x="3556" y="2561"/>
              <a:ext cx="29" cy="38"/>
            </a:xfrm>
            <a:custGeom>
              <a:avLst/>
              <a:gdLst>
                <a:gd name="T0" fmla="*/ 14 w 59"/>
                <a:gd name="T1" fmla="*/ 11 h 76"/>
                <a:gd name="T2" fmla="*/ 14 w 59"/>
                <a:gd name="T3" fmla="*/ 1 h 76"/>
                <a:gd name="T4" fmla="*/ 14 w 59"/>
                <a:gd name="T5" fmla="*/ 0 h 76"/>
                <a:gd name="T6" fmla="*/ 12 w 59"/>
                <a:gd name="T7" fmla="*/ 0 h 76"/>
                <a:gd name="T8" fmla="*/ 10 w 59"/>
                <a:gd name="T9" fmla="*/ 1 h 76"/>
                <a:gd name="T10" fmla="*/ 8 w 59"/>
                <a:gd name="T11" fmla="*/ 7 h 76"/>
                <a:gd name="T12" fmla="*/ 7 w 59"/>
                <a:gd name="T13" fmla="*/ 10 h 76"/>
                <a:gd name="T14" fmla="*/ 6 w 59"/>
                <a:gd name="T15" fmla="*/ 13 h 76"/>
                <a:gd name="T16" fmla="*/ 4 w 59"/>
                <a:gd name="T17" fmla="*/ 15 h 76"/>
                <a:gd name="T18" fmla="*/ 4 w 59"/>
                <a:gd name="T19" fmla="*/ 16 h 76"/>
                <a:gd name="T20" fmla="*/ 3 w 59"/>
                <a:gd name="T21" fmla="*/ 17 h 76"/>
                <a:gd name="T22" fmla="*/ 2 w 59"/>
                <a:gd name="T23" fmla="*/ 18 h 76"/>
                <a:gd name="T24" fmla="*/ 1 w 59"/>
                <a:gd name="T25" fmla="*/ 19 h 76"/>
                <a:gd name="T26" fmla="*/ 0 w 59"/>
                <a:gd name="T27" fmla="*/ 19 h 76"/>
                <a:gd name="T28" fmla="*/ 6 w 59"/>
                <a:gd name="T29" fmla="*/ 18 h 76"/>
                <a:gd name="T30" fmla="*/ 12 w 59"/>
                <a:gd name="T31" fmla="*/ 14 h 76"/>
                <a:gd name="T32" fmla="*/ 14 w 59"/>
                <a:gd name="T33" fmla="*/ 11 h 76"/>
                <a:gd name="T34" fmla="*/ 14 w 59"/>
                <a:gd name="T35" fmla="*/ 11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76"/>
                <a:gd name="T56" fmla="*/ 59 w 59"/>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76">
                  <a:moveTo>
                    <a:pt x="59" y="47"/>
                  </a:moveTo>
                  <a:lnTo>
                    <a:pt x="59" y="2"/>
                  </a:lnTo>
                  <a:lnTo>
                    <a:pt x="57" y="0"/>
                  </a:lnTo>
                  <a:lnTo>
                    <a:pt x="50" y="0"/>
                  </a:lnTo>
                  <a:lnTo>
                    <a:pt x="42" y="5"/>
                  </a:lnTo>
                  <a:lnTo>
                    <a:pt x="35" y="28"/>
                  </a:lnTo>
                  <a:lnTo>
                    <a:pt x="31" y="42"/>
                  </a:lnTo>
                  <a:lnTo>
                    <a:pt x="25" y="53"/>
                  </a:lnTo>
                  <a:lnTo>
                    <a:pt x="19" y="61"/>
                  </a:lnTo>
                  <a:lnTo>
                    <a:pt x="18" y="64"/>
                  </a:lnTo>
                  <a:lnTo>
                    <a:pt x="14" y="66"/>
                  </a:lnTo>
                  <a:lnTo>
                    <a:pt x="8" y="72"/>
                  </a:lnTo>
                  <a:lnTo>
                    <a:pt x="4" y="74"/>
                  </a:lnTo>
                  <a:lnTo>
                    <a:pt x="0" y="76"/>
                  </a:lnTo>
                  <a:lnTo>
                    <a:pt x="27" y="70"/>
                  </a:lnTo>
                  <a:lnTo>
                    <a:pt x="50" y="59"/>
                  </a:lnTo>
                  <a:lnTo>
                    <a:pt x="59" y="47"/>
                  </a:lnTo>
                  <a:close/>
                </a:path>
              </a:pathLst>
            </a:custGeom>
            <a:solidFill>
              <a:srgbClr val="544230"/>
            </a:solidFill>
            <a:ln w="9525">
              <a:noFill/>
              <a:round/>
              <a:headEnd/>
              <a:tailEnd/>
            </a:ln>
          </p:spPr>
          <p:txBody>
            <a:bodyPr/>
            <a:lstStyle/>
            <a:p>
              <a:endParaRPr lang="tr-TR"/>
            </a:p>
          </p:txBody>
        </p:sp>
        <p:sp>
          <p:nvSpPr>
            <p:cNvPr id="146493" name="Freeform 60"/>
            <p:cNvSpPr>
              <a:spLocks/>
            </p:cNvSpPr>
            <p:nvPr/>
          </p:nvSpPr>
          <p:spPr bwMode="auto">
            <a:xfrm>
              <a:off x="3548" y="2728"/>
              <a:ext cx="21" cy="54"/>
            </a:xfrm>
            <a:custGeom>
              <a:avLst/>
              <a:gdLst>
                <a:gd name="T0" fmla="*/ 11 w 42"/>
                <a:gd name="T1" fmla="*/ 0 h 109"/>
                <a:gd name="T2" fmla="*/ 10 w 42"/>
                <a:gd name="T3" fmla="*/ 3 h 109"/>
                <a:gd name="T4" fmla="*/ 9 w 42"/>
                <a:gd name="T5" fmla="*/ 6 h 109"/>
                <a:gd name="T6" fmla="*/ 6 w 42"/>
                <a:gd name="T7" fmla="*/ 11 h 109"/>
                <a:gd name="T8" fmla="*/ 5 w 42"/>
                <a:gd name="T9" fmla="*/ 15 h 109"/>
                <a:gd name="T10" fmla="*/ 5 w 42"/>
                <a:gd name="T11" fmla="*/ 20 h 109"/>
                <a:gd name="T12" fmla="*/ 3 w 42"/>
                <a:gd name="T13" fmla="*/ 27 h 109"/>
                <a:gd name="T14" fmla="*/ 0 w 42"/>
                <a:gd name="T15" fmla="*/ 25 h 109"/>
                <a:gd name="T16" fmla="*/ 3 w 42"/>
                <a:gd name="T17" fmla="*/ 0 h 109"/>
                <a:gd name="T18" fmla="*/ 11 w 42"/>
                <a:gd name="T19" fmla="*/ 0 h 109"/>
                <a:gd name="T20" fmla="*/ 11 w 42"/>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09"/>
                <a:gd name="T35" fmla="*/ 42 w 42"/>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09">
                  <a:moveTo>
                    <a:pt x="42" y="0"/>
                  </a:moveTo>
                  <a:lnTo>
                    <a:pt x="38" y="14"/>
                  </a:lnTo>
                  <a:lnTo>
                    <a:pt x="33" y="27"/>
                  </a:lnTo>
                  <a:lnTo>
                    <a:pt x="27" y="44"/>
                  </a:lnTo>
                  <a:lnTo>
                    <a:pt x="21" y="63"/>
                  </a:lnTo>
                  <a:lnTo>
                    <a:pt x="17" y="80"/>
                  </a:lnTo>
                  <a:lnTo>
                    <a:pt x="15" y="109"/>
                  </a:lnTo>
                  <a:lnTo>
                    <a:pt x="0" y="101"/>
                  </a:lnTo>
                  <a:lnTo>
                    <a:pt x="13" y="2"/>
                  </a:lnTo>
                  <a:lnTo>
                    <a:pt x="42" y="0"/>
                  </a:lnTo>
                  <a:close/>
                </a:path>
              </a:pathLst>
            </a:custGeom>
            <a:solidFill>
              <a:srgbClr val="000000"/>
            </a:solidFill>
            <a:ln w="9525">
              <a:noFill/>
              <a:round/>
              <a:headEnd/>
              <a:tailEnd/>
            </a:ln>
          </p:spPr>
          <p:txBody>
            <a:bodyPr/>
            <a:lstStyle/>
            <a:p>
              <a:endParaRPr lang="tr-TR"/>
            </a:p>
          </p:txBody>
        </p:sp>
        <p:sp>
          <p:nvSpPr>
            <p:cNvPr id="146494" name="Freeform 61"/>
            <p:cNvSpPr>
              <a:spLocks/>
            </p:cNvSpPr>
            <p:nvPr/>
          </p:nvSpPr>
          <p:spPr bwMode="auto">
            <a:xfrm>
              <a:off x="3788" y="3072"/>
              <a:ext cx="16" cy="22"/>
            </a:xfrm>
            <a:custGeom>
              <a:avLst/>
              <a:gdLst>
                <a:gd name="T0" fmla="*/ 1 w 32"/>
                <a:gd name="T1" fmla="*/ 1 h 46"/>
                <a:gd name="T2" fmla="*/ 0 w 32"/>
                <a:gd name="T3" fmla="*/ 8 h 46"/>
                <a:gd name="T4" fmla="*/ 4 w 32"/>
                <a:gd name="T5" fmla="*/ 11 h 46"/>
                <a:gd name="T6" fmla="*/ 8 w 32"/>
                <a:gd name="T7" fmla="*/ 9 h 46"/>
                <a:gd name="T8" fmla="*/ 8 w 32"/>
                <a:gd name="T9" fmla="*/ 5 h 46"/>
                <a:gd name="T10" fmla="*/ 7 w 32"/>
                <a:gd name="T11" fmla="*/ 2 h 46"/>
                <a:gd name="T12" fmla="*/ 6 w 32"/>
                <a:gd name="T13" fmla="*/ 1 h 46"/>
                <a:gd name="T14" fmla="*/ 6 w 32"/>
                <a:gd name="T15" fmla="*/ 0 h 46"/>
                <a:gd name="T16" fmla="*/ 4 w 32"/>
                <a:gd name="T17" fmla="*/ 0 h 46"/>
                <a:gd name="T18" fmla="*/ 2 w 32"/>
                <a:gd name="T19" fmla="*/ 0 h 46"/>
                <a:gd name="T20" fmla="*/ 1 w 32"/>
                <a:gd name="T21" fmla="*/ 1 h 46"/>
                <a:gd name="T22" fmla="*/ 1 w 32"/>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46"/>
                <a:gd name="T38" fmla="*/ 32 w 32"/>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46">
                  <a:moveTo>
                    <a:pt x="2" y="6"/>
                  </a:moveTo>
                  <a:lnTo>
                    <a:pt x="0" y="34"/>
                  </a:lnTo>
                  <a:lnTo>
                    <a:pt x="17" y="46"/>
                  </a:lnTo>
                  <a:lnTo>
                    <a:pt x="32" y="38"/>
                  </a:lnTo>
                  <a:lnTo>
                    <a:pt x="32" y="21"/>
                  </a:lnTo>
                  <a:lnTo>
                    <a:pt x="29" y="8"/>
                  </a:lnTo>
                  <a:lnTo>
                    <a:pt x="27" y="4"/>
                  </a:lnTo>
                  <a:lnTo>
                    <a:pt x="25" y="2"/>
                  </a:lnTo>
                  <a:lnTo>
                    <a:pt x="17" y="0"/>
                  </a:lnTo>
                  <a:lnTo>
                    <a:pt x="8" y="2"/>
                  </a:lnTo>
                  <a:lnTo>
                    <a:pt x="2" y="6"/>
                  </a:lnTo>
                  <a:close/>
                </a:path>
              </a:pathLst>
            </a:custGeom>
            <a:solidFill>
              <a:srgbClr val="BF6633"/>
            </a:solidFill>
            <a:ln w="9525">
              <a:noFill/>
              <a:round/>
              <a:headEnd/>
              <a:tailEnd/>
            </a:ln>
          </p:spPr>
          <p:txBody>
            <a:bodyPr/>
            <a:lstStyle/>
            <a:p>
              <a:endParaRPr lang="tr-TR"/>
            </a:p>
          </p:txBody>
        </p:sp>
        <p:sp>
          <p:nvSpPr>
            <p:cNvPr id="146495" name="Freeform 62"/>
            <p:cNvSpPr>
              <a:spLocks/>
            </p:cNvSpPr>
            <p:nvPr/>
          </p:nvSpPr>
          <p:spPr bwMode="auto">
            <a:xfrm>
              <a:off x="3865" y="2924"/>
              <a:ext cx="26" cy="39"/>
            </a:xfrm>
            <a:custGeom>
              <a:avLst/>
              <a:gdLst>
                <a:gd name="T0" fmla="*/ 2 w 53"/>
                <a:gd name="T1" fmla="*/ 1 h 77"/>
                <a:gd name="T2" fmla="*/ 0 w 53"/>
                <a:gd name="T3" fmla="*/ 11 h 77"/>
                <a:gd name="T4" fmla="*/ 3 w 53"/>
                <a:gd name="T5" fmla="*/ 19 h 77"/>
                <a:gd name="T6" fmla="*/ 10 w 53"/>
                <a:gd name="T7" fmla="*/ 20 h 77"/>
                <a:gd name="T8" fmla="*/ 13 w 53"/>
                <a:gd name="T9" fmla="*/ 12 h 77"/>
                <a:gd name="T10" fmla="*/ 12 w 53"/>
                <a:gd name="T11" fmla="*/ 6 h 77"/>
                <a:gd name="T12" fmla="*/ 12 w 53"/>
                <a:gd name="T13" fmla="*/ 5 h 77"/>
                <a:gd name="T14" fmla="*/ 11 w 53"/>
                <a:gd name="T15" fmla="*/ 4 h 77"/>
                <a:gd name="T16" fmla="*/ 10 w 53"/>
                <a:gd name="T17" fmla="*/ 3 h 77"/>
                <a:gd name="T18" fmla="*/ 9 w 53"/>
                <a:gd name="T19" fmla="*/ 2 h 77"/>
                <a:gd name="T20" fmla="*/ 7 w 53"/>
                <a:gd name="T21" fmla="*/ 1 h 77"/>
                <a:gd name="T22" fmla="*/ 4 w 53"/>
                <a:gd name="T23" fmla="*/ 0 h 77"/>
                <a:gd name="T24" fmla="*/ 2 w 53"/>
                <a:gd name="T25" fmla="*/ 1 h 77"/>
                <a:gd name="T26" fmla="*/ 2 w 53"/>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77"/>
                <a:gd name="T44" fmla="*/ 53 w 5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77">
                  <a:moveTo>
                    <a:pt x="10" y="1"/>
                  </a:moveTo>
                  <a:lnTo>
                    <a:pt x="0" y="41"/>
                  </a:lnTo>
                  <a:lnTo>
                    <a:pt x="12" y="74"/>
                  </a:lnTo>
                  <a:lnTo>
                    <a:pt x="42" y="77"/>
                  </a:lnTo>
                  <a:lnTo>
                    <a:pt x="53" y="45"/>
                  </a:lnTo>
                  <a:lnTo>
                    <a:pt x="51" y="24"/>
                  </a:lnTo>
                  <a:lnTo>
                    <a:pt x="48" y="17"/>
                  </a:lnTo>
                  <a:lnTo>
                    <a:pt x="44" y="13"/>
                  </a:lnTo>
                  <a:lnTo>
                    <a:pt x="42" y="9"/>
                  </a:lnTo>
                  <a:lnTo>
                    <a:pt x="36" y="5"/>
                  </a:lnTo>
                  <a:lnTo>
                    <a:pt x="31" y="3"/>
                  </a:lnTo>
                  <a:lnTo>
                    <a:pt x="17" y="0"/>
                  </a:lnTo>
                  <a:lnTo>
                    <a:pt x="10" y="1"/>
                  </a:lnTo>
                  <a:close/>
                </a:path>
              </a:pathLst>
            </a:custGeom>
            <a:solidFill>
              <a:srgbClr val="BF6633"/>
            </a:solidFill>
            <a:ln w="9525">
              <a:noFill/>
              <a:round/>
              <a:headEnd/>
              <a:tailEnd/>
            </a:ln>
          </p:spPr>
          <p:txBody>
            <a:bodyPr/>
            <a:lstStyle/>
            <a:p>
              <a:endParaRPr lang="tr-TR"/>
            </a:p>
          </p:txBody>
        </p:sp>
        <p:sp>
          <p:nvSpPr>
            <p:cNvPr id="146496" name="Freeform 63"/>
            <p:cNvSpPr>
              <a:spLocks/>
            </p:cNvSpPr>
            <p:nvPr/>
          </p:nvSpPr>
          <p:spPr bwMode="auto">
            <a:xfrm>
              <a:off x="4091" y="2704"/>
              <a:ext cx="18" cy="27"/>
            </a:xfrm>
            <a:custGeom>
              <a:avLst/>
              <a:gdLst>
                <a:gd name="T0" fmla="*/ 7 w 37"/>
                <a:gd name="T1" fmla="*/ 0 h 55"/>
                <a:gd name="T2" fmla="*/ 0 w 37"/>
                <a:gd name="T3" fmla="*/ 2 h 55"/>
                <a:gd name="T4" fmla="*/ 0 w 37"/>
                <a:gd name="T5" fmla="*/ 9 h 55"/>
                <a:gd name="T6" fmla="*/ 4 w 37"/>
                <a:gd name="T7" fmla="*/ 13 h 55"/>
                <a:gd name="T8" fmla="*/ 9 w 37"/>
                <a:gd name="T9" fmla="*/ 12 h 55"/>
                <a:gd name="T10" fmla="*/ 9 w 37"/>
                <a:gd name="T11" fmla="*/ 1 h 55"/>
                <a:gd name="T12" fmla="*/ 7 w 37"/>
                <a:gd name="T13" fmla="*/ 0 h 55"/>
                <a:gd name="T14" fmla="*/ 7 w 37"/>
                <a:gd name="T15" fmla="*/ 0 h 5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55"/>
                <a:gd name="T26" fmla="*/ 37 w 37"/>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55">
                  <a:moveTo>
                    <a:pt x="31" y="0"/>
                  </a:moveTo>
                  <a:lnTo>
                    <a:pt x="2" y="11"/>
                  </a:lnTo>
                  <a:lnTo>
                    <a:pt x="0" y="36"/>
                  </a:lnTo>
                  <a:lnTo>
                    <a:pt x="16" y="55"/>
                  </a:lnTo>
                  <a:lnTo>
                    <a:pt x="37" y="49"/>
                  </a:lnTo>
                  <a:lnTo>
                    <a:pt x="37" y="4"/>
                  </a:lnTo>
                  <a:lnTo>
                    <a:pt x="31" y="0"/>
                  </a:lnTo>
                  <a:close/>
                </a:path>
              </a:pathLst>
            </a:custGeom>
            <a:solidFill>
              <a:srgbClr val="BF6633"/>
            </a:solidFill>
            <a:ln w="9525">
              <a:noFill/>
              <a:round/>
              <a:headEnd/>
              <a:tailEnd/>
            </a:ln>
          </p:spPr>
          <p:txBody>
            <a:bodyPr/>
            <a:lstStyle/>
            <a:p>
              <a:endParaRPr lang="tr-TR"/>
            </a:p>
          </p:txBody>
        </p:sp>
        <p:sp>
          <p:nvSpPr>
            <p:cNvPr id="146497" name="Freeform 64"/>
            <p:cNvSpPr>
              <a:spLocks/>
            </p:cNvSpPr>
            <p:nvPr/>
          </p:nvSpPr>
          <p:spPr bwMode="auto">
            <a:xfrm>
              <a:off x="3861" y="3019"/>
              <a:ext cx="89" cy="75"/>
            </a:xfrm>
            <a:custGeom>
              <a:avLst/>
              <a:gdLst>
                <a:gd name="T0" fmla="*/ 44 w 179"/>
                <a:gd name="T1" fmla="*/ 19 h 150"/>
                <a:gd name="T2" fmla="*/ 44 w 179"/>
                <a:gd name="T3" fmla="*/ 5 h 150"/>
                <a:gd name="T4" fmla="*/ 34 w 179"/>
                <a:gd name="T5" fmla="*/ 1 h 150"/>
                <a:gd name="T6" fmla="*/ 13 w 179"/>
                <a:gd name="T7" fmla="*/ 0 h 150"/>
                <a:gd name="T8" fmla="*/ 2 w 179"/>
                <a:gd name="T9" fmla="*/ 3 h 150"/>
                <a:gd name="T10" fmla="*/ 0 w 179"/>
                <a:gd name="T11" fmla="*/ 19 h 150"/>
                <a:gd name="T12" fmla="*/ 3 w 179"/>
                <a:gd name="T13" fmla="*/ 33 h 150"/>
                <a:gd name="T14" fmla="*/ 14 w 179"/>
                <a:gd name="T15" fmla="*/ 38 h 150"/>
                <a:gd name="T16" fmla="*/ 25 w 179"/>
                <a:gd name="T17" fmla="*/ 37 h 150"/>
                <a:gd name="T18" fmla="*/ 37 w 179"/>
                <a:gd name="T19" fmla="*/ 35 h 150"/>
                <a:gd name="T20" fmla="*/ 44 w 179"/>
                <a:gd name="T21" fmla="*/ 26 h 150"/>
                <a:gd name="T22" fmla="*/ 44 w 179"/>
                <a:gd name="T23" fmla="*/ 19 h 150"/>
                <a:gd name="T24" fmla="*/ 44 w 179"/>
                <a:gd name="T25" fmla="*/ 19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150"/>
                <a:gd name="T41" fmla="*/ 179 w 179"/>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150">
                  <a:moveTo>
                    <a:pt x="179" y="77"/>
                  </a:moveTo>
                  <a:lnTo>
                    <a:pt x="179" y="19"/>
                  </a:lnTo>
                  <a:lnTo>
                    <a:pt x="137" y="3"/>
                  </a:lnTo>
                  <a:lnTo>
                    <a:pt x="52" y="0"/>
                  </a:lnTo>
                  <a:lnTo>
                    <a:pt x="8" y="15"/>
                  </a:lnTo>
                  <a:lnTo>
                    <a:pt x="0" y="74"/>
                  </a:lnTo>
                  <a:lnTo>
                    <a:pt x="12" y="129"/>
                  </a:lnTo>
                  <a:lnTo>
                    <a:pt x="59" y="150"/>
                  </a:lnTo>
                  <a:lnTo>
                    <a:pt x="101" y="148"/>
                  </a:lnTo>
                  <a:lnTo>
                    <a:pt x="151" y="140"/>
                  </a:lnTo>
                  <a:lnTo>
                    <a:pt x="179" y="104"/>
                  </a:lnTo>
                  <a:lnTo>
                    <a:pt x="179" y="77"/>
                  </a:lnTo>
                  <a:close/>
                </a:path>
              </a:pathLst>
            </a:custGeom>
            <a:solidFill>
              <a:srgbClr val="FFA64D"/>
            </a:solidFill>
            <a:ln w="9525">
              <a:noFill/>
              <a:round/>
              <a:headEnd/>
              <a:tailEnd/>
            </a:ln>
          </p:spPr>
          <p:txBody>
            <a:bodyPr/>
            <a:lstStyle/>
            <a:p>
              <a:endParaRPr lang="tr-TR"/>
            </a:p>
          </p:txBody>
        </p:sp>
        <p:sp>
          <p:nvSpPr>
            <p:cNvPr id="146498" name="Freeform 65"/>
            <p:cNvSpPr>
              <a:spLocks/>
            </p:cNvSpPr>
            <p:nvPr/>
          </p:nvSpPr>
          <p:spPr bwMode="auto">
            <a:xfrm>
              <a:off x="3606" y="2782"/>
              <a:ext cx="30" cy="61"/>
            </a:xfrm>
            <a:custGeom>
              <a:avLst/>
              <a:gdLst>
                <a:gd name="T0" fmla="*/ 15 w 59"/>
                <a:gd name="T1" fmla="*/ 0 h 121"/>
                <a:gd name="T2" fmla="*/ 9 w 59"/>
                <a:gd name="T3" fmla="*/ 2 h 121"/>
                <a:gd name="T4" fmla="*/ 9 w 59"/>
                <a:gd name="T5" fmla="*/ 12 h 121"/>
                <a:gd name="T6" fmla="*/ 8 w 59"/>
                <a:gd name="T7" fmla="*/ 16 h 121"/>
                <a:gd name="T8" fmla="*/ 7 w 59"/>
                <a:gd name="T9" fmla="*/ 18 h 121"/>
                <a:gd name="T10" fmla="*/ 6 w 59"/>
                <a:gd name="T11" fmla="*/ 21 h 121"/>
                <a:gd name="T12" fmla="*/ 5 w 59"/>
                <a:gd name="T13" fmla="*/ 24 h 121"/>
                <a:gd name="T14" fmla="*/ 4 w 59"/>
                <a:gd name="T15" fmla="*/ 26 h 121"/>
                <a:gd name="T16" fmla="*/ 2 w 59"/>
                <a:gd name="T17" fmla="*/ 28 h 121"/>
                <a:gd name="T18" fmla="*/ 1 w 59"/>
                <a:gd name="T19" fmla="*/ 29 h 121"/>
                <a:gd name="T20" fmla="*/ 0 w 59"/>
                <a:gd name="T21" fmla="*/ 31 h 121"/>
                <a:gd name="T22" fmla="*/ 1 w 59"/>
                <a:gd name="T23" fmla="*/ 30 h 121"/>
                <a:gd name="T24" fmla="*/ 3 w 59"/>
                <a:gd name="T25" fmla="*/ 28 h 121"/>
                <a:gd name="T26" fmla="*/ 5 w 59"/>
                <a:gd name="T27" fmla="*/ 27 h 121"/>
                <a:gd name="T28" fmla="*/ 6 w 59"/>
                <a:gd name="T29" fmla="*/ 26 h 121"/>
                <a:gd name="T30" fmla="*/ 7 w 59"/>
                <a:gd name="T31" fmla="*/ 25 h 121"/>
                <a:gd name="T32" fmla="*/ 8 w 59"/>
                <a:gd name="T33" fmla="*/ 24 h 121"/>
                <a:gd name="T34" fmla="*/ 8 w 59"/>
                <a:gd name="T35" fmla="*/ 23 h 121"/>
                <a:gd name="T36" fmla="*/ 12 w 59"/>
                <a:gd name="T37" fmla="*/ 17 h 121"/>
                <a:gd name="T38" fmla="*/ 14 w 59"/>
                <a:gd name="T39" fmla="*/ 11 h 121"/>
                <a:gd name="T40" fmla="*/ 15 w 59"/>
                <a:gd name="T41" fmla="*/ 5 h 121"/>
                <a:gd name="T42" fmla="*/ 15 w 59"/>
                <a:gd name="T43" fmla="*/ 0 h 121"/>
                <a:gd name="T44" fmla="*/ 15 w 59"/>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121"/>
                <a:gd name="T71" fmla="*/ 59 w 5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121">
                  <a:moveTo>
                    <a:pt x="59" y="0"/>
                  </a:moveTo>
                  <a:lnTo>
                    <a:pt x="36" y="5"/>
                  </a:lnTo>
                  <a:lnTo>
                    <a:pt x="34" y="45"/>
                  </a:lnTo>
                  <a:lnTo>
                    <a:pt x="31" y="62"/>
                  </a:lnTo>
                  <a:lnTo>
                    <a:pt x="27" y="72"/>
                  </a:lnTo>
                  <a:lnTo>
                    <a:pt x="23" y="81"/>
                  </a:lnTo>
                  <a:lnTo>
                    <a:pt x="19" y="93"/>
                  </a:lnTo>
                  <a:lnTo>
                    <a:pt x="13" y="102"/>
                  </a:lnTo>
                  <a:lnTo>
                    <a:pt x="8" y="112"/>
                  </a:lnTo>
                  <a:lnTo>
                    <a:pt x="4" y="115"/>
                  </a:lnTo>
                  <a:lnTo>
                    <a:pt x="0" y="121"/>
                  </a:lnTo>
                  <a:lnTo>
                    <a:pt x="4" y="117"/>
                  </a:lnTo>
                  <a:lnTo>
                    <a:pt x="10" y="112"/>
                  </a:lnTo>
                  <a:lnTo>
                    <a:pt x="17" y="106"/>
                  </a:lnTo>
                  <a:lnTo>
                    <a:pt x="21" y="102"/>
                  </a:lnTo>
                  <a:lnTo>
                    <a:pt x="25" y="98"/>
                  </a:lnTo>
                  <a:lnTo>
                    <a:pt x="29" y="95"/>
                  </a:lnTo>
                  <a:lnTo>
                    <a:pt x="32" y="89"/>
                  </a:lnTo>
                  <a:lnTo>
                    <a:pt x="48" y="68"/>
                  </a:lnTo>
                  <a:lnTo>
                    <a:pt x="55" y="43"/>
                  </a:lnTo>
                  <a:lnTo>
                    <a:pt x="59" y="20"/>
                  </a:lnTo>
                  <a:lnTo>
                    <a:pt x="59" y="0"/>
                  </a:lnTo>
                  <a:close/>
                </a:path>
              </a:pathLst>
            </a:custGeom>
            <a:solidFill>
              <a:srgbClr val="000000"/>
            </a:solidFill>
            <a:ln w="9525">
              <a:noFill/>
              <a:round/>
              <a:headEnd/>
              <a:tailEnd/>
            </a:ln>
          </p:spPr>
          <p:txBody>
            <a:bodyPr/>
            <a:lstStyle/>
            <a:p>
              <a:endParaRPr lang="tr-TR"/>
            </a:p>
          </p:txBody>
        </p:sp>
        <p:sp>
          <p:nvSpPr>
            <p:cNvPr id="146499" name="Freeform 66"/>
            <p:cNvSpPr>
              <a:spLocks/>
            </p:cNvSpPr>
            <p:nvPr/>
          </p:nvSpPr>
          <p:spPr bwMode="auto">
            <a:xfrm>
              <a:off x="3622" y="2786"/>
              <a:ext cx="117" cy="92"/>
            </a:xfrm>
            <a:custGeom>
              <a:avLst/>
              <a:gdLst>
                <a:gd name="T0" fmla="*/ 4 w 234"/>
                <a:gd name="T1" fmla="*/ 18 h 184"/>
                <a:gd name="T2" fmla="*/ 6 w 234"/>
                <a:gd name="T3" fmla="*/ 19 h 184"/>
                <a:gd name="T4" fmla="*/ 7 w 234"/>
                <a:gd name="T5" fmla="*/ 22 h 184"/>
                <a:gd name="T6" fmla="*/ 11 w 234"/>
                <a:gd name="T7" fmla="*/ 24 h 184"/>
                <a:gd name="T8" fmla="*/ 14 w 234"/>
                <a:gd name="T9" fmla="*/ 27 h 184"/>
                <a:gd name="T10" fmla="*/ 18 w 234"/>
                <a:gd name="T11" fmla="*/ 29 h 184"/>
                <a:gd name="T12" fmla="*/ 21 w 234"/>
                <a:gd name="T13" fmla="*/ 31 h 184"/>
                <a:gd name="T14" fmla="*/ 26 w 234"/>
                <a:gd name="T15" fmla="*/ 23 h 184"/>
                <a:gd name="T16" fmla="*/ 28 w 234"/>
                <a:gd name="T17" fmla="*/ 11 h 184"/>
                <a:gd name="T18" fmla="*/ 29 w 234"/>
                <a:gd name="T19" fmla="*/ 6 h 184"/>
                <a:gd name="T20" fmla="*/ 31 w 234"/>
                <a:gd name="T21" fmla="*/ 5 h 184"/>
                <a:gd name="T22" fmla="*/ 34 w 234"/>
                <a:gd name="T23" fmla="*/ 3 h 184"/>
                <a:gd name="T24" fmla="*/ 36 w 234"/>
                <a:gd name="T25" fmla="*/ 1 h 184"/>
                <a:gd name="T26" fmla="*/ 45 w 234"/>
                <a:gd name="T27" fmla="*/ 0 h 184"/>
                <a:gd name="T28" fmla="*/ 46 w 234"/>
                <a:gd name="T29" fmla="*/ 1 h 184"/>
                <a:gd name="T30" fmla="*/ 43 w 234"/>
                <a:gd name="T31" fmla="*/ 3 h 184"/>
                <a:gd name="T32" fmla="*/ 40 w 234"/>
                <a:gd name="T33" fmla="*/ 6 h 184"/>
                <a:gd name="T34" fmla="*/ 38 w 234"/>
                <a:gd name="T35" fmla="*/ 7 h 184"/>
                <a:gd name="T36" fmla="*/ 33 w 234"/>
                <a:gd name="T37" fmla="*/ 13 h 184"/>
                <a:gd name="T38" fmla="*/ 29 w 234"/>
                <a:gd name="T39" fmla="*/ 28 h 184"/>
                <a:gd name="T40" fmla="*/ 33 w 234"/>
                <a:gd name="T41" fmla="*/ 37 h 184"/>
                <a:gd name="T42" fmla="*/ 38 w 234"/>
                <a:gd name="T43" fmla="*/ 40 h 184"/>
                <a:gd name="T44" fmla="*/ 41 w 234"/>
                <a:gd name="T45" fmla="*/ 41 h 184"/>
                <a:gd name="T46" fmla="*/ 46 w 234"/>
                <a:gd name="T47" fmla="*/ 43 h 184"/>
                <a:gd name="T48" fmla="*/ 51 w 234"/>
                <a:gd name="T49" fmla="*/ 45 h 184"/>
                <a:gd name="T50" fmla="*/ 59 w 234"/>
                <a:gd name="T51" fmla="*/ 46 h 184"/>
                <a:gd name="T52" fmla="*/ 45 w 234"/>
                <a:gd name="T53" fmla="*/ 46 h 184"/>
                <a:gd name="T54" fmla="*/ 28 w 234"/>
                <a:gd name="T55" fmla="*/ 42 h 184"/>
                <a:gd name="T56" fmla="*/ 22 w 234"/>
                <a:gd name="T57" fmla="*/ 39 h 184"/>
                <a:gd name="T58" fmla="*/ 19 w 234"/>
                <a:gd name="T59" fmla="*/ 37 h 184"/>
                <a:gd name="T60" fmla="*/ 15 w 234"/>
                <a:gd name="T61" fmla="*/ 35 h 184"/>
                <a:gd name="T62" fmla="*/ 13 w 234"/>
                <a:gd name="T63" fmla="*/ 33 h 184"/>
                <a:gd name="T64" fmla="*/ 10 w 234"/>
                <a:gd name="T65" fmla="*/ 30 h 184"/>
                <a:gd name="T66" fmla="*/ 7 w 234"/>
                <a:gd name="T67" fmla="*/ 28 h 184"/>
                <a:gd name="T68" fmla="*/ 6 w 234"/>
                <a:gd name="T69" fmla="*/ 26 h 184"/>
                <a:gd name="T70" fmla="*/ 4 w 234"/>
                <a:gd name="T71" fmla="*/ 24 h 184"/>
                <a:gd name="T72" fmla="*/ 2 w 234"/>
                <a:gd name="T73" fmla="*/ 22 h 184"/>
                <a:gd name="T74" fmla="*/ 3 w 234"/>
                <a:gd name="T75" fmla="*/ 9 h 184"/>
                <a:gd name="T76" fmla="*/ 4 w 234"/>
                <a:gd name="T77" fmla="*/ 17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4"/>
                <a:gd name="T118" fmla="*/ 0 h 184"/>
                <a:gd name="T119" fmla="*/ 234 w 234"/>
                <a:gd name="T120" fmla="*/ 184 h 1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4" h="184">
                  <a:moveTo>
                    <a:pt x="14" y="67"/>
                  </a:moveTo>
                  <a:lnTo>
                    <a:pt x="16" y="69"/>
                  </a:lnTo>
                  <a:lnTo>
                    <a:pt x="18" y="72"/>
                  </a:lnTo>
                  <a:lnTo>
                    <a:pt x="21" y="76"/>
                  </a:lnTo>
                  <a:lnTo>
                    <a:pt x="25" y="80"/>
                  </a:lnTo>
                  <a:lnTo>
                    <a:pt x="31" y="86"/>
                  </a:lnTo>
                  <a:lnTo>
                    <a:pt x="37" y="91"/>
                  </a:lnTo>
                  <a:lnTo>
                    <a:pt x="42" y="97"/>
                  </a:lnTo>
                  <a:lnTo>
                    <a:pt x="48" y="103"/>
                  </a:lnTo>
                  <a:lnTo>
                    <a:pt x="56" y="108"/>
                  </a:lnTo>
                  <a:lnTo>
                    <a:pt x="61" y="114"/>
                  </a:lnTo>
                  <a:lnTo>
                    <a:pt x="69" y="118"/>
                  </a:lnTo>
                  <a:lnTo>
                    <a:pt x="76" y="122"/>
                  </a:lnTo>
                  <a:lnTo>
                    <a:pt x="84" y="126"/>
                  </a:lnTo>
                  <a:lnTo>
                    <a:pt x="99" y="129"/>
                  </a:lnTo>
                  <a:lnTo>
                    <a:pt x="103" y="95"/>
                  </a:lnTo>
                  <a:lnTo>
                    <a:pt x="105" y="59"/>
                  </a:lnTo>
                  <a:lnTo>
                    <a:pt x="111" y="42"/>
                  </a:lnTo>
                  <a:lnTo>
                    <a:pt x="114" y="32"/>
                  </a:lnTo>
                  <a:lnTo>
                    <a:pt x="118" y="25"/>
                  </a:lnTo>
                  <a:lnTo>
                    <a:pt x="122" y="21"/>
                  </a:lnTo>
                  <a:lnTo>
                    <a:pt x="126" y="17"/>
                  </a:lnTo>
                  <a:lnTo>
                    <a:pt x="130" y="15"/>
                  </a:lnTo>
                  <a:lnTo>
                    <a:pt x="133" y="12"/>
                  </a:lnTo>
                  <a:lnTo>
                    <a:pt x="137" y="8"/>
                  </a:lnTo>
                  <a:lnTo>
                    <a:pt x="143" y="6"/>
                  </a:lnTo>
                  <a:lnTo>
                    <a:pt x="154" y="0"/>
                  </a:lnTo>
                  <a:lnTo>
                    <a:pt x="179" y="0"/>
                  </a:lnTo>
                  <a:lnTo>
                    <a:pt x="191" y="0"/>
                  </a:lnTo>
                  <a:lnTo>
                    <a:pt x="183" y="4"/>
                  </a:lnTo>
                  <a:lnTo>
                    <a:pt x="175" y="8"/>
                  </a:lnTo>
                  <a:lnTo>
                    <a:pt x="170" y="12"/>
                  </a:lnTo>
                  <a:lnTo>
                    <a:pt x="164" y="15"/>
                  </a:lnTo>
                  <a:lnTo>
                    <a:pt x="158" y="21"/>
                  </a:lnTo>
                  <a:lnTo>
                    <a:pt x="154" y="25"/>
                  </a:lnTo>
                  <a:lnTo>
                    <a:pt x="149" y="31"/>
                  </a:lnTo>
                  <a:lnTo>
                    <a:pt x="145" y="34"/>
                  </a:lnTo>
                  <a:lnTo>
                    <a:pt x="132" y="53"/>
                  </a:lnTo>
                  <a:lnTo>
                    <a:pt x="124" y="74"/>
                  </a:lnTo>
                  <a:lnTo>
                    <a:pt x="118" y="114"/>
                  </a:lnTo>
                  <a:lnTo>
                    <a:pt x="120" y="145"/>
                  </a:lnTo>
                  <a:lnTo>
                    <a:pt x="130" y="148"/>
                  </a:lnTo>
                  <a:lnTo>
                    <a:pt x="141" y="154"/>
                  </a:lnTo>
                  <a:lnTo>
                    <a:pt x="149" y="158"/>
                  </a:lnTo>
                  <a:lnTo>
                    <a:pt x="156" y="162"/>
                  </a:lnTo>
                  <a:lnTo>
                    <a:pt x="164" y="164"/>
                  </a:lnTo>
                  <a:lnTo>
                    <a:pt x="173" y="167"/>
                  </a:lnTo>
                  <a:lnTo>
                    <a:pt x="183" y="171"/>
                  </a:lnTo>
                  <a:lnTo>
                    <a:pt x="192" y="173"/>
                  </a:lnTo>
                  <a:lnTo>
                    <a:pt x="204" y="177"/>
                  </a:lnTo>
                  <a:lnTo>
                    <a:pt x="213" y="179"/>
                  </a:lnTo>
                  <a:lnTo>
                    <a:pt x="234" y="183"/>
                  </a:lnTo>
                  <a:lnTo>
                    <a:pt x="219" y="184"/>
                  </a:lnTo>
                  <a:lnTo>
                    <a:pt x="179" y="183"/>
                  </a:lnTo>
                  <a:lnTo>
                    <a:pt x="124" y="171"/>
                  </a:lnTo>
                  <a:lnTo>
                    <a:pt x="111" y="165"/>
                  </a:lnTo>
                  <a:lnTo>
                    <a:pt x="95" y="160"/>
                  </a:lnTo>
                  <a:lnTo>
                    <a:pt x="88" y="156"/>
                  </a:lnTo>
                  <a:lnTo>
                    <a:pt x="82" y="152"/>
                  </a:lnTo>
                  <a:lnTo>
                    <a:pt x="75" y="148"/>
                  </a:lnTo>
                  <a:lnTo>
                    <a:pt x="69" y="143"/>
                  </a:lnTo>
                  <a:lnTo>
                    <a:pt x="61" y="137"/>
                  </a:lnTo>
                  <a:lnTo>
                    <a:pt x="56" y="133"/>
                  </a:lnTo>
                  <a:lnTo>
                    <a:pt x="50" y="129"/>
                  </a:lnTo>
                  <a:lnTo>
                    <a:pt x="44" y="126"/>
                  </a:lnTo>
                  <a:lnTo>
                    <a:pt x="40" y="120"/>
                  </a:lnTo>
                  <a:lnTo>
                    <a:pt x="35" y="116"/>
                  </a:lnTo>
                  <a:lnTo>
                    <a:pt x="31" y="112"/>
                  </a:lnTo>
                  <a:lnTo>
                    <a:pt x="27" y="108"/>
                  </a:lnTo>
                  <a:lnTo>
                    <a:pt x="23" y="107"/>
                  </a:lnTo>
                  <a:lnTo>
                    <a:pt x="19" y="103"/>
                  </a:lnTo>
                  <a:lnTo>
                    <a:pt x="14" y="97"/>
                  </a:lnTo>
                  <a:lnTo>
                    <a:pt x="10" y="91"/>
                  </a:lnTo>
                  <a:lnTo>
                    <a:pt x="6" y="88"/>
                  </a:lnTo>
                  <a:lnTo>
                    <a:pt x="0" y="72"/>
                  </a:lnTo>
                  <a:lnTo>
                    <a:pt x="10" y="36"/>
                  </a:lnTo>
                  <a:lnTo>
                    <a:pt x="14" y="67"/>
                  </a:lnTo>
                  <a:close/>
                </a:path>
              </a:pathLst>
            </a:custGeom>
            <a:solidFill>
              <a:srgbClr val="000000"/>
            </a:solidFill>
            <a:ln w="9525">
              <a:noFill/>
              <a:round/>
              <a:headEnd/>
              <a:tailEnd/>
            </a:ln>
          </p:spPr>
          <p:txBody>
            <a:bodyPr/>
            <a:lstStyle/>
            <a:p>
              <a:endParaRPr lang="tr-TR"/>
            </a:p>
          </p:txBody>
        </p:sp>
        <p:sp>
          <p:nvSpPr>
            <p:cNvPr id="146500" name="Freeform 67"/>
            <p:cNvSpPr>
              <a:spLocks/>
            </p:cNvSpPr>
            <p:nvPr/>
          </p:nvSpPr>
          <p:spPr bwMode="auto">
            <a:xfrm>
              <a:off x="3721" y="2641"/>
              <a:ext cx="202" cy="250"/>
            </a:xfrm>
            <a:custGeom>
              <a:avLst/>
              <a:gdLst>
                <a:gd name="T0" fmla="*/ 61 w 403"/>
                <a:gd name="T1" fmla="*/ 12 h 500"/>
                <a:gd name="T2" fmla="*/ 59 w 403"/>
                <a:gd name="T3" fmla="*/ 14 h 500"/>
                <a:gd name="T4" fmla="*/ 56 w 403"/>
                <a:gd name="T5" fmla="*/ 16 h 500"/>
                <a:gd name="T6" fmla="*/ 53 w 403"/>
                <a:gd name="T7" fmla="*/ 19 h 500"/>
                <a:gd name="T8" fmla="*/ 51 w 403"/>
                <a:gd name="T9" fmla="*/ 20 h 500"/>
                <a:gd name="T10" fmla="*/ 49 w 403"/>
                <a:gd name="T11" fmla="*/ 22 h 500"/>
                <a:gd name="T12" fmla="*/ 47 w 403"/>
                <a:gd name="T13" fmla="*/ 24 h 500"/>
                <a:gd name="T14" fmla="*/ 45 w 403"/>
                <a:gd name="T15" fmla="*/ 26 h 500"/>
                <a:gd name="T16" fmla="*/ 43 w 403"/>
                <a:gd name="T17" fmla="*/ 28 h 500"/>
                <a:gd name="T18" fmla="*/ 40 w 403"/>
                <a:gd name="T19" fmla="*/ 31 h 500"/>
                <a:gd name="T20" fmla="*/ 38 w 403"/>
                <a:gd name="T21" fmla="*/ 33 h 500"/>
                <a:gd name="T22" fmla="*/ 36 w 403"/>
                <a:gd name="T23" fmla="*/ 36 h 500"/>
                <a:gd name="T24" fmla="*/ 33 w 403"/>
                <a:gd name="T25" fmla="*/ 39 h 500"/>
                <a:gd name="T26" fmla="*/ 31 w 403"/>
                <a:gd name="T27" fmla="*/ 42 h 500"/>
                <a:gd name="T28" fmla="*/ 28 w 403"/>
                <a:gd name="T29" fmla="*/ 45 h 500"/>
                <a:gd name="T30" fmla="*/ 25 w 403"/>
                <a:gd name="T31" fmla="*/ 49 h 500"/>
                <a:gd name="T32" fmla="*/ 21 w 403"/>
                <a:gd name="T33" fmla="*/ 57 h 500"/>
                <a:gd name="T34" fmla="*/ 17 w 403"/>
                <a:gd name="T35" fmla="*/ 63 h 500"/>
                <a:gd name="T36" fmla="*/ 14 w 403"/>
                <a:gd name="T37" fmla="*/ 71 h 500"/>
                <a:gd name="T38" fmla="*/ 10 w 403"/>
                <a:gd name="T39" fmla="*/ 82 h 500"/>
                <a:gd name="T40" fmla="*/ 31 w 403"/>
                <a:gd name="T41" fmla="*/ 125 h 500"/>
                <a:gd name="T42" fmla="*/ 1 w 403"/>
                <a:gd name="T43" fmla="*/ 89 h 500"/>
                <a:gd name="T44" fmla="*/ 3 w 403"/>
                <a:gd name="T45" fmla="*/ 83 h 500"/>
                <a:gd name="T46" fmla="*/ 5 w 403"/>
                <a:gd name="T47" fmla="*/ 77 h 500"/>
                <a:gd name="T48" fmla="*/ 8 w 403"/>
                <a:gd name="T49" fmla="*/ 71 h 500"/>
                <a:gd name="T50" fmla="*/ 10 w 403"/>
                <a:gd name="T51" fmla="*/ 63 h 500"/>
                <a:gd name="T52" fmla="*/ 14 w 403"/>
                <a:gd name="T53" fmla="*/ 56 h 500"/>
                <a:gd name="T54" fmla="*/ 18 w 403"/>
                <a:gd name="T55" fmla="*/ 48 h 500"/>
                <a:gd name="T56" fmla="*/ 22 w 403"/>
                <a:gd name="T57" fmla="*/ 40 h 500"/>
                <a:gd name="T58" fmla="*/ 27 w 403"/>
                <a:gd name="T59" fmla="*/ 32 h 500"/>
                <a:gd name="T60" fmla="*/ 31 w 403"/>
                <a:gd name="T61" fmla="*/ 27 h 500"/>
                <a:gd name="T62" fmla="*/ 32 w 403"/>
                <a:gd name="T63" fmla="*/ 25 h 500"/>
                <a:gd name="T64" fmla="*/ 34 w 403"/>
                <a:gd name="T65" fmla="*/ 23 h 500"/>
                <a:gd name="T66" fmla="*/ 35 w 403"/>
                <a:gd name="T67" fmla="*/ 21 h 500"/>
                <a:gd name="T68" fmla="*/ 37 w 403"/>
                <a:gd name="T69" fmla="*/ 19 h 500"/>
                <a:gd name="T70" fmla="*/ 39 w 403"/>
                <a:gd name="T71" fmla="*/ 17 h 500"/>
                <a:gd name="T72" fmla="*/ 41 w 403"/>
                <a:gd name="T73" fmla="*/ 15 h 500"/>
                <a:gd name="T74" fmla="*/ 43 w 403"/>
                <a:gd name="T75" fmla="*/ 13 h 500"/>
                <a:gd name="T76" fmla="*/ 46 w 403"/>
                <a:gd name="T77" fmla="*/ 10 h 500"/>
                <a:gd name="T78" fmla="*/ 50 w 403"/>
                <a:gd name="T79" fmla="*/ 8 h 500"/>
                <a:gd name="T80" fmla="*/ 54 w 403"/>
                <a:gd name="T81" fmla="*/ 5 h 500"/>
                <a:gd name="T82" fmla="*/ 57 w 403"/>
                <a:gd name="T83" fmla="*/ 3 h 500"/>
                <a:gd name="T84" fmla="*/ 62 w 403"/>
                <a:gd name="T85" fmla="*/ 1 h 500"/>
                <a:gd name="T86" fmla="*/ 66 w 403"/>
                <a:gd name="T87" fmla="*/ 2 h 500"/>
                <a:gd name="T88" fmla="*/ 69 w 403"/>
                <a:gd name="T89" fmla="*/ 5 h 500"/>
                <a:gd name="T90" fmla="*/ 72 w 403"/>
                <a:gd name="T91" fmla="*/ 7 h 500"/>
                <a:gd name="T92" fmla="*/ 75 w 403"/>
                <a:gd name="T93" fmla="*/ 9 h 500"/>
                <a:gd name="T94" fmla="*/ 78 w 403"/>
                <a:gd name="T95" fmla="*/ 12 h 500"/>
                <a:gd name="T96" fmla="*/ 81 w 403"/>
                <a:gd name="T97" fmla="*/ 14 h 500"/>
                <a:gd name="T98" fmla="*/ 85 w 403"/>
                <a:gd name="T99" fmla="*/ 17 h 500"/>
                <a:gd name="T100" fmla="*/ 87 w 403"/>
                <a:gd name="T101" fmla="*/ 19 h 500"/>
                <a:gd name="T102" fmla="*/ 91 w 403"/>
                <a:gd name="T103" fmla="*/ 22 h 500"/>
                <a:gd name="T104" fmla="*/ 94 w 403"/>
                <a:gd name="T105" fmla="*/ 24 h 500"/>
                <a:gd name="T106" fmla="*/ 96 w 403"/>
                <a:gd name="T107" fmla="*/ 26 h 500"/>
                <a:gd name="T108" fmla="*/ 99 w 403"/>
                <a:gd name="T109" fmla="*/ 28 h 500"/>
                <a:gd name="T110" fmla="*/ 101 w 403"/>
                <a:gd name="T111" fmla="*/ 29 h 500"/>
                <a:gd name="T112" fmla="*/ 62 w 403"/>
                <a:gd name="T113" fmla="*/ 11 h 5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3"/>
                <a:gd name="T172" fmla="*/ 0 h 500"/>
                <a:gd name="T173" fmla="*/ 403 w 403"/>
                <a:gd name="T174" fmla="*/ 500 h 5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3" h="500">
                  <a:moveTo>
                    <a:pt x="245" y="44"/>
                  </a:moveTo>
                  <a:lnTo>
                    <a:pt x="243" y="46"/>
                  </a:lnTo>
                  <a:lnTo>
                    <a:pt x="238" y="52"/>
                  </a:lnTo>
                  <a:lnTo>
                    <a:pt x="234" y="55"/>
                  </a:lnTo>
                  <a:lnTo>
                    <a:pt x="228" y="59"/>
                  </a:lnTo>
                  <a:lnTo>
                    <a:pt x="221" y="63"/>
                  </a:lnTo>
                  <a:lnTo>
                    <a:pt x="215" y="71"/>
                  </a:lnTo>
                  <a:lnTo>
                    <a:pt x="211" y="73"/>
                  </a:lnTo>
                  <a:lnTo>
                    <a:pt x="207" y="76"/>
                  </a:lnTo>
                  <a:lnTo>
                    <a:pt x="203" y="80"/>
                  </a:lnTo>
                  <a:lnTo>
                    <a:pt x="200" y="82"/>
                  </a:lnTo>
                  <a:lnTo>
                    <a:pt x="196" y="86"/>
                  </a:lnTo>
                  <a:lnTo>
                    <a:pt x="192" y="90"/>
                  </a:lnTo>
                  <a:lnTo>
                    <a:pt x="186" y="95"/>
                  </a:lnTo>
                  <a:lnTo>
                    <a:pt x="183" y="99"/>
                  </a:lnTo>
                  <a:lnTo>
                    <a:pt x="179" y="103"/>
                  </a:lnTo>
                  <a:lnTo>
                    <a:pt x="173" y="107"/>
                  </a:lnTo>
                  <a:lnTo>
                    <a:pt x="169" y="112"/>
                  </a:lnTo>
                  <a:lnTo>
                    <a:pt x="164" y="116"/>
                  </a:lnTo>
                  <a:lnTo>
                    <a:pt x="160" y="122"/>
                  </a:lnTo>
                  <a:lnTo>
                    <a:pt x="154" y="128"/>
                  </a:lnTo>
                  <a:lnTo>
                    <a:pt x="150" y="131"/>
                  </a:lnTo>
                  <a:lnTo>
                    <a:pt x="145" y="137"/>
                  </a:lnTo>
                  <a:lnTo>
                    <a:pt x="141" y="143"/>
                  </a:lnTo>
                  <a:lnTo>
                    <a:pt x="135" y="149"/>
                  </a:lnTo>
                  <a:lnTo>
                    <a:pt x="131" y="154"/>
                  </a:lnTo>
                  <a:lnTo>
                    <a:pt x="126" y="160"/>
                  </a:lnTo>
                  <a:lnTo>
                    <a:pt x="122" y="166"/>
                  </a:lnTo>
                  <a:lnTo>
                    <a:pt x="116" y="171"/>
                  </a:lnTo>
                  <a:lnTo>
                    <a:pt x="112" y="177"/>
                  </a:lnTo>
                  <a:lnTo>
                    <a:pt x="107" y="185"/>
                  </a:lnTo>
                  <a:lnTo>
                    <a:pt x="99" y="196"/>
                  </a:lnTo>
                  <a:lnTo>
                    <a:pt x="89" y="209"/>
                  </a:lnTo>
                  <a:lnTo>
                    <a:pt x="82" y="225"/>
                  </a:lnTo>
                  <a:lnTo>
                    <a:pt x="72" y="238"/>
                  </a:lnTo>
                  <a:lnTo>
                    <a:pt x="67" y="251"/>
                  </a:lnTo>
                  <a:lnTo>
                    <a:pt x="59" y="266"/>
                  </a:lnTo>
                  <a:lnTo>
                    <a:pt x="53" y="282"/>
                  </a:lnTo>
                  <a:lnTo>
                    <a:pt x="48" y="295"/>
                  </a:lnTo>
                  <a:lnTo>
                    <a:pt x="38" y="325"/>
                  </a:lnTo>
                  <a:lnTo>
                    <a:pt x="34" y="358"/>
                  </a:lnTo>
                  <a:lnTo>
                    <a:pt x="122" y="500"/>
                  </a:lnTo>
                  <a:lnTo>
                    <a:pt x="0" y="369"/>
                  </a:lnTo>
                  <a:lnTo>
                    <a:pt x="4" y="356"/>
                  </a:lnTo>
                  <a:lnTo>
                    <a:pt x="8" y="340"/>
                  </a:lnTo>
                  <a:lnTo>
                    <a:pt x="12" y="331"/>
                  </a:lnTo>
                  <a:lnTo>
                    <a:pt x="13" y="320"/>
                  </a:lnTo>
                  <a:lnTo>
                    <a:pt x="19" y="308"/>
                  </a:lnTo>
                  <a:lnTo>
                    <a:pt x="23" y="295"/>
                  </a:lnTo>
                  <a:lnTo>
                    <a:pt x="29" y="282"/>
                  </a:lnTo>
                  <a:lnTo>
                    <a:pt x="32" y="268"/>
                  </a:lnTo>
                  <a:lnTo>
                    <a:pt x="38" y="253"/>
                  </a:lnTo>
                  <a:lnTo>
                    <a:pt x="46" y="238"/>
                  </a:lnTo>
                  <a:lnTo>
                    <a:pt x="53" y="223"/>
                  </a:lnTo>
                  <a:lnTo>
                    <a:pt x="59" y="207"/>
                  </a:lnTo>
                  <a:lnTo>
                    <a:pt x="69" y="192"/>
                  </a:lnTo>
                  <a:lnTo>
                    <a:pt x="76" y="175"/>
                  </a:lnTo>
                  <a:lnTo>
                    <a:pt x="86" y="160"/>
                  </a:lnTo>
                  <a:lnTo>
                    <a:pt x="95" y="145"/>
                  </a:lnTo>
                  <a:lnTo>
                    <a:pt x="105" y="128"/>
                  </a:lnTo>
                  <a:lnTo>
                    <a:pt x="116" y="112"/>
                  </a:lnTo>
                  <a:lnTo>
                    <a:pt x="122" y="105"/>
                  </a:lnTo>
                  <a:lnTo>
                    <a:pt x="124" y="101"/>
                  </a:lnTo>
                  <a:lnTo>
                    <a:pt x="127" y="97"/>
                  </a:lnTo>
                  <a:lnTo>
                    <a:pt x="129" y="95"/>
                  </a:lnTo>
                  <a:lnTo>
                    <a:pt x="133" y="92"/>
                  </a:lnTo>
                  <a:lnTo>
                    <a:pt x="135" y="88"/>
                  </a:lnTo>
                  <a:lnTo>
                    <a:pt x="139" y="84"/>
                  </a:lnTo>
                  <a:lnTo>
                    <a:pt x="145" y="76"/>
                  </a:lnTo>
                  <a:lnTo>
                    <a:pt x="148" y="74"/>
                  </a:lnTo>
                  <a:lnTo>
                    <a:pt x="150" y="71"/>
                  </a:lnTo>
                  <a:lnTo>
                    <a:pt x="154" y="67"/>
                  </a:lnTo>
                  <a:lnTo>
                    <a:pt x="158" y="63"/>
                  </a:lnTo>
                  <a:lnTo>
                    <a:pt x="164" y="57"/>
                  </a:lnTo>
                  <a:lnTo>
                    <a:pt x="167" y="54"/>
                  </a:lnTo>
                  <a:lnTo>
                    <a:pt x="171" y="52"/>
                  </a:lnTo>
                  <a:lnTo>
                    <a:pt x="177" y="46"/>
                  </a:lnTo>
                  <a:lnTo>
                    <a:pt x="184" y="40"/>
                  </a:lnTo>
                  <a:lnTo>
                    <a:pt x="190" y="35"/>
                  </a:lnTo>
                  <a:lnTo>
                    <a:pt x="198" y="29"/>
                  </a:lnTo>
                  <a:lnTo>
                    <a:pt x="205" y="23"/>
                  </a:lnTo>
                  <a:lnTo>
                    <a:pt x="213" y="19"/>
                  </a:lnTo>
                  <a:lnTo>
                    <a:pt x="221" y="16"/>
                  </a:lnTo>
                  <a:lnTo>
                    <a:pt x="228" y="12"/>
                  </a:lnTo>
                  <a:lnTo>
                    <a:pt x="236" y="8"/>
                  </a:lnTo>
                  <a:lnTo>
                    <a:pt x="245" y="4"/>
                  </a:lnTo>
                  <a:lnTo>
                    <a:pt x="253" y="0"/>
                  </a:lnTo>
                  <a:lnTo>
                    <a:pt x="264" y="8"/>
                  </a:lnTo>
                  <a:lnTo>
                    <a:pt x="272" y="14"/>
                  </a:lnTo>
                  <a:lnTo>
                    <a:pt x="276" y="17"/>
                  </a:lnTo>
                  <a:lnTo>
                    <a:pt x="281" y="21"/>
                  </a:lnTo>
                  <a:lnTo>
                    <a:pt x="287" y="25"/>
                  </a:lnTo>
                  <a:lnTo>
                    <a:pt x="293" y="31"/>
                  </a:lnTo>
                  <a:lnTo>
                    <a:pt x="299" y="35"/>
                  </a:lnTo>
                  <a:lnTo>
                    <a:pt x="304" y="40"/>
                  </a:lnTo>
                  <a:lnTo>
                    <a:pt x="310" y="46"/>
                  </a:lnTo>
                  <a:lnTo>
                    <a:pt x="318" y="50"/>
                  </a:lnTo>
                  <a:lnTo>
                    <a:pt x="323" y="55"/>
                  </a:lnTo>
                  <a:lnTo>
                    <a:pt x="329" y="61"/>
                  </a:lnTo>
                  <a:lnTo>
                    <a:pt x="337" y="65"/>
                  </a:lnTo>
                  <a:lnTo>
                    <a:pt x="342" y="71"/>
                  </a:lnTo>
                  <a:lnTo>
                    <a:pt x="348" y="76"/>
                  </a:lnTo>
                  <a:lnTo>
                    <a:pt x="354" y="82"/>
                  </a:lnTo>
                  <a:lnTo>
                    <a:pt x="361" y="86"/>
                  </a:lnTo>
                  <a:lnTo>
                    <a:pt x="367" y="90"/>
                  </a:lnTo>
                  <a:lnTo>
                    <a:pt x="373" y="95"/>
                  </a:lnTo>
                  <a:lnTo>
                    <a:pt x="376" y="99"/>
                  </a:lnTo>
                  <a:lnTo>
                    <a:pt x="382" y="103"/>
                  </a:lnTo>
                  <a:lnTo>
                    <a:pt x="386" y="107"/>
                  </a:lnTo>
                  <a:lnTo>
                    <a:pt x="394" y="111"/>
                  </a:lnTo>
                  <a:lnTo>
                    <a:pt x="399" y="114"/>
                  </a:lnTo>
                  <a:lnTo>
                    <a:pt x="403" y="114"/>
                  </a:lnTo>
                  <a:lnTo>
                    <a:pt x="369" y="137"/>
                  </a:lnTo>
                  <a:lnTo>
                    <a:pt x="245" y="44"/>
                  </a:lnTo>
                  <a:close/>
                </a:path>
              </a:pathLst>
            </a:custGeom>
            <a:solidFill>
              <a:srgbClr val="000000"/>
            </a:solidFill>
            <a:ln w="9525">
              <a:noFill/>
              <a:round/>
              <a:headEnd/>
              <a:tailEnd/>
            </a:ln>
          </p:spPr>
          <p:txBody>
            <a:bodyPr/>
            <a:lstStyle/>
            <a:p>
              <a:endParaRPr lang="tr-TR"/>
            </a:p>
          </p:txBody>
        </p:sp>
        <p:sp>
          <p:nvSpPr>
            <p:cNvPr id="146501" name="Freeform 68"/>
            <p:cNvSpPr>
              <a:spLocks/>
            </p:cNvSpPr>
            <p:nvPr/>
          </p:nvSpPr>
          <p:spPr bwMode="auto">
            <a:xfrm>
              <a:off x="3827" y="2672"/>
              <a:ext cx="248" cy="120"/>
            </a:xfrm>
            <a:custGeom>
              <a:avLst/>
              <a:gdLst>
                <a:gd name="T0" fmla="*/ 121 w 494"/>
                <a:gd name="T1" fmla="*/ 5 h 241"/>
                <a:gd name="T2" fmla="*/ 115 w 494"/>
                <a:gd name="T3" fmla="*/ 3 h 241"/>
                <a:gd name="T4" fmla="*/ 104 w 494"/>
                <a:gd name="T5" fmla="*/ 1 h 241"/>
                <a:gd name="T6" fmla="*/ 90 w 494"/>
                <a:gd name="T7" fmla="*/ 0 h 241"/>
                <a:gd name="T8" fmla="*/ 66 w 494"/>
                <a:gd name="T9" fmla="*/ 3 h 241"/>
                <a:gd name="T10" fmla="*/ 56 w 494"/>
                <a:gd name="T11" fmla="*/ 5 h 241"/>
                <a:gd name="T12" fmla="*/ 52 w 494"/>
                <a:gd name="T13" fmla="*/ 7 h 241"/>
                <a:gd name="T14" fmla="*/ 48 w 494"/>
                <a:gd name="T15" fmla="*/ 9 h 241"/>
                <a:gd name="T16" fmla="*/ 43 w 494"/>
                <a:gd name="T17" fmla="*/ 12 h 241"/>
                <a:gd name="T18" fmla="*/ 39 w 494"/>
                <a:gd name="T19" fmla="*/ 14 h 241"/>
                <a:gd name="T20" fmla="*/ 35 w 494"/>
                <a:gd name="T21" fmla="*/ 17 h 241"/>
                <a:gd name="T22" fmla="*/ 32 w 494"/>
                <a:gd name="T23" fmla="*/ 19 h 241"/>
                <a:gd name="T24" fmla="*/ 30 w 494"/>
                <a:gd name="T25" fmla="*/ 21 h 241"/>
                <a:gd name="T26" fmla="*/ 28 w 494"/>
                <a:gd name="T27" fmla="*/ 22 h 241"/>
                <a:gd name="T28" fmla="*/ 26 w 494"/>
                <a:gd name="T29" fmla="*/ 24 h 241"/>
                <a:gd name="T30" fmla="*/ 24 w 494"/>
                <a:gd name="T31" fmla="*/ 26 h 241"/>
                <a:gd name="T32" fmla="*/ 22 w 494"/>
                <a:gd name="T33" fmla="*/ 28 h 241"/>
                <a:gd name="T34" fmla="*/ 20 w 494"/>
                <a:gd name="T35" fmla="*/ 31 h 241"/>
                <a:gd name="T36" fmla="*/ 18 w 494"/>
                <a:gd name="T37" fmla="*/ 33 h 241"/>
                <a:gd name="T38" fmla="*/ 16 w 494"/>
                <a:gd name="T39" fmla="*/ 35 h 241"/>
                <a:gd name="T40" fmla="*/ 15 w 494"/>
                <a:gd name="T41" fmla="*/ 37 h 241"/>
                <a:gd name="T42" fmla="*/ 13 w 494"/>
                <a:gd name="T43" fmla="*/ 39 h 241"/>
                <a:gd name="T44" fmla="*/ 10 w 494"/>
                <a:gd name="T45" fmla="*/ 43 h 241"/>
                <a:gd name="T46" fmla="*/ 6 w 494"/>
                <a:gd name="T47" fmla="*/ 48 h 241"/>
                <a:gd name="T48" fmla="*/ 2 w 494"/>
                <a:gd name="T49" fmla="*/ 56 h 241"/>
                <a:gd name="T50" fmla="*/ 2 w 494"/>
                <a:gd name="T51" fmla="*/ 58 h 241"/>
                <a:gd name="T52" fmla="*/ 6 w 494"/>
                <a:gd name="T53" fmla="*/ 53 h 241"/>
                <a:gd name="T54" fmla="*/ 7 w 494"/>
                <a:gd name="T55" fmla="*/ 51 h 241"/>
                <a:gd name="T56" fmla="*/ 8 w 494"/>
                <a:gd name="T57" fmla="*/ 49 h 241"/>
                <a:gd name="T58" fmla="*/ 10 w 494"/>
                <a:gd name="T59" fmla="*/ 47 h 241"/>
                <a:gd name="T60" fmla="*/ 13 w 494"/>
                <a:gd name="T61" fmla="*/ 44 h 241"/>
                <a:gd name="T62" fmla="*/ 15 w 494"/>
                <a:gd name="T63" fmla="*/ 42 h 241"/>
                <a:gd name="T64" fmla="*/ 17 w 494"/>
                <a:gd name="T65" fmla="*/ 40 h 241"/>
                <a:gd name="T66" fmla="*/ 20 w 494"/>
                <a:gd name="T67" fmla="*/ 37 h 241"/>
                <a:gd name="T68" fmla="*/ 23 w 494"/>
                <a:gd name="T69" fmla="*/ 34 h 241"/>
                <a:gd name="T70" fmla="*/ 26 w 494"/>
                <a:gd name="T71" fmla="*/ 32 h 241"/>
                <a:gd name="T72" fmla="*/ 29 w 494"/>
                <a:gd name="T73" fmla="*/ 29 h 241"/>
                <a:gd name="T74" fmla="*/ 32 w 494"/>
                <a:gd name="T75" fmla="*/ 27 h 241"/>
                <a:gd name="T76" fmla="*/ 36 w 494"/>
                <a:gd name="T77" fmla="*/ 24 h 241"/>
                <a:gd name="T78" fmla="*/ 39 w 494"/>
                <a:gd name="T79" fmla="*/ 22 h 241"/>
                <a:gd name="T80" fmla="*/ 43 w 494"/>
                <a:gd name="T81" fmla="*/ 20 h 241"/>
                <a:gd name="T82" fmla="*/ 47 w 494"/>
                <a:gd name="T83" fmla="*/ 18 h 241"/>
                <a:gd name="T84" fmla="*/ 52 w 494"/>
                <a:gd name="T85" fmla="*/ 15 h 241"/>
                <a:gd name="T86" fmla="*/ 56 w 494"/>
                <a:gd name="T87" fmla="*/ 14 h 241"/>
                <a:gd name="T88" fmla="*/ 61 w 494"/>
                <a:gd name="T89" fmla="*/ 12 h 241"/>
                <a:gd name="T90" fmla="*/ 70 w 494"/>
                <a:gd name="T91" fmla="*/ 10 h 241"/>
                <a:gd name="T92" fmla="*/ 87 w 494"/>
                <a:gd name="T93" fmla="*/ 8 h 241"/>
                <a:gd name="T94" fmla="*/ 122 w 494"/>
                <a:gd name="T95" fmla="*/ 12 h 241"/>
                <a:gd name="T96" fmla="*/ 125 w 494"/>
                <a:gd name="T97" fmla="*/ 6 h 2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4"/>
                <a:gd name="T148" fmla="*/ 0 h 241"/>
                <a:gd name="T149" fmla="*/ 494 w 494"/>
                <a:gd name="T150" fmla="*/ 241 h 2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4" h="241">
                  <a:moveTo>
                    <a:pt x="494" y="25"/>
                  </a:moveTo>
                  <a:lnTo>
                    <a:pt x="483" y="21"/>
                  </a:lnTo>
                  <a:lnTo>
                    <a:pt x="471" y="17"/>
                  </a:lnTo>
                  <a:lnTo>
                    <a:pt x="456" y="13"/>
                  </a:lnTo>
                  <a:lnTo>
                    <a:pt x="435" y="10"/>
                  </a:lnTo>
                  <a:lnTo>
                    <a:pt x="412" y="4"/>
                  </a:lnTo>
                  <a:lnTo>
                    <a:pt x="386" y="2"/>
                  </a:lnTo>
                  <a:lnTo>
                    <a:pt x="357" y="0"/>
                  </a:lnTo>
                  <a:lnTo>
                    <a:pt x="295" y="4"/>
                  </a:lnTo>
                  <a:lnTo>
                    <a:pt x="260" y="12"/>
                  </a:lnTo>
                  <a:lnTo>
                    <a:pt x="243" y="17"/>
                  </a:lnTo>
                  <a:lnTo>
                    <a:pt x="224" y="23"/>
                  </a:lnTo>
                  <a:lnTo>
                    <a:pt x="217" y="25"/>
                  </a:lnTo>
                  <a:lnTo>
                    <a:pt x="207" y="29"/>
                  </a:lnTo>
                  <a:lnTo>
                    <a:pt x="200" y="32"/>
                  </a:lnTo>
                  <a:lnTo>
                    <a:pt x="190" y="38"/>
                  </a:lnTo>
                  <a:lnTo>
                    <a:pt x="181" y="42"/>
                  </a:lnTo>
                  <a:lnTo>
                    <a:pt x="171" y="48"/>
                  </a:lnTo>
                  <a:lnTo>
                    <a:pt x="163" y="51"/>
                  </a:lnTo>
                  <a:lnTo>
                    <a:pt x="154" y="57"/>
                  </a:lnTo>
                  <a:lnTo>
                    <a:pt x="146" y="63"/>
                  </a:lnTo>
                  <a:lnTo>
                    <a:pt x="137" y="69"/>
                  </a:lnTo>
                  <a:lnTo>
                    <a:pt x="133" y="72"/>
                  </a:lnTo>
                  <a:lnTo>
                    <a:pt x="127" y="76"/>
                  </a:lnTo>
                  <a:lnTo>
                    <a:pt x="124" y="80"/>
                  </a:lnTo>
                  <a:lnTo>
                    <a:pt x="120" y="84"/>
                  </a:lnTo>
                  <a:lnTo>
                    <a:pt x="114" y="88"/>
                  </a:lnTo>
                  <a:lnTo>
                    <a:pt x="110" y="91"/>
                  </a:lnTo>
                  <a:lnTo>
                    <a:pt x="106" y="95"/>
                  </a:lnTo>
                  <a:lnTo>
                    <a:pt x="101" y="99"/>
                  </a:lnTo>
                  <a:lnTo>
                    <a:pt x="97" y="103"/>
                  </a:lnTo>
                  <a:lnTo>
                    <a:pt x="93" y="107"/>
                  </a:lnTo>
                  <a:lnTo>
                    <a:pt x="89" y="110"/>
                  </a:lnTo>
                  <a:lnTo>
                    <a:pt x="86" y="114"/>
                  </a:lnTo>
                  <a:lnTo>
                    <a:pt x="82" y="118"/>
                  </a:lnTo>
                  <a:lnTo>
                    <a:pt x="78" y="124"/>
                  </a:lnTo>
                  <a:lnTo>
                    <a:pt x="72" y="129"/>
                  </a:lnTo>
                  <a:lnTo>
                    <a:pt x="70" y="133"/>
                  </a:lnTo>
                  <a:lnTo>
                    <a:pt x="66" y="135"/>
                  </a:lnTo>
                  <a:lnTo>
                    <a:pt x="63" y="141"/>
                  </a:lnTo>
                  <a:lnTo>
                    <a:pt x="59" y="145"/>
                  </a:lnTo>
                  <a:lnTo>
                    <a:pt x="57" y="148"/>
                  </a:lnTo>
                  <a:lnTo>
                    <a:pt x="53" y="154"/>
                  </a:lnTo>
                  <a:lnTo>
                    <a:pt x="49" y="158"/>
                  </a:lnTo>
                  <a:lnTo>
                    <a:pt x="46" y="164"/>
                  </a:lnTo>
                  <a:lnTo>
                    <a:pt x="38" y="173"/>
                  </a:lnTo>
                  <a:lnTo>
                    <a:pt x="30" y="184"/>
                  </a:lnTo>
                  <a:lnTo>
                    <a:pt x="23" y="194"/>
                  </a:lnTo>
                  <a:lnTo>
                    <a:pt x="17" y="205"/>
                  </a:lnTo>
                  <a:lnTo>
                    <a:pt x="6" y="224"/>
                  </a:lnTo>
                  <a:lnTo>
                    <a:pt x="0" y="241"/>
                  </a:lnTo>
                  <a:lnTo>
                    <a:pt x="8" y="232"/>
                  </a:lnTo>
                  <a:lnTo>
                    <a:pt x="15" y="221"/>
                  </a:lnTo>
                  <a:lnTo>
                    <a:pt x="21" y="213"/>
                  </a:lnTo>
                  <a:lnTo>
                    <a:pt x="23" y="209"/>
                  </a:lnTo>
                  <a:lnTo>
                    <a:pt x="27" y="205"/>
                  </a:lnTo>
                  <a:lnTo>
                    <a:pt x="30" y="202"/>
                  </a:lnTo>
                  <a:lnTo>
                    <a:pt x="32" y="198"/>
                  </a:lnTo>
                  <a:lnTo>
                    <a:pt x="36" y="194"/>
                  </a:lnTo>
                  <a:lnTo>
                    <a:pt x="40" y="188"/>
                  </a:lnTo>
                  <a:lnTo>
                    <a:pt x="44" y="184"/>
                  </a:lnTo>
                  <a:lnTo>
                    <a:pt x="49" y="179"/>
                  </a:lnTo>
                  <a:lnTo>
                    <a:pt x="53" y="175"/>
                  </a:lnTo>
                  <a:lnTo>
                    <a:pt x="57" y="169"/>
                  </a:lnTo>
                  <a:lnTo>
                    <a:pt x="63" y="165"/>
                  </a:lnTo>
                  <a:lnTo>
                    <a:pt x="66" y="160"/>
                  </a:lnTo>
                  <a:lnTo>
                    <a:pt x="72" y="154"/>
                  </a:lnTo>
                  <a:lnTo>
                    <a:pt x="78" y="148"/>
                  </a:lnTo>
                  <a:lnTo>
                    <a:pt x="84" y="145"/>
                  </a:lnTo>
                  <a:lnTo>
                    <a:pt x="89" y="139"/>
                  </a:lnTo>
                  <a:lnTo>
                    <a:pt x="95" y="133"/>
                  </a:lnTo>
                  <a:lnTo>
                    <a:pt x="101" y="129"/>
                  </a:lnTo>
                  <a:lnTo>
                    <a:pt x="108" y="124"/>
                  </a:lnTo>
                  <a:lnTo>
                    <a:pt x="114" y="118"/>
                  </a:lnTo>
                  <a:lnTo>
                    <a:pt x="120" y="114"/>
                  </a:lnTo>
                  <a:lnTo>
                    <a:pt x="127" y="108"/>
                  </a:lnTo>
                  <a:lnTo>
                    <a:pt x="135" y="103"/>
                  </a:lnTo>
                  <a:lnTo>
                    <a:pt x="141" y="99"/>
                  </a:lnTo>
                  <a:lnTo>
                    <a:pt x="148" y="93"/>
                  </a:lnTo>
                  <a:lnTo>
                    <a:pt x="156" y="89"/>
                  </a:lnTo>
                  <a:lnTo>
                    <a:pt x="163" y="84"/>
                  </a:lnTo>
                  <a:lnTo>
                    <a:pt x="171" y="80"/>
                  </a:lnTo>
                  <a:lnTo>
                    <a:pt x="181" y="76"/>
                  </a:lnTo>
                  <a:lnTo>
                    <a:pt x="188" y="72"/>
                  </a:lnTo>
                  <a:lnTo>
                    <a:pt x="196" y="67"/>
                  </a:lnTo>
                  <a:lnTo>
                    <a:pt x="205" y="63"/>
                  </a:lnTo>
                  <a:lnTo>
                    <a:pt x="213" y="59"/>
                  </a:lnTo>
                  <a:lnTo>
                    <a:pt x="222" y="57"/>
                  </a:lnTo>
                  <a:lnTo>
                    <a:pt x="232" y="53"/>
                  </a:lnTo>
                  <a:lnTo>
                    <a:pt x="241" y="50"/>
                  </a:lnTo>
                  <a:lnTo>
                    <a:pt x="260" y="44"/>
                  </a:lnTo>
                  <a:lnTo>
                    <a:pt x="279" y="40"/>
                  </a:lnTo>
                  <a:lnTo>
                    <a:pt x="300" y="36"/>
                  </a:lnTo>
                  <a:lnTo>
                    <a:pt x="344" y="32"/>
                  </a:lnTo>
                  <a:lnTo>
                    <a:pt x="390" y="34"/>
                  </a:lnTo>
                  <a:lnTo>
                    <a:pt x="487" y="51"/>
                  </a:lnTo>
                  <a:lnTo>
                    <a:pt x="494" y="25"/>
                  </a:lnTo>
                  <a:close/>
                </a:path>
              </a:pathLst>
            </a:custGeom>
            <a:solidFill>
              <a:srgbClr val="000000"/>
            </a:solidFill>
            <a:ln w="9525">
              <a:noFill/>
              <a:round/>
              <a:headEnd/>
              <a:tailEnd/>
            </a:ln>
          </p:spPr>
          <p:txBody>
            <a:bodyPr/>
            <a:lstStyle/>
            <a:p>
              <a:endParaRPr lang="tr-TR"/>
            </a:p>
          </p:txBody>
        </p:sp>
        <p:sp>
          <p:nvSpPr>
            <p:cNvPr id="146502" name="Freeform 69"/>
            <p:cNvSpPr>
              <a:spLocks/>
            </p:cNvSpPr>
            <p:nvPr/>
          </p:nvSpPr>
          <p:spPr bwMode="auto">
            <a:xfrm>
              <a:off x="3727" y="2857"/>
              <a:ext cx="142" cy="172"/>
            </a:xfrm>
            <a:custGeom>
              <a:avLst/>
              <a:gdLst>
                <a:gd name="T0" fmla="*/ 11 w 285"/>
                <a:gd name="T1" fmla="*/ 1 h 344"/>
                <a:gd name="T2" fmla="*/ 9 w 285"/>
                <a:gd name="T3" fmla="*/ 9 h 344"/>
                <a:gd name="T4" fmla="*/ 6 w 285"/>
                <a:gd name="T5" fmla="*/ 20 h 344"/>
                <a:gd name="T6" fmla="*/ 3 w 285"/>
                <a:gd name="T7" fmla="*/ 27 h 344"/>
                <a:gd name="T8" fmla="*/ 1 w 285"/>
                <a:gd name="T9" fmla="*/ 37 h 344"/>
                <a:gd name="T10" fmla="*/ 0 w 285"/>
                <a:gd name="T11" fmla="*/ 63 h 344"/>
                <a:gd name="T12" fmla="*/ 30 w 285"/>
                <a:gd name="T13" fmla="*/ 68 h 344"/>
                <a:gd name="T14" fmla="*/ 38 w 285"/>
                <a:gd name="T15" fmla="*/ 70 h 344"/>
                <a:gd name="T16" fmla="*/ 44 w 285"/>
                <a:gd name="T17" fmla="*/ 72 h 344"/>
                <a:gd name="T18" fmla="*/ 49 w 285"/>
                <a:gd name="T19" fmla="*/ 75 h 344"/>
                <a:gd name="T20" fmla="*/ 54 w 285"/>
                <a:gd name="T21" fmla="*/ 77 h 344"/>
                <a:gd name="T22" fmla="*/ 58 w 285"/>
                <a:gd name="T23" fmla="*/ 80 h 344"/>
                <a:gd name="T24" fmla="*/ 60 w 285"/>
                <a:gd name="T25" fmla="*/ 82 h 344"/>
                <a:gd name="T26" fmla="*/ 63 w 285"/>
                <a:gd name="T27" fmla="*/ 83 h 344"/>
                <a:gd name="T28" fmla="*/ 65 w 285"/>
                <a:gd name="T29" fmla="*/ 85 h 344"/>
                <a:gd name="T30" fmla="*/ 71 w 285"/>
                <a:gd name="T31" fmla="*/ 82 h 344"/>
                <a:gd name="T32" fmla="*/ 66 w 285"/>
                <a:gd name="T33" fmla="*/ 80 h 344"/>
                <a:gd name="T34" fmla="*/ 64 w 285"/>
                <a:gd name="T35" fmla="*/ 78 h 344"/>
                <a:gd name="T36" fmla="*/ 60 w 285"/>
                <a:gd name="T37" fmla="*/ 75 h 344"/>
                <a:gd name="T38" fmla="*/ 57 w 285"/>
                <a:gd name="T39" fmla="*/ 73 h 344"/>
                <a:gd name="T40" fmla="*/ 52 w 285"/>
                <a:gd name="T41" fmla="*/ 70 h 344"/>
                <a:gd name="T42" fmla="*/ 47 w 285"/>
                <a:gd name="T43" fmla="*/ 68 h 344"/>
                <a:gd name="T44" fmla="*/ 42 w 285"/>
                <a:gd name="T45" fmla="*/ 65 h 344"/>
                <a:gd name="T46" fmla="*/ 37 w 285"/>
                <a:gd name="T47" fmla="*/ 62 h 344"/>
                <a:gd name="T48" fmla="*/ 32 w 285"/>
                <a:gd name="T49" fmla="*/ 59 h 344"/>
                <a:gd name="T50" fmla="*/ 27 w 285"/>
                <a:gd name="T51" fmla="*/ 57 h 344"/>
                <a:gd name="T52" fmla="*/ 22 w 285"/>
                <a:gd name="T53" fmla="*/ 56 h 344"/>
                <a:gd name="T54" fmla="*/ 13 w 285"/>
                <a:gd name="T55" fmla="*/ 54 h 344"/>
                <a:gd name="T56" fmla="*/ 7 w 285"/>
                <a:gd name="T57" fmla="*/ 52 h 344"/>
                <a:gd name="T58" fmla="*/ 6 w 285"/>
                <a:gd name="T59" fmla="*/ 44 h 344"/>
                <a:gd name="T60" fmla="*/ 7 w 285"/>
                <a:gd name="T61" fmla="*/ 37 h 344"/>
                <a:gd name="T62" fmla="*/ 9 w 285"/>
                <a:gd name="T63" fmla="*/ 28 h 344"/>
                <a:gd name="T64" fmla="*/ 12 w 285"/>
                <a:gd name="T65" fmla="*/ 21 h 344"/>
                <a:gd name="T66" fmla="*/ 15 w 285"/>
                <a:gd name="T67" fmla="*/ 13 h 344"/>
                <a:gd name="T68" fmla="*/ 18 w 285"/>
                <a:gd name="T69" fmla="*/ 9 h 344"/>
                <a:gd name="T70" fmla="*/ 12 w 285"/>
                <a:gd name="T71" fmla="*/ 0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5"/>
                <a:gd name="T109" fmla="*/ 0 h 344"/>
                <a:gd name="T110" fmla="*/ 285 w 285"/>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5" h="344">
                  <a:moveTo>
                    <a:pt x="49" y="0"/>
                  </a:moveTo>
                  <a:lnTo>
                    <a:pt x="47" y="5"/>
                  </a:lnTo>
                  <a:lnTo>
                    <a:pt x="41" y="22"/>
                  </a:lnTo>
                  <a:lnTo>
                    <a:pt x="38" y="34"/>
                  </a:lnTo>
                  <a:lnTo>
                    <a:pt x="34" y="47"/>
                  </a:lnTo>
                  <a:lnTo>
                    <a:pt x="24" y="78"/>
                  </a:lnTo>
                  <a:lnTo>
                    <a:pt x="20" y="93"/>
                  </a:lnTo>
                  <a:lnTo>
                    <a:pt x="15" y="110"/>
                  </a:lnTo>
                  <a:lnTo>
                    <a:pt x="11" y="129"/>
                  </a:lnTo>
                  <a:lnTo>
                    <a:pt x="7" y="146"/>
                  </a:lnTo>
                  <a:lnTo>
                    <a:pt x="0" y="212"/>
                  </a:lnTo>
                  <a:lnTo>
                    <a:pt x="3" y="252"/>
                  </a:lnTo>
                  <a:lnTo>
                    <a:pt x="102" y="264"/>
                  </a:lnTo>
                  <a:lnTo>
                    <a:pt x="123" y="269"/>
                  </a:lnTo>
                  <a:lnTo>
                    <a:pt x="144" y="275"/>
                  </a:lnTo>
                  <a:lnTo>
                    <a:pt x="155" y="279"/>
                  </a:lnTo>
                  <a:lnTo>
                    <a:pt x="167" y="283"/>
                  </a:lnTo>
                  <a:lnTo>
                    <a:pt x="176" y="288"/>
                  </a:lnTo>
                  <a:lnTo>
                    <a:pt x="188" y="292"/>
                  </a:lnTo>
                  <a:lnTo>
                    <a:pt x="199" y="298"/>
                  </a:lnTo>
                  <a:lnTo>
                    <a:pt x="209" y="302"/>
                  </a:lnTo>
                  <a:lnTo>
                    <a:pt x="218" y="307"/>
                  </a:lnTo>
                  <a:lnTo>
                    <a:pt x="229" y="315"/>
                  </a:lnTo>
                  <a:lnTo>
                    <a:pt x="233" y="317"/>
                  </a:lnTo>
                  <a:lnTo>
                    <a:pt x="239" y="321"/>
                  </a:lnTo>
                  <a:lnTo>
                    <a:pt x="243" y="325"/>
                  </a:lnTo>
                  <a:lnTo>
                    <a:pt x="248" y="328"/>
                  </a:lnTo>
                  <a:lnTo>
                    <a:pt x="252" y="332"/>
                  </a:lnTo>
                  <a:lnTo>
                    <a:pt x="256" y="336"/>
                  </a:lnTo>
                  <a:lnTo>
                    <a:pt x="260" y="340"/>
                  </a:lnTo>
                  <a:lnTo>
                    <a:pt x="264" y="344"/>
                  </a:lnTo>
                  <a:lnTo>
                    <a:pt x="285" y="326"/>
                  </a:lnTo>
                  <a:lnTo>
                    <a:pt x="277" y="323"/>
                  </a:lnTo>
                  <a:lnTo>
                    <a:pt x="267" y="317"/>
                  </a:lnTo>
                  <a:lnTo>
                    <a:pt x="264" y="313"/>
                  </a:lnTo>
                  <a:lnTo>
                    <a:pt x="256" y="309"/>
                  </a:lnTo>
                  <a:lnTo>
                    <a:pt x="250" y="304"/>
                  </a:lnTo>
                  <a:lnTo>
                    <a:pt x="243" y="300"/>
                  </a:lnTo>
                  <a:lnTo>
                    <a:pt x="235" y="296"/>
                  </a:lnTo>
                  <a:lnTo>
                    <a:pt x="228" y="290"/>
                  </a:lnTo>
                  <a:lnTo>
                    <a:pt x="218" y="285"/>
                  </a:lnTo>
                  <a:lnTo>
                    <a:pt x="210" y="279"/>
                  </a:lnTo>
                  <a:lnTo>
                    <a:pt x="201" y="275"/>
                  </a:lnTo>
                  <a:lnTo>
                    <a:pt x="191" y="269"/>
                  </a:lnTo>
                  <a:lnTo>
                    <a:pt x="180" y="264"/>
                  </a:lnTo>
                  <a:lnTo>
                    <a:pt x="171" y="258"/>
                  </a:lnTo>
                  <a:lnTo>
                    <a:pt x="161" y="254"/>
                  </a:lnTo>
                  <a:lnTo>
                    <a:pt x="150" y="249"/>
                  </a:lnTo>
                  <a:lnTo>
                    <a:pt x="140" y="245"/>
                  </a:lnTo>
                  <a:lnTo>
                    <a:pt x="131" y="239"/>
                  </a:lnTo>
                  <a:lnTo>
                    <a:pt x="119" y="235"/>
                  </a:lnTo>
                  <a:lnTo>
                    <a:pt x="110" y="231"/>
                  </a:lnTo>
                  <a:lnTo>
                    <a:pt x="100" y="228"/>
                  </a:lnTo>
                  <a:lnTo>
                    <a:pt x="91" y="224"/>
                  </a:lnTo>
                  <a:lnTo>
                    <a:pt x="70" y="220"/>
                  </a:lnTo>
                  <a:lnTo>
                    <a:pt x="53" y="216"/>
                  </a:lnTo>
                  <a:lnTo>
                    <a:pt x="38" y="216"/>
                  </a:lnTo>
                  <a:lnTo>
                    <a:pt x="30" y="211"/>
                  </a:lnTo>
                  <a:lnTo>
                    <a:pt x="26" y="201"/>
                  </a:lnTo>
                  <a:lnTo>
                    <a:pt x="24" y="176"/>
                  </a:lnTo>
                  <a:lnTo>
                    <a:pt x="26" y="161"/>
                  </a:lnTo>
                  <a:lnTo>
                    <a:pt x="28" y="146"/>
                  </a:lnTo>
                  <a:lnTo>
                    <a:pt x="34" y="129"/>
                  </a:lnTo>
                  <a:lnTo>
                    <a:pt x="38" y="114"/>
                  </a:lnTo>
                  <a:lnTo>
                    <a:pt x="45" y="97"/>
                  </a:lnTo>
                  <a:lnTo>
                    <a:pt x="51" y="81"/>
                  </a:lnTo>
                  <a:lnTo>
                    <a:pt x="57" y="66"/>
                  </a:lnTo>
                  <a:lnTo>
                    <a:pt x="62" y="53"/>
                  </a:lnTo>
                  <a:lnTo>
                    <a:pt x="68" y="43"/>
                  </a:lnTo>
                  <a:lnTo>
                    <a:pt x="72" y="34"/>
                  </a:lnTo>
                  <a:lnTo>
                    <a:pt x="74" y="28"/>
                  </a:lnTo>
                  <a:lnTo>
                    <a:pt x="49" y="0"/>
                  </a:lnTo>
                  <a:close/>
                </a:path>
              </a:pathLst>
            </a:custGeom>
            <a:solidFill>
              <a:srgbClr val="000000"/>
            </a:solidFill>
            <a:ln w="9525">
              <a:noFill/>
              <a:round/>
              <a:headEnd/>
              <a:tailEnd/>
            </a:ln>
          </p:spPr>
          <p:txBody>
            <a:bodyPr/>
            <a:lstStyle/>
            <a:p>
              <a:endParaRPr lang="tr-TR"/>
            </a:p>
          </p:txBody>
        </p:sp>
        <p:sp>
          <p:nvSpPr>
            <p:cNvPr id="146503" name="Freeform 70"/>
            <p:cNvSpPr>
              <a:spLocks/>
            </p:cNvSpPr>
            <p:nvPr/>
          </p:nvSpPr>
          <p:spPr bwMode="auto">
            <a:xfrm>
              <a:off x="3826" y="2914"/>
              <a:ext cx="56" cy="108"/>
            </a:xfrm>
            <a:custGeom>
              <a:avLst/>
              <a:gdLst>
                <a:gd name="T0" fmla="*/ 0 w 112"/>
                <a:gd name="T1" fmla="*/ 0 h 216"/>
                <a:gd name="T2" fmla="*/ 18 w 112"/>
                <a:gd name="T3" fmla="*/ 54 h 216"/>
                <a:gd name="T4" fmla="*/ 28 w 112"/>
                <a:gd name="T5" fmla="*/ 51 h 216"/>
                <a:gd name="T6" fmla="*/ 28 w 112"/>
                <a:gd name="T7" fmla="*/ 49 h 216"/>
                <a:gd name="T8" fmla="*/ 26 w 112"/>
                <a:gd name="T9" fmla="*/ 47 h 216"/>
                <a:gd name="T10" fmla="*/ 24 w 112"/>
                <a:gd name="T11" fmla="*/ 44 h 216"/>
                <a:gd name="T12" fmla="*/ 22 w 112"/>
                <a:gd name="T13" fmla="*/ 40 h 216"/>
                <a:gd name="T14" fmla="*/ 20 w 112"/>
                <a:gd name="T15" fmla="*/ 35 h 216"/>
                <a:gd name="T16" fmla="*/ 18 w 112"/>
                <a:gd name="T17" fmla="*/ 30 h 216"/>
                <a:gd name="T18" fmla="*/ 15 w 112"/>
                <a:gd name="T19" fmla="*/ 28 h 216"/>
                <a:gd name="T20" fmla="*/ 14 w 112"/>
                <a:gd name="T21" fmla="*/ 26 h 216"/>
                <a:gd name="T22" fmla="*/ 13 w 112"/>
                <a:gd name="T23" fmla="*/ 24 h 216"/>
                <a:gd name="T24" fmla="*/ 12 w 112"/>
                <a:gd name="T25" fmla="*/ 22 h 216"/>
                <a:gd name="T26" fmla="*/ 11 w 112"/>
                <a:gd name="T27" fmla="*/ 19 h 216"/>
                <a:gd name="T28" fmla="*/ 9 w 112"/>
                <a:gd name="T29" fmla="*/ 17 h 216"/>
                <a:gd name="T30" fmla="*/ 7 w 112"/>
                <a:gd name="T31" fmla="*/ 13 h 216"/>
                <a:gd name="T32" fmla="*/ 5 w 112"/>
                <a:gd name="T33" fmla="*/ 9 h 216"/>
                <a:gd name="T34" fmla="*/ 3 w 112"/>
                <a:gd name="T35" fmla="*/ 6 h 216"/>
                <a:gd name="T36" fmla="*/ 2 w 112"/>
                <a:gd name="T37" fmla="*/ 3 h 216"/>
                <a:gd name="T38" fmla="*/ 0 w 112"/>
                <a:gd name="T39" fmla="*/ 0 h 216"/>
                <a:gd name="T40" fmla="*/ 0 w 112"/>
                <a:gd name="T41" fmla="*/ 0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16"/>
                <a:gd name="T65" fmla="*/ 112 w 112"/>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16">
                  <a:moveTo>
                    <a:pt x="0" y="0"/>
                  </a:moveTo>
                  <a:lnTo>
                    <a:pt x="70" y="216"/>
                  </a:lnTo>
                  <a:lnTo>
                    <a:pt x="112" y="203"/>
                  </a:lnTo>
                  <a:lnTo>
                    <a:pt x="109" y="195"/>
                  </a:lnTo>
                  <a:lnTo>
                    <a:pt x="103" y="186"/>
                  </a:lnTo>
                  <a:lnTo>
                    <a:pt x="95" y="173"/>
                  </a:lnTo>
                  <a:lnTo>
                    <a:pt x="88" y="157"/>
                  </a:lnTo>
                  <a:lnTo>
                    <a:pt x="78" y="140"/>
                  </a:lnTo>
                  <a:lnTo>
                    <a:pt x="69" y="123"/>
                  </a:lnTo>
                  <a:lnTo>
                    <a:pt x="63" y="114"/>
                  </a:lnTo>
                  <a:lnTo>
                    <a:pt x="57" y="104"/>
                  </a:lnTo>
                  <a:lnTo>
                    <a:pt x="51" y="95"/>
                  </a:lnTo>
                  <a:lnTo>
                    <a:pt x="48" y="85"/>
                  </a:lnTo>
                  <a:lnTo>
                    <a:pt x="42" y="76"/>
                  </a:lnTo>
                  <a:lnTo>
                    <a:pt x="36" y="68"/>
                  </a:lnTo>
                  <a:lnTo>
                    <a:pt x="27" y="49"/>
                  </a:lnTo>
                  <a:lnTo>
                    <a:pt x="19" y="34"/>
                  </a:lnTo>
                  <a:lnTo>
                    <a:pt x="12" y="21"/>
                  </a:lnTo>
                  <a:lnTo>
                    <a:pt x="6" y="9"/>
                  </a:lnTo>
                  <a:lnTo>
                    <a:pt x="0" y="0"/>
                  </a:lnTo>
                  <a:close/>
                </a:path>
              </a:pathLst>
            </a:custGeom>
            <a:solidFill>
              <a:srgbClr val="000000"/>
            </a:solidFill>
            <a:ln w="9525">
              <a:noFill/>
              <a:round/>
              <a:headEnd/>
              <a:tailEnd/>
            </a:ln>
          </p:spPr>
          <p:txBody>
            <a:bodyPr/>
            <a:lstStyle/>
            <a:p>
              <a:endParaRPr lang="tr-TR"/>
            </a:p>
          </p:txBody>
        </p:sp>
        <p:sp>
          <p:nvSpPr>
            <p:cNvPr id="146504" name="Freeform 71"/>
            <p:cNvSpPr>
              <a:spLocks/>
            </p:cNvSpPr>
            <p:nvPr/>
          </p:nvSpPr>
          <p:spPr bwMode="auto">
            <a:xfrm>
              <a:off x="3888" y="3036"/>
              <a:ext cx="44" cy="38"/>
            </a:xfrm>
            <a:custGeom>
              <a:avLst/>
              <a:gdLst>
                <a:gd name="T0" fmla="*/ 1 w 87"/>
                <a:gd name="T1" fmla="*/ 5 h 76"/>
                <a:gd name="T2" fmla="*/ 0 w 87"/>
                <a:gd name="T3" fmla="*/ 12 h 76"/>
                <a:gd name="T4" fmla="*/ 5 w 87"/>
                <a:gd name="T5" fmla="*/ 17 h 76"/>
                <a:gd name="T6" fmla="*/ 10 w 87"/>
                <a:gd name="T7" fmla="*/ 19 h 76"/>
                <a:gd name="T8" fmla="*/ 18 w 87"/>
                <a:gd name="T9" fmla="*/ 17 h 76"/>
                <a:gd name="T10" fmla="*/ 22 w 87"/>
                <a:gd name="T11" fmla="*/ 10 h 76"/>
                <a:gd name="T12" fmla="*/ 22 w 87"/>
                <a:gd name="T13" fmla="*/ 10 h 76"/>
                <a:gd name="T14" fmla="*/ 22 w 87"/>
                <a:gd name="T15" fmla="*/ 9 h 76"/>
                <a:gd name="T16" fmla="*/ 22 w 87"/>
                <a:gd name="T17" fmla="*/ 6 h 76"/>
                <a:gd name="T18" fmla="*/ 21 w 87"/>
                <a:gd name="T19" fmla="*/ 5 h 76"/>
                <a:gd name="T20" fmla="*/ 20 w 87"/>
                <a:gd name="T21" fmla="*/ 3 h 76"/>
                <a:gd name="T22" fmla="*/ 19 w 87"/>
                <a:gd name="T23" fmla="*/ 2 h 76"/>
                <a:gd name="T24" fmla="*/ 17 w 87"/>
                <a:gd name="T25" fmla="*/ 1 h 76"/>
                <a:gd name="T26" fmla="*/ 15 w 87"/>
                <a:gd name="T27" fmla="*/ 1 h 76"/>
                <a:gd name="T28" fmla="*/ 11 w 87"/>
                <a:gd name="T29" fmla="*/ 0 h 76"/>
                <a:gd name="T30" fmla="*/ 5 w 87"/>
                <a:gd name="T31" fmla="*/ 1 h 76"/>
                <a:gd name="T32" fmla="*/ 1 w 87"/>
                <a:gd name="T33" fmla="*/ 5 h 76"/>
                <a:gd name="T34" fmla="*/ 1 w 87"/>
                <a:gd name="T35" fmla="*/ 5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76"/>
                <a:gd name="T56" fmla="*/ 87 w 87"/>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76">
                  <a:moveTo>
                    <a:pt x="2" y="19"/>
                  </a:moveTo>
                  <a:lnTo>
                    <a:pt x="0" y="51"/>
                  </a:lnTo>
                  <a:lnTo>
                    <a:pt x="17" y="68"/>
                  </a:lnTo>
                  <a:lnTo>
                    <a:pt x="40" y="76"/>
                  </a:lnTo>
                  <a:lnTo>
                    <a:pt x="72" y="66"/>
                  </a:lnTo>
                  <a:lnTo>
                    <a:pt x="87" y="43"/>
                  </a:lnTo>
                  <a:lnTo>
                    <a:pt x="87" y="42"/>
                  </a:lnTo>
                  <a:lnTo>
                    <a:pt x="87" y="36"/>
                  </a:lnTo>
                  <a:lnTo>
                    <a:pt x="85" y="26"/>
                  </a:lnTo>
                  <a:lnTo>
                    <a:pt x="81" y="19"/>
                  </a:lnTo>
                  <a:lnTo>
                    <a:pt x="78" y="15"/>
                  </a:lnTo>
                  <a:lnTo>
                    <a:pt x="74" y="11"/>
                  </a:lnTo>
                  <a:lnTo>
                    <a:pt x="68" y="7"/>
                  </a:lnTo>
                  <a:lnTo>
                    <a:pt x="60" y="4"/>
                  </a:lnTo>
                  <a:lnTo>
                    <a:pt x="43" y="0"/>
                  </a:lnTo>
                  <a:lnTo>
                    <a:pt x="19" y="2"/>
                  </a:lnTo>
                  <a:lnTo>
                    <a:pt x="2" y="19"/>
                  </a:lnTo>
                  <a:close/>
                </a:path>
              </a:pathLst>
            </a:custGeom>
            <a:solidFill>
              <a:srgbClr val="4F4300"/>
            </a:solidFill>
            <a:ln w="9525">
              <a:noFill/>
              <a:round/>
              <a:headEnd/>
              <a:tailEnd/>
            </a:ln>
          </p:spPr>
          <p:txBody>
            <a:bodyPr/>
            <a:lstStyle/>
            <a:p>
              <a:endParaRPr lang="tr-TR"/>
            </a:p>
          </p:txBody>
        </p:sp>
        <p:sp>
          <p:nvSpPr>
            <p:cNvPr id="146505" name="Freeform 72"/>
            <p:cNvSpPr>
              <a:spLocks/>
            </p:cNvSpPr>
            <p:nvPr/>
          </p:nvSpPr>
          <p:spPr bwMode="auto">
            <a:xfrm>
              <a:off x="4068" y="2661"/>
              <a:ext cx="79" cy="96"/>
            </a:xfrm>
            <a:custGeom>
              <a:avLst/>
              <a:gdLst>
                <a:gd name="T0" fmla="*/ 1 w 158"/>
                <a:gd name="T1" fmla="*/ 48 h 192"/>
                <a:gd name="T2" fmla="*/ 1 w 158"/>
                <a:gd name="T3" fmla="*/ 40 h 192"/>
                <a:gd name="T4" fmla="*/ 0 w 158"/>
                <a:gd name="T5" fmla="*/ 24 h 192"/>
                <a:gd name="T6" fmla="*/ 0 w 158"/>
                <a:gd name="T7" fmla="*/ 20 h 192"/>
                <a:gd name="T8" fmla="*/ 1 w 158"/>
                <a:gd name="T9" fmla="*/ 15 h 192"/>
                <a:gd name="T10" fmla="*/ 1 w 158"/>
                <a:gd name="T11" fmla="*/ 12 h 192"/>
                <a:gd name="T12" fmla="*/ 3 w 158"/>
                <a:gd name="T13" fmla="*/ 7 h 192"/>
                <a:gd name="T14" fmla="*/ 5 w 158"/>
                <a:gd name="T15" fmla="*/ 5 h 192"/>
                <a:gd name="T16" fmla="*/ 7 w 158"/>
                <a:gd name="T17" fmla="*/ 3 h 192"/>
                <a:gd name="T18" fmla="*/ 9 w 158"/>
                <a:gd name="T19" fmla="*/ 3 h 192"/>
                <a:gd name="T20" fmla="*/ 10 w 158"/>
                <a:gd name="T21" fmla="*/ 2 h 192"/>
                <a:gd name="T22" fmla="*/ 11 w 158"/>
                <a:gd name="T23" fmla="*/ 1 h 192"/>
                <a:gd name="T24" fmla="*/ 15 w 158"/>
                <a:gd name="T25" fmla="*/ 0 h 192"/>
                <a:gd name="T26" fmla="*/ 20 w 158"/>
                <a:gd name="T27" fmla="*/ 0 h 192"/>
                <a:gd name="T28" fmla="*/ 23 w 158"/>
                <a:gd name="T29" fmla="*/ 1 h 192"/>
                <a:gd name="T30" fmla="*/ 26 w 158"/>
                <a:gd name="T31" fmla="*/ 3 h 192"/>
                <a:gd name="T32" fmla="*/ 28 w 158"/>
                <a:gd name="T33" fmla="*/ 3 h 192"/>
                <a:gd name="T34" fmla="*/ 29 w 158"/>
                <a:gd name="T35" fmla="*/ 5 h 192"/>
                <a:gd name="T36" fmla="*/ 30 w 158"/>
                <a:gd name="T37" fmla="*/ 6 h 192"/>
                <a:gd name="T38" fmla="*/ 31 w 158"/>
                <a:gd name="T39" fmla="*/ 6 h 192"/>
                <a:gd name="T40" fmla="*/ 34 w 158"/>
                <a:gd name="T41" fmla="*/ 10 h 192"/>
                <a:gd name="T42" fmla="*/ 35 w 158"/>
                <a:gd name="T43" fmla="*/ 12 h 192"/>
                <a:gd name="T44" fmla="*/ 37 w 158"/>
                <a:gd name="T45" fmla="*/ 15 h 192"/>
                <a:gd name="T46" fmla="*/ 39 w 158"/>
                <a:gd name="T47" fmla="*/ 27 h 192"/>
                <a:gd name="T48" fmla="*/ 40 w 158"/>
                <a:gd name="T49" fmla="*/ 33 h 192"/>
                <a:gd name="T50" fmla="*/ 40 w 158"/>
                <a:gd name="T51" fmla="*/ 48 h 192"/>
                <a:gd name="T52" fmla="*/ 35 w 158"/>
                <a:gd name="T53" fmla="*/ 47 h 192"/>
                <a:gd name="T54" fmla="*/ 35 w 158"/>
                <a:gd name="T55" fmla="*/ 42 h 192"/>
                <a:gd name="T56" fmla="*/ 35 w 158"/>
                <a:gd name="T57" fmla="*/ 35 h 192"/>
                <a:gd name="T58" fmla="*/ 34 w 158"/>
                <a:gd name="T59" fmla="*/ 27 h 192"/>
                <a:gd name="T60" fmla="*/ 33 w 158"/>
                <a:gd name="T61" fmla="*/ 24 h 192"/>
                <a:gd name="T62" fmla="*/ 31 w 158"/>
                <a:gd name="T63" fmla="*/ 21 h 192"/>
                <a:gd name="T64" fmla="*/ 30 w 158"/>
                <a:gd name="T65" fmla="*/ 18 h 192"/>
                <a:gd name="T66" fmla="*/ 29 w 158"/>
                <a:gd name="T67" fmla="*/ 13 h 192"/>
                <a:gd name="T68" fmla="*/ 27 w 158"/>
                <a:gd name="T69" fmla="*/ 12 h 192"/>
                <a:gd name="T70" fmla="*/ 26 w 158"/>
                <a:gd name="T71" fmla="*/ 11 h 192"/>
                <a:gd name="T72" fmla="*/ 25 w 158"/>
                <a:gd name="T73" fmla="*/ 10 h 192"/>
                <a:gd name="T74" fmla="*/ 24 w 158"/>
                <a:gd name="T75" fmla="*/ 9 h 192"/>
                <a:gd name="T76" fmla="*/ 23 w 158"/>
                <a:gd name="T77" fmla="*/ 9 h 192"/>
                <a:gd name="T78" fmla="*/ 20 w 158"/>
                <a:gd name="T79" fmla="*/ 7 h 192"/>
                <a:gd name="T80" fmla="*/ 16 w 158"/>
                <a:gd name="T81" fmla="*/ 7 h 192"/>
                <a:gd name="T82" fmla="*/ 11 w 158"/>
                <a:gd name="T83" fmla="*/ 9 h 192"/>
                <a:gd name="T84" fmla="*/ 9 w 158"/>
                <a:gd name="T85" fmla="*/ 11 h 192"/>
                <a:gd name="T86" fmla="*/ 7 w 158"/>
                <a:gd name="T87" fmla="*/ 12 h 192"/>
                <a:gd name="T88" fmla="*/ 6 w 158"/>
                <a:gd name="T89" fmla="*/ 13 h 192"/>
                <a:gd name="T90" fmla="*/ 2 w 158"/>
                <a:gd name="T91" fmla="*/ 21 h 192"/>
                <a:gd name="T92" fmla="*/ 1 w 158"/>
                <a:gd name="T93" fmla="*/ 29 h 192"/>
                <a:gd name="T94" fmla="*/ 1 w 158"/>
                <a:gd name="T95" fmla="*/ 48 h 192"/>
                <a:gd name="T96" fmla="*/ 1 w 158"/>
                <a:gd name="T97" fmla="*/ 48 h 1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92"/>
                <a:gd name="T149" fmla="*/ 158 w 158"/>
                <a:gd name="T150" fmla="*/ 192 h 1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92">
                  <a:moveTo>
                    <a:pt x="7" y="192"/>
                  </a:moveTo>
                  <a:lnTo>
                    <a:pt x="2" y="160"/>
                  </a:lnTo>
                  <a:lnTo>
                    <a:pt x="0" y="95"/>
                  </a:lnTo>
                  <a:lnTo>
                    <a:pt x="0" y="78"/>
                  </a:lnTo>
                  <a:lnTo>
                    <a:pt x="4" y="61"/>
                  </a:lnTo>
                  <a:lnTo>
                    <a:pt x="7" y="46"/>
                  </a:lnTo>
                  <a:lnTo>
                    <a:pt x="15" y="31"/>
                  </a:lnTo>
                  <a:lnTo>
                    <a:pt x="23" y="19"/>
                  </a:lnTo>
                  <a:lnTo>
                    <a:pt x="28" y="14"/>
                  </a:lnTo>
                  <a:lnTo>
                    <a:pt x="34" y="10"/>
                  </a:lnTo>
                  <a:lnTo>
                    <a:pt x="40" y="6"/>
                  </a:lnTo>
                  <a:lnTo>
                    <a:pt x="47" y="2"/>
                  </a:lnTo>
                  <a:lnTo>
                    <a:pt x="63" y="0"/>
                  </a:lnTo>
                  <a:lnTo>
                    <a:pt x="80" y="0"/>
                  </a:lnTo>
                  <a:lnTo>
                    <a:pt x="93" y="2"/>
                  </a:lnTo>
                  <a:lnTo>
                    <a:pt x="106" y="10"/>
                  </a:lnTo>
                  <a:lnTo>
                    <a:pt x="112" y="14"/>
                  </a:lnTo>
                  <a:lnTo>
                    <a:pt x="118" y="17"/>
                  </a:lnTo>
                  <a:lnTo>
                    <a:pt x="121" y="21"/>
                  </a:lnTo>
                  <a:lnTo>
                    <a:pt x="125" y="27"/>
                  </a:lnTo>
                  <a:lnTo>
                    <a:pt x="133" y="38"/>
                  </a:lnTo>
                  <a:lnTo>
                    <a:pt x="140" y="50"/>
                  </a:lnTo>
                  <a:lnTo>
                    <a:pt x="146" y="63"/>
                  </a:lnTo>
                  <a:lnTo>
                    <a:pt x="156" y="109"/>
                  </a:lnTo>
                  <a:lnTo>
                    <a:pt x="158" y="129"/>
                  </a:lnTo>
                  <a:lnTo>
                    <a:pt x="158" y="192"/>
                  </a:lnTo>
                  <a:lnTo>
                    <a:pt x="140" y="188"/>
                  </a:lnTo>
                  <a:lnTo>
                    <a:pt x="139" y="166"/>
                  </a:lnTo>
                  <a:lnTo>
                    <a:pt x="139" y="139"/>
                  </a:lnTo>
                  <a:lnTo>
                    <a:pt x="133" y="110"/>
                  </a:lnTo>
                  <a:lnTo>
                    <a:pt x="131" y="95"/>
                  </a:lnTo>
                  <a:lnTo>
                    <a:pt x="127" y="82"/>
                  </a:lnTo>
                  <a:lnTo>
                    <a:pt x="123" y="69"/>
                  </a:lnTo>
                  <a:lnTo>
                    <a:pt x="118" y="55"/>
                  </a:lnTo>
                  <a:lnTo>
                    <a:pt x="110" y="46"/>
                  </a:lnTo>
                  <a:lnTo>
                    <a:pt x="106" y="42"/>
                  </a:lnTo>
                  <a:lnTo>
                    <a:pt x="102" y="38"/>
                  </a:lnTo>
                  <a:lnTo>
                    <a:pt x="99" y="34"/>
                  </a:lnTo>
                  <a:lnTo>
                    <a:pt x="95" y="33"/>
                  </a:lnTo>
                  <a:lnTo>
                    <a:pt x="83" y="31"/>
                  </a:lnTo>
                  <a:lnTo>
                    <a:pt x="64" y="31"/>
                  </a:lnTo>
                  <a:lnTo>
                    <a:pt x="47" y="34"/>
                  </a:lnTo>
                  <a:lnTo>
                    <a:pt x="36" y="44"/>
                  </a:lnTo>
                  <a:lnTo>
                    <a:pt x="30" y="50"/>
                  </a:lnTo>
                  <a:lnTo>
                    <a:pt x="25" y="55"/>
                  </a:lnTo>
                  <a:lnTo>
                    <a:pt x="11" y="84"/>
                  </a:lnTo>
                  <a:lnTo>
                    <a:pt x="7" y="116"/>
                  </a:lnTo>
                  <a:lnTo>
                    <a:pt x="7" y="192"/>
                  </a:lnTo>
                  <a:close/>
                </a:path>
              </a:pathLst>
            </a:custGeom>
            <a:solidFill>
              <a:srgbClr val="000000"/>
            </a:solidFill>
            <a:ln w="9525">
              <a:noFill/>
              <a:round/>
              <a:headEnd/>
              <a:tailEnd/>
            </a:ln>
          </p:spPr>
          <p:txBody>
            <a:bodyPr/>
            <a:lstStyle/>
            <a:p>
              <a:endParaRPr lang="tr-TR"/>
            </a:p>
          </p:txBody>
        </p:sp>
        <p:sp>
          <p:nvSpPr>
            <p:cNvPr id="146506" name="Freeform 73"/>
            <p:cNvSpPr>
              <a:spLocks/>
            </p:cNvSpPr>
            <p:nvPr/>
          </p:nvSpPr>
          <p:spPr bwMode="auto">
            <a:xfrm>
              <a:off x="4139" y="2705"/>
              <a:ext cx="37" cy="133"/>
            </a:xfrm>
            <a:custGeom>
              <a:avLst/>
              <a:gdLst>
                <a:gd name="T0" fmla="*/ 3 w 74"/>
                <a:gd name="T1" fmla="*/ 10 h 266"/>
                <a:gd name="T2" fmla="*/ 13 w 74"/>
                <a:gd name="T3" fmla="*/ 19 h 266"/>
                <a:gd name="T4" fmla="*/ 15 w 74"/>
                <a:gd name="T5" fmla="*/ 65 h 266"/>
                <a:gd name="T6" fmla="*/ 19 w 74"/>
                <a:gd name="T7" fmla="*/ 67 h 266"/>
                <a:gd name="T8" fmla="*/ 19 w 74"/>
                <a:gd name="T9" fmla="*/ 16 h 266"/>
                <a:gd name="T10" fmla="*/ 18 w 74"/>
                <a:gd name="T11" fmla="*/ 14 h 266"/>
                <a:gd name="T12" fmla="*/ 15 w 74"/>
                <a:gd name="T13" fmla="*/ 12 h 266"/>
                <a:gd name="T14" fmla="*/ 14 w 74"/>
                <a:gd name="T15" fmla="*/ 11 h 266"/>
                <a:gd name="T16" fmla="*/ 13 w 74"/>
                <a:gd name="T17" fmla="*/ 10 h 266"/>
                <a:gd name="T18" fmla="*/ 12 w 74"/>
                <a:gd name="T19" fmla="*/ 9 h 266"/>
                <a:gd name="T20" fmla="*/ 11 w 74"/>
                <a:gd name="T21" fmla="*/ 7 h 266"/>
                <a:gd name="T22" fmla="*/ 10 w 74"/>
                <a:gd name="T23" fmla="*/ 6 h 266"/>
                <a:gd name="T24" fmla="*/ 9 w 74"/>
                <a:gd name="T25" fmla="*/ 4 h 266"/>
                <a:gd name="T26" fmla="*/ 6 w 74"/>
                <a:gd name="T27" fmla="*/ 3 h 266"/>
                <a:gd name="T28" fmla="*/ 5 w 74"/>
                <a:gd name="T29" fmla="*/ 2 h 266"/>
                <a:gd name="T30" fmla="*/ 3 w 74"/>
                <a:gd name="T31" fmla="*/ 1 h 266"/>
                <a:gd name="T32" fmla="*/ 1 w 74"/>
                <a:gd name="T33" fmla="*/ 0 h 266"/>
                <a:gd name="T34" fmla="*/ 0 w 74"/>
                <a:gd name="T35" fmla="*/ 1 h 266"/>
                <a:gd name="T36" fmla="*/ 1 w 74"/>
                <a:gd name="T37" fmla="*/ 4 h 266"/>
                <a:gd name="T38" fmla="*/ 1 w 74"/>
                <a:gd name="T39" fmla="*/ 6 h 266"/>
                <a:gd name="T40" fmla="*/ 2 w 74"/>
                <a:gd name="T41" fmla="*/ 8 h 266"/>
                <a:gd name="T42" fmla="*/ 3 w 74"/>
                <a:gd name="T43" fmla="*/ 10 h 266"/>
                <a:gd name="T44" fmla="*/ 3 w 74"/>
                <a:gd name="T45" fmla="*/ 10 h 2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266"/>
                <a:gd name="T71" fmla="*/ 74 w 74"/>
                <a:gd name="T72" fmla="*/ 266 h 2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266">
                  <a:moveTo>
                    <a:pt x="12" y="41"/>
                  </a:moveTo>
                  <a:lnTo>
                    <a:pt x="54" y="78"/>
                  </a:lnTo>
                  <a:lnTo>
                    <a:pt x="63" y="260"/>
                  </a:lnTo>
                  <a:lnTo>
                    <a:pt x="74" y="266"/>
                  </a:lnTo>
                  <a:lnTo>
                    <a:pt x="73" y="64"/>
                  </a:lnTo>
                  <a:lnTo>
                    <a:pt x="69" y="57"/>
                  </a:lnTo>
                  <a:lnTo>
                    <a:pt x="63" y="49"/>
                  </a:lnTo>
                  <a:lnTo>
                    <a:pt x="59" y="45"/>
                  </a:lnTo>
                  <a:lnTo>
                    <a:pt x="55" y="40"/>
                  </a:lnTo>
                  <a:lnTo>
                    <a:pt x="50" y="36"/>
                  </a:lnTo>
                  <a:lnTo>
                    <a:pt x="46" y="30"/>
                  </a:lnTo>
                  <a:lnTo>
                    <a:pt x="40" y="24"/>
                  </a:lnTo>
                  <a:lnTo>
                    <a:pt x="35" y="19"/>
                  </a:lnTo>
                  <a:lnTo>
                    <a:pt x="27" y="15"/>
                  </a:lnTo>
                  <a:lnTo>
                    <a:pt x="19" y="9"/>
                  </a:lnTo>
                  <a:lnTo>
                    <a:pt x="12" y="5"/>
                  </a:lnTo>
                  <a:lnTo>
                    <a:pt x="4" y="0"/>
                  </a:lnTo>
                  <a:lnTo>
                    <a:pt x="0" y="5"/>
                  </a:lnTo>
                  <a:lnTo>
                    <a:pt x="4" y="19"/>
                  </a:lnTo>
                  <a:lnTo>
                    <a:pt x="6" y="26"/>
                  </a:lnTo>
                  <a:lnTo>
                    <a:pt x="10" y="34"/>
                  </a:lnTo>
                  <a:lnTo>
                    <a:pt x="12" y="41"/>
                  </a:lnTo>
                  <a:close/>
                </a:path>
              </a:pathLst>
            </a:custGeom>
            <a:solidFill>
              <a:srgbClr val="000000"/>
            </a:solidFill>
            <a:ln w="9525">
              <a:noFill/>
              <a:round/>
              <a:headEnd/>
              <a:tailEnd/>
            </a:ln>
          </p:spPr>
          <p:txBody>
            <a:bodyPr/>
            <a:lstStyle/>
            <a:p>
              <a:endParaRPr lang="tr-TR"/>
            </a:p>
          </p:txBody>
        </p:sp>
        <p:sp>
          <p:nvSpPr>
            <p:cNvPr id="146507" name="Freeform 74"/>
            <p:cNvSpPr>
              <a:spLocks/>
            </p:cNvSpPr>
            <p:nvPr/>
          </p:nvSpPr>
          <p:spPr bwMode="auto">
            <a:xfrm>
              <a:off x="3915" y="2782"/>
              <a:ext cx="114" cy="84"/>
            </a:xfrm>
            <a:custGeom>
              <a:avLst/>
              <a:gdLst>
                <a:gd name="T0" fmla="*/ 1 w 228"/>
                <a:gd name="T1" fmla="*/ 0 h 169"/>
                <a:gd name="T2" fmla="*/ 0 w 228"/>
                <a:gd name="T3" fmla="*/ 7 h 169"/>
                <a:gd name="T4" fmla="*/ 1 w 228"/>
                <a:gd name="T5" fmla="*/ 14 h 169"/>
                <a:gd name="T6" fmla="*/ 1 w 228"/>
                <a:gd name="T7" fmla="*/ 18 h 169"/>
                <a:gd name="T8" fmla="*/ 2 w 228"/>
                <a:gd name="T9" fmla="*/ 21 h 169"/>
                <a:gd name="T10" fmla="*/ 3 w 228"/>
                <a:gd name="T11" fmla="*/ 24 h 169"/>
                <a:gd name="T12" fmla="*/ 3 w 228"/>
                <a:gd name="T13" fmla="*/ 26 h 169"/>
                <a:gd name="T14" fmla="*/ 5 w 228"/>
                <a:gd name="T15" fmla="*/ 29 h 169"/>
                <a:gd name="T16" fmla="*/ 7 w 228"/>
                <a:gd name="T17" fmla="*/ 33 h 169"/>
                <a:gd name="T18" fmla="*/ 8 w 228"/>
                <a:gd name="T19" fmla="*/ 34 h 169"/>
                <a:gd name="T20" fmla="*/ 9 w 228"/>
                <a:gd name="T21" fmla="*/ 35 h 169"/>
                <a:gd name="T22" fmla="*/ 10 w 228"/>
                <a:gd name="T23" fmla="*/ 35 h 169"/>
                <a:gd name="T24" fmla="*/ 11 w 228"/>
                <a:gd name="T25" fmla="*/ 36 h 169"/>
                <a:gd name="T26" fmla="*/ 13 w 228"/>
                <a:gd name="T27" fmla="*/ 38 h 169"/>
                <a:gd name="T28" fmla="*/ 14 w 228"/>
                <a:gd name="T29" fmla="*/ 38 h 169"/>
                <a:gd name="T30" fmla="*/ 16 w 228"/>
                <a:gd name="T31" fmla="*/ 39 h 169"/>
                <a:gd name="T32" fmla="*/ 19 w 228"/>
                <a:gd name="T33" fmla="*/ 40 h 169"/>
                <a:gd name="T34" fmla="*/ 22 w 228"/>
                <a:gd name="T35" fmla="*/ 41 h 169"/>
                <a:gd name="T36" fmla="*/ 25 w 228"/>
                <a:gd name="T37" fmla="*/ 42 h 169"/>
                <a:gd name="T38" fmla="*/ 30 w 228"/>
                <a:gd name="T39" fmla="*/ 42 h 169"/>
                <a:gd name="T40" fmla="*/ 36 w 228"/>
                <a:gd name="T41" fmla="*/ 40 h 169"/>
                <a:gd name="T42" fmla="*/ 41 w 228"/>
                <a:gd name="T43" fmla="*/ 38 h 169"/>
                <a:gd name="T44" fmla="*/ 43 w 228"/>
                <a:gd name="T45" fmla="*/ 37 h 169"/>
                <a:gd name="T46" fmla="*/ 45 w 228"/>
                <a:gd name="T47" fmla="*/ 36 h 169"/>
                <a:gd name="T48" fmla="*/ 47 w 228"/>
                <a:gd name="T49" fmla="*/ 34 h 169"/>
                <a:gd name="T50" fmla="*/ 48 w 228"/>
                <a:gd name="T51" fmla="*/ 33 h 169"/>
                <a:gd name="T52" fmla="*/ 49 w 228"/>
                <a:gd name="T53" fmla="*/ 33 h 169"/>
                <a:gd name="T54" fmla="*/ 50 w 228"/>
                <a:gd name="T55" fmla="*/ 31 h 169"/>
                <a:gd name="T56" fmla="*/ 51 w 228"/>
                <a:gd name="T57" fmla="*/ 30 h 169"/>
                <a:gd name="T58" fmla="*/ 52 w 228"/>
                <a:gd name="T59" fmla="*/ 29 h 169"/>
                <a:gd name="T60" fmla="*/ 53 w 228"/>
                <a:gd name="T61" fmla="*/ 28 h 169"/>
                <a:gd name="T62" fmla="*/ 55 w 228"/>
                <a:gd name="T63" fmla="*/ 23 h 169"/>
                <a:gd name="T64" fmla="*/ 57 w 228"/>
                <a:gd name="T65" fmla="*/ 17 h 169"/>
                <a:gd name="T66" fmla="*/ 52 w 228"/>
                <a:gd name="T67" fmla="*/ 11 h 169"/>
                <a:gd name="T68" fmla="*/ 51 w 228"/>
                <a:gd name="T69" fmla="*/ 14 h 169"/>
                <a:gd name="T70" fmla="*/ 50 w 228"/>
                <a:gd name="T71" fmla="*/ 17 h 169"/>
                <a:gd name="T72" fmla="*/ 48 w 228"/>
                <a:gd name="T73" fmla="*/ 21 h 169"/>
                <a:gd name="T74" fmla="*/ 47 w 228"/>
                <a:gd name="T75" fmla="*/ 22 h 169"/>
                <a:gd name="T76" fmla="*/ 47 w 228"/>
                <a:gd name="T77" fmla="*/ 22 h 169"/>
                <a:gd name="T78" fmla="*/ 45 w 228"/>
                <a:gd name="T79" fmla="*/ 24 h 169"/>
                <a:gd name="T80" fmla="*/ 45 w 228"/>
                <a:gd name="T81" fmla="*/ 25 h 169"/>
                <a:gd name="T82" fmla="*/ 44 w 228"/>
                <a:gd name="T83" fmla="*/ 26 h 169"/>
                <a:gd name="T84" fmla="*/ 42 w 228"/>
                <a:gd name="T85" fmla="*/ 27 h 169"/>
                <a:gd name="T86" fmla="*/ 40 w 228"/>
                <a:gd name="T87" fmla="*/ 28 h 169"/>
                <a:gd name="T88" fmla="*/ 38 w 228"/>
                <a:gd name="T89" fmla="*/ 30 h 169"/>
                <a:gd name="T90" fmla="*/ 36 w 228"/>
                <a:gd name="T91" fmla="*/ 31 h 169"/>
                <a:gd name="T92" fmla="*/ 34 w 228"/>
                <a:gd name="T93" fmla="*/ 32 h 169"/>
                <a:gd name="T94" fmla="*/ 31 w 228"/>
                <a:gd name="T95" fmla="*/ 33 h 169"/>
                <a:gd name="T96" fmla="*/ 30 w 228"/>
                <a:gd name="T97" fmla="*/ 34 h 169"/>
                <a:gd name="T98" fmla="*/ 26 w 228"/>
                <a:gd name="T99" fmla="*/ 34 h 169"/>
                <a:gd name="T100" fmla="*/ 21 w 228"/>
                <a:gd name="T101" fmla="*/ 34 h 169"/>
                <a:gd name="T102" fmla="*/ 17 w 228"/>
                <a:gd name="T103" fmla="*/ 32 h 169"/>
                <a:gd name="T104" fmla="*/ 14 w 228"/>
                <a:gd name="T105" fmla="*/ 30 h 169"/>
                <a:gd name="T106" fmla="*/ 13 w 228"/>
                <a:gd name="T107" fmla="*/ 29 h 169"/>
                <a:gd name="T108" fmla="*/ 12 w 228"/>
                <a:gd name="T109" fmla="*/ 28 h 169"/>
                <a:gd name="T110" fmla="*/ 11 w 228"/>
                <a:gd name="T111" fmla="*/ 27 h 169"/>
                <a:gd name="T112" fmla="*/ 9 w 228"/>
                <a:gd name="T113" fmla="*/ 24 h 169"/>
                <a:gd name="T114" fmla="*/ 7 w 228"/>
                <a:gd name="T115" fmla="*/ 21 h 169"/>
                <a:gd name="T116" fmla="*/ 6 w 228"/>
                <a:gd name="T117" fmla="*/ 18 h 169"/>
                <a:gd name="T118" fmla="*/ 5 w 228"/>
                <a:gd name="T119" fmla="*/ 14 h 169"/>
                <a:gd name="T120" fmla="*/ 3 w 228"/>
                <a:gd name="T121" fmla="*/ 9 h 169"/>
                <a:gd name="T122" fmla="*/ 1 w 228"/>
                <a:gd name="T123" fmla="*/ 0 h 169"/>
                <a:gd name="T124" fmla="*/ 1 w 228"/>
                <a:gd name="T125" fmla="*/ 0 h 1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8"/>
                <a:gd name="T190" fmla="*/ 0 h 169"/>
                <a:gd name="T191" fmla="*/ 228 w 228"/>
                <a:gd name="T192" fmla="*/ 169 h 1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8" h="169">
                  <a:moveTo>
                    <a:pt x="2" y="0"/>
                  </a:moveTo>
                  <a:lnTo>
                    <a:pt x="0" y="28"/>
                  </a:lnTo>
                  <a:lnTo>
                    <a:pt x="2" y="57"/>
                  </a:lnTo>
                  <a:lnTo>
                    <a:pt x="4" y="72"/>
                  </a:lnTo>
                  <a:lnTo>
                    <a:pt x="7" y="87"/>
                  </a:lnTo>
                  <a:lnTo>
                    <a:pt x="9" y="96"/>
                  </a:lnTo>
                  <a:lnTo>
                    <a:pt x="11" y="104"/>
                  </a:lnTo>
                  <a:lnTo>
                    <a:pt x="19" y="119"/>
                  </a:lnTo>
                  <a:lnTo>
                    <a:pt x="28" y="133"/>
                  </a:lnTo>
                  <a:lnTo>
                    <a:pt x="32" y="136"/>
                  </a:lnTo>
                  <a:lnTo>
                    <a:pt x="34" y="140"/>
                  </a:lnTo>
                  <a:lnTo>
                    <a:pt x="38" y="142"/>
                  </a:lnTo>
                  <a:lnTo>
                    <a:pt x="42" y="146"/>
                  </a:lnTo>
                  <a:lnTo>
                    <a:pt x="49" y="152"/>
                  </a:lnTo>
                  <a:lnTo>
                    <a:pt x="57" y="155"/>
                  </a:lnTo>
                  <a:lnTo>
                    <a:pt x="64" y="159"/>
                  </a:lnTo>
                  <a:lnTo>
                    <a:pt x="74" y="163"/>
                  </a:lnTo>
                  <a:lnTo>
                    <a:pt x="85" y="167"/>
                  </a:lnTo>
                  <a:lnTo>
                    <a:pt x="97" y="169"/>
                  </a:lnTo>
                  <a:lnTo>
                    <a:pt x="121" y="169"/>
                  </a:lnTo>
                  <a:lnTo>
                    <a:pt x="144" y="161"/>
                  </a:lnTo>
                  <a:lnTo>
                    <a:pt x="161" y="155"/>
                  </a:lnTo>
                  <a:lnTo>
                    <a:pt x="169" y="150"/>
                  </a:lnTo>
                  <a:lnTo>
                    <a:pt x="178" y="144"/>
                  </a:lnTo>
                  <a:lnTo>
                    <a:pt x="186" y="138"/>
                  </a:lnTo>
                  <a:lnTo>
                    <a:pt x="190" y="134"/>
                  </a:lnTo>
                  <a:lnTo>
                    <a:pt x="194" y="133"/>
                  </a:lnTo>
                  <a:lnTo>
                    <a:pt x="197" y="127"/>
                  </a:lnTo>
                  <a:lnTo>
                    <a:pt x="201" y="123"/>
                  </a:lnTo>
                  <a:lnTo>
                    <a:pt x="205" y="119"/>
                  </a:lnTo>
                  <a:lnTo>
                    <a:pt x="209" y="114"/>
                  </a:lnTo>
                  <a:lnTo>
                    <a:pt x="220" y="93"/>
                  </a:lnTo>
                  <a:lnTo>
                    <a:pt x="228" y="68"/>
                  </a:lnTo>
                  <a:lnTo>
                    <a:pt x="205" y="45"/>
                  </a:lnTo>
                  <a:lnTo>
                    <a:pt x="203" y="57"/>
                  </a:lnTo>
                  <a:lnTo>
                    <a:pt x="199" y="70"/>
                  </a:lnTo>
                  <a:lnTo>
                    <a:pt x="190" y="85"/>
                  </a:lnTo>
                  <a:lnTo>
                    <a:pt x="188" y="89"/>
                  </a:lnTo>
                  <a:lnTo>
                    <a:pt x="186" y="91"/>
                  </a:lnTo>
                  <a:lnTo>
                    <a:pt x="180" y="98"/>
                  </a:lnTo>
                  <a:lnTo>
                    <a:pt x="177" y="100"/>
                  </a:lnTo>
                  <a:lnTo>
                    <a:pt x="173" y="104"/>
                  </a:lnTo>
                  <a:lnTo>
                    <a:pt x="167" y="110"/>
                  </a:lnTo>
                  <a:lnTo>
                    <a:pt x="159" y="115"/>
                  </a:lnTo>
                  <a:lnTo>
                    <a:pt x="152" y="121"/>
                  </a:lnTo>
                  <a:lnTo>
                    <a:pt x="144" y="125"/>
                  </a:lnTo>
                  <a:lnTo>
                    <a:pt x="135" y="131"/>
                  </a:lnTo>
                  <a:lnTo>
                    <a:pt x="127" y="133"/>
                  </a:lnTo>
                  <a:lnTo>
                    <a:pt x="120" y="136"/>
                  </a:lnTo>
                  <a:lnTo>
                    <a:pt x="101" y="138"/>
                  </a:lnTo>
                  <a:lnTo>
                    <a:pt x="83" y="136"/>
                  </a:lnTo>
                  <a:lnTo>
                    <a:pt x="66" y="129"/>
                  </a:lnTo>
                  <a:lnTo>
                    <a:pt x="59" y="123"/>
                  </a:lnTo>
                  <a:lnTo>
                    <a:pt x="51" y="117"/>
                  </a:lnTo>
                  <a:lnTo>
                    <a:pt x="47" y="114"/>
                  </a:lnTo>
                  <a:lnTo>
                    <a:pt x="44" y="108"/>
                  </a:lnTo>
                  <a:lnTo>
                    <a:pt x="36" y="98"/>
                  </a:lnTo>
                  <a:lnTo>
                    <a:pt x="28" y="87"/>
                  </a:lnTo>
                  <a:lnTo>
                    <a:pt x="23" y="74"/>
                  </a:lnTo>
                  <a:lnTo>
                    <a:pt x="17" y="58"/>
                  </a:lnTo>
                  <a:lnTo>
                    <a:pt x="11" y="39"/>
                  </a:lnTo>
                  <a:lnTo>
                    <a:pt x="2" y="0"/>
                  </a:lnTo>
                  <a:close/>
                </a:path>
              </a:pathLst>
            </a:custGeom>
            <a:solidFill>
              <a:srgbClr val="000000"/>
            </a:solidFill>
            <a:ln w="9525">
              <a:noFill/>
              <a:round/>
              <a:headEnd/>
              <a:tailEnd/>
            </a:ln>
          </p:spPr>
          <p:txBody>
            <a:bodyPr/>
            <a:lstStyle/>
            <a:p>
              <a:endParaRPr lang="tr-TR"/>
            </a:p>
          </p:txBody>
        </p:sp>
        <p:sp>
          <p:nvSpPr>
            <p:cNvPr id="146508" name="Freeform 75"/>
            <p:cNvSpPr>
              <a:spLocks/>
            </p:cNvSpPr>
            <p:nvPr/>
          </p:nvSpPr>
          <p:spPr bwMode="auto">
            <a:xfrm>
              <a:off x="4046" y="2824"/>
              <a:ext cx="173" cy="30"/>
            </a:xfrm>
            <a:custGeom>
              <a:avLst/>
              <a:gdLst>
                <a:gd name="T0" fmla="*/ 1 w 346"/>
                <a:gd name="T1" fmla="*/ 0 h 61"/>
                <a:gd name="T2" fmla="*/ 0 w 346"/>
                <a:gd name="T3" fmla="*/ 9 h 61"/>
                <a:gd name="T4" fmla="*/ 2 w 346"/>
                <a:gd name="T5" fmla="*/ 8 h 61"/>
                <a:gd name="T6" fmla="*/ 7 w 346"/>
                <a:gd name="T7" fmla="*/ 7 h 61"/>
                <a:gd name="T8" fmla="*/ 17 w 346"/>
                <a:gd name="T9" fmla="*/ 6 h 61"/>
                <a:gd name="T10" fmla="*/ 26 w 346"/>
                <a:gd name="T11" fmla="*/ 5 h 61"/>
                <a:gd name="T12" fmla="*/ 39 w 346"/>
                <a:gd name="T13" fmla="*/ 5 h 61"/>
                <a:gd name="T14" fmla="*/ 52 w 346"/>
                <a:gd name="T15" fmla="*/ 6 h 61"/>
                <a:gd name="T16" fmla="*/ 59 w 346"/>
                <a:gd name="T17" fmla="*/ 7 h 61"/>
                <a:gd name="T18" fmla="*/ 65 w 346"/>
                <a:gd name="T19" fmla="*/ 9 h 61"/>
                <a:gd name="T20" fmla="*/ 69 w 346"/>
                <a:gd name="T21" fmla="*/ 10 h 61"/>
                <a:gd name="T22" fmla="*/ 72 w 346"/>
                <a:gd name="T23" fmla="*/ 11 h 61"/>
                <a:gd name="T24" fmla="*/ 75 w 346"/>
                <a:gd name="T25" fmla="*/ 12 h 61"/>
                <a:gd name="T26" fmla="*/ 78 w 346"/>
                <a:gd name="T27" fmla="*/ 13 h 61"/>
                <a:gd name="T28" fmla="*/ 87 w 346"/>
                <a:gd name="T29" fmla="*/ 15 h 61"/>
                <a:gd name="T30" fmla="*/ 86 w 346"/>
                <a:gd name="T31" fmla="*/ 14 h 61"/>
                <a:gd name="T32" fmla="*/ 84 w 346"/>
                <a:gd name="T33" fmla="*/ 13 h 61"/>
                <a:gd name="T34" fmla="*/ 82 w 346"/>
                <a:gd name="T35" fmla="*/ 12 h 61"/>
                <a:gd name="T36" fmla="*/ 80 w 346"/>
                <a:gd name="T37" fmla="*/ 12 h 61"/>
                <a:gd name="T38" fmla="*/ 78 w 346"/>
                <a:gd name="T39" fmla="*/ 11 h 61"/>
                <a:gd name="T40" fmla="*/ 76 w 346"/>
                <a:gd name="T41" fmla="*/ 9 h 61"/>
                <a:gd name="T42" fmla="*/ 74 w 346"/>
                <a:gd name="T43" fmla="*/ 8 h 61"/>
                <a:gd name="T44" fmla="*/ 72 w 346"/>
                <a:gd name="T45" fmla="*/ 7 h 61"/>
                <a:gd name="T46" fmla="*/ 70 w 346"/>
                <a:gd name="T47" fmla="*/ 6 h 61"/>
                <a:gd name="T48" fmla="*/ 67 w 346"/>
                <a:gd name="T49" fmla="*/ 5 h 61"/>
                <a:gd name="T50" fmla="*/ 65 w 346"/>
                <a:gd name="T51" fmla="*/ 4 h 61"/>
                <a:gd name="T52" fmla="*/ 62 w 346"/>
                <a:gd name="T53" fmla="*/ 3 h 61"/>
                <a:gd name="T54" fmla="*/ 59 w 346"/>
                <a:gd name="T55" fmla="*/ 3 h 61"/>
                <a:gd name="T56" fmla="*/ 54 w 346"/>
                <a:gd name="T57" fmla="*/ 2 h 61"/>
                <a:gd name="T58" fmla="*/ 46 w 346"/>
                <a:gd name="T59" fmla="*/ 1 h 61"/>
                <a:gd name="T60" fmla="*/ 27 w 346"/>
                <a:gd name="T61" fmla="*/ 0 h 61"/>
                <a:gd name="T62" fmla="*/ 1 w 346"/>
                <a:gd name="T63" fmla="*/ 0 h 61"/>
                <a:gd name="T64" fmla="*/ 1 w 346"/>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61"/>
                <a:gd name="T101" fmla="*/ 346 w 346"/>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61">
                  <a:moveTo>
                    <a:pt x="6" y="0"/>
                  </a:moveTo>
                  <a:lnTo>
                    <a:pt x="0" y="36"/>
                  </a:lnTo>
                  <a:lnTo>
                    <a:pt x="8" y="34"/>
                  </a:lnTo>
                  <a:lnTo>
                    <a:pt x="31" y="31"/>
                  </a:lnTo>
                  <a:lnTo>
                    <a:pt x="65" y="27"/>
                  </a:lnTo>
                  <a:lnTo>
                    <a:pt x="107" y="23"/>
                  </a:lnTo>
                  <a:lnTo>
                    <a:pt x="156" y="23"/>
                  </a:lnTo>
                  <a:lnTo>
                    <a:pt x="209" y="27"/>
                  </a:lnTo>
                  <a:lnTo>
                    <a:pt x="236" y="31"/>
                  </a:lnTo>
                  <a:lnTo>
                    <a:pt x="260" y="36"/>
                  </a:lnTo>
                  <a:lnTo>
                    <a:pt x="274" y="40"/>
                  </a:lnTo>
                  <a:lnTo>
                    <a:pt x="287" y="44"/>
                  </a:lnTo>
                  <a:lnTo>
                    <a:pt x="300" y="50"/>
                  </a:lnTo>
                  <a:lnTo>
                    <a:pt x="312" y="53"/>
                  </a:lnTo>
                  <a:lnTo>
                    <a:pt x="346" y="61"/>
                  </a:lnTo>
                  <a:lnTo>
                    <a:pt x="342" y="59"/>
                  </a:lnTo>
                  <a:lnTo>
                    <a:pt x="335" y="53"/>
                  </a:lnTo>
                  <a:lnTo>
                    <a:pt x="327" y="51"/>
                  </a:lnTo>
                  <a:lnTo>
                    <a:pt x="319" y="48"/>
                  </a:lnTo>
                  <a:lnTo>
                    <a:pt x="312" y="44"/>
                  </a:lnTo>
                  <a:lnTo>
                    <a:pt x="304" y="38"/>
                  </a:lnTo>
                  <a:lnTo>
                    <a:pt x="295" y="34"/>
                  </a:lnTo>
                  <a:lnTo>
                    <a:pt x="285" y="31"/>
                  </a:lnTo>
                  <a:lnTo>
                    <a:pt x="278" y="25"/>
                  </a:lnTo>
                  <a:lnTo>
                    <a:pt x="268" y="21"/>
                  </a:lnTo>
                  <a:lnTo>
                    <a:pt x="259" y="17"/>
                  </a:lnTo>
                  <a:lnTo>
                    <a:pt x="251" y="15"/>
                  </a:lnTo>
                  <a:lnTo>
                    <a:pt x="236" y="12"/>
                  </a:lnTo>
                  <a:lnTo>
                    <a:pt x="217" y="8"/>
                  </a:lnTo>
                  <a:lnTo>
                    <a:pt x="184" y="6"/>
                  </a:lnTo>
                  <a:lnTo>
                    <a:pt x="108" y="2"/>
                  </a:lnTo>
                  <a:lnTo>
                    <a:pt x="6" y="0"/>
                  </a:lnTo>
                  <a:close/>
                </a:path>
              </a:pathLst>
            </a:custGeom>
            <a:solidFill>
              <a:srgbClr val="000000"/>
            </a:solidFill>
            <a:ln w="9525">
              <a:noFill/>
              <a:round/>
              <a:headEnd/>
              <a:tailEnd/>
            </a:ln>
          </p:spPr>
          <p:txBody>
            <a:bodyPr/>
            <a:lstStyle/>
            <a:p>
              <a:endParaRPr lang="tr-TR"/>
            </a:p>
          </p:txBody>
        </p:sp>
        <p:sp>
          <p:nvSpPr>
            <p:cNvPr id="146509" name="Freeform 76"/>
            <p:cNvSpPr>
              <a:spLocks/>
            </p:cNvSpPr>
            <p:nvPr/>
          </p:nvSpPr>
          <p:spPr bwMode="auto">
            <a:xfrm>
              <a:off x="4084" y="2700"/>
              <a:ext cx="29" cy="34"/>
            </a:xfrm>
            <a:custGeom>
              <a:avLst/>
              <a:gdLst>
                <a:gd name="T0" fmla="*/ 14 w 57"/>
                <a:gd name="T1" fmla="*/ 0 h 69"/>
                <a:gd name="T2" fmla="*/ 13 w 57"/>
                <a:gd name="T3" fmla="*/ 4 h 69"/>
                <a:gd name="T4" fmla="*/ 9 w 57"/>
                <a:gd name="T5" fmla="*/ 4 h 69"/>
                <a:gd name="T6" fmla="*/ 6 w 57"/>
                <a:gd name="T7" fmla="*/ 5 h 69"/>
                <a:gd name="T8" fmla="*/ 5 w 57"/>
                <a:gd name="T9" fmla="*/ 9 h 69"/>
                <a:gd name="T10" fmla="*/ 5 w 57"/>
                <a:gd name="T11" fmla="*/ 10 h 69"/>
                <a:gd name="T12" fmla="*/ 6 w 57"/>
                <a:gd name="T13" fmla="*/ 11 h 69"/>
                <a:gd name="T14" fmla="*/ 6 w 57"/>
                <a:gd name="T15" fmla="*/ 12 h 69"/>
                <a:gd name="T16" fmla="*/ 7 w 57"/>
                <a:gd name="T17" fmla="*/ 12 h 69"/>
                <a:gd name="T18" fmla="*/ 8 w 57"/>
                <a:gd name="T19" fmla="*/ 13 h 69"/>
                <a:gd name="T20" fmla="*/ 9 w 57"/>
                <a:gd name="T21" fmla="*/ 14 h 69"/>
                <a:gd name="T22" fmla="*/ 11 w 57"/>
                <a:gd name="T23" fmla="*/ 14 h 69"/>
                <a:gd name="T24" fmla="*/ 15 w 57"/>
                <a:gd name="T25" fmla="*/ 12 h 69"/>
                <a:gd name="T26" fmla="*/ 14 w 57"/>
                <a:gd name="T27" fmla="*/ 13 h 69"/>
                <a:gd name="T28" fmla="*/ 13 w 57"/>
                <a:gd name="T29" fmla="*/ 14 h 69"/>
                <a:gd name="T30" fmla="*/ 11 w 57"/>
                <a:gd name="T31" fmla="*/ 15 h 69"/>
                <a:gd name="T32" fmla="*/ 10 w 57"/>
                <a:gd name="T33" fmla="*/ 16 h 69"/>
                <a:gd name="T34" fmla="*/ 8 w 57"/>
                <a:gd name="T35" fmla="*/ 17 h 69"/>
                <a:gd name="T36" fmla="*/ 3 w 57"/>
                <a:gd name="T37" fmla="*/ 15 h 69"/>
                <a:gd name="T38" fmla="*/ 2 w 57"/>
                <a:gd name="T39" fmla="*/ 13 h 69"/>
                <a:gd name="T40" fmla="*/ 1 w 57"/>
                <a:gd name="T41" fmla="*/ 12 h 69"/>
                <a:gd name="T42" fmla="*/ 0 w 57"/>
                <a:gd name="T43" fmla="*/ 9 h 69"/>
                <a:gd name="T44" fmla="*/ 1 w 57"/>
                <a:gd name="T45" fmla="*/ 7 h 69"/>
                <a:gd name="T46" fmla="*/ 1 w 57"/>
                <a:gd name="T47" fmla="*/ 6 h 69"/>
                <a:gd name="T48" fmla="*/ 2 w 57"/>
                <a:gd name="T49" fmla="*/ 4 h 69"/>
                <a:gd name="T50" fmla="*/ 3 w 57"/>
                <a:gd name="T51" fmla="*/ 3 h 69"/>
                <a:gd name="T52" fmla="*/ 5 w 57"/>
                <a:gd name="T53" fmla="*/ 2 h 69"/>
                <a:gd name="T54" fmla="*/ 6 w 57"/>
                <a:gd name="T55" fmla="*/ 1 h 69"/>
                <a:gd name="T56" fmla="*/ 8 w 57"/>
                <a:gd name="T57" fmla="*/ 1 h 69"/>
                <a:gd name="T58" fmla="*/ 9 w 57"/>
                <a:gd name="T59" fmla="*/ 0 h 69"/>
                <a:gd name="T60" fmla="*/ 12 w 57"/>
                <a:gd name="T61" fmla="*/ 0 h 69"/>
                <a:gd name="T62" fmla="*/ 14 w 57"/>
                <a:gd name="T63" fmla="*/ 0 h 69"/>
                <a:gd name="T64" fmla="*/ 14 w 57"/>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69"/>
                <a:gd name="T101" fmla="*/ 57 w 57"/>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69">
                  <a:moveTo>
                    <a:pt x="53" y="2"/>
                  </a:moveTo>
                  <a:lnTo>
                    <a:pt x="51" y="17"/>
                  </a:lnTo>
                  <a:lnTo>
                    <a:pt x="34" y="19"/>
                  </a:lnTo>
                  <a:lnTo>
                    <a:pt x="23" y="23"/>
                  </a:lnTo>
                  <a:lnTo>
                    <a:pt x="17" y="36"/>
                  </a:lnTo>
                  <a:lnTo>
                    <a:pt x="19" y="42"/>
                  </a:lnTo>
                  <a:lnTo>
                    <a:pt x="21" y="46"/>
                  </a:lnTo>
                  <a:lnTo>
                    <a:pt x="23" y="50"/>
                  </a:lnTo>
                  <a:lnTo>
                    <a:pt x="25" y="51"/>
                  </a:lnTo>
                  <a:lnTo>
                    <a:pt x="31" y="55"/>
                  </a:lnTo>
                  <a:lnTo>
                    <a:pt x="36" y="59"/>
                  </a:lnTo>
                  <a:lnTo>
                    <a:pt x="42" y="59"/>
                  </a:lnTo>
                  <a:lnTo>
                    <a:pt x="57" y="51"/>
                  </a:lnTo>
                  <a:lnTo>
                    <a:pt x="53" y="55"/>
                  </a:lnTo>
                  <a:lnTo>
                    <a:pt x="50" y="59"/>
                  </a:lnTo>
                  <a:lnTo>
                    <a:pt x="44" y="63"/>
                  </a:lnTo>
                  <a:lnTo>
                    <a:pt x="38" y="67"/>
                  </a:lnTo>
                  <a:lnTo>
                    <a:pt x="31" y="69"/>
                  </a:lnTo>
                  <a:lnTo>
                    <a:pt x="12" y="63"/>
                  </a:lnTo>
                  <a:lnTo>
                    <a:pt x="6" y="55"/>
                  </a:lnTo>
                  <a:lnTo>
                    <a:pt x="2" y="50"/>
                  </a:lnTo>
                  <a:lnTo>
                    <a:pt x="0" y="36"/>
                  </a:lnTo>
                  <a:lnTo>
                    <a:pt x="2" y="31"/>
                  </a:lnTo>
                  <a:lnTo>
                    <a:pt x="4" y="25"/>
                  </a:lnTo>
                  <a:lnTo>
                    <a:pt x="8" y="19"/>
                  </a:lnTo>
                  <a:lnTo>
                    <a:pt x="12" y="15"/>
                  </a:lnTo>
                  <a:lnTo>
                    <a:pt x="17" y="10"/>
                  </a:lnTo>
                  <a:lnTo>
                    <a:pt x="23" y="6"/>
                  </a:lnTo>
                  <a:lnTo>
                    <a:pt x="29" y="4"/>
                  </a:lnTo>
                  <a:lnTo>
                    <a:pt x="34" y="2"/>
                  </a:lnTo>
                  <a:lnTo>
                    <a:pt x="46" y="0"/>
                  </a:lnTo>
                  <a:lnTo>
                    <a:pt x="53" y="2"/>
                  </a:lnTo>
                  <a:close/>
                </a:path>
              </a:pathLst>
            </a:custGeom>
            <a:solidFill>
              <a:srgbClr val="000000"/>
            </a:solidFill>
            <a:ln w="9525">
              <a:noFill/>
              <a:round/>
              <a:headEnd/>
              <a:tailEnd/>
            </a:ln>
          </p:spPr>
          <p:txBody>
            <a:bodyPr/>
            <a:lstStyle/>
            <a:p>
              <a:endParaRPr lang="tr-TR"/>
            </a:p>
          </p:txBody>
        </p:sp>
        <p:sp>
          <p:nvSpPr>
            <p:cNvPr id="146510" name="Freeform 77"/>
            <p:cNvSpPr>
              <a:spLocks/>
            </p:cNvSpPr>
            <p:nvPr/>
          </p:nvSpPr>
          <p:spPr bwMode="auto">
            <a:xfrm>
              <a:off x="4171" y="2761"/>
              <a:ext cx="39" cy="44"/>
            </a:xfrm>
            <a:custGeom>
              <a:avLst/>
              <a:gdLst>
                <a:gd name="T0" fmla="*/ 0 w 80"/>
                <a:gd name="T1" fmla="*/ 8 h 87"/>
                <a:gd name="T2" fmla="*/ 8 w 80"/>
                <a:gd name="T3" fmla="*/ 9 h 87"/>
                <a:gd name="T4" fmla="*/ 11 w 80"/>
                <a:gd name="T5" fmla="*/ 11 h 87"/>
                <a:gd name="T6" fmla="*/ 13 w 80"/>
                <a:gd name="T7" fmla="*/ 12 h 87"/>
                <a:gd name="T8" fmla="*/ 14 w 80"/>
                <a:gd name="T9" fmla="*/ 14 h 87"/>
                <a:gd name="T10" fmla="*/ 19 w 80"/>
                <a:gd name="T11" fmla="*/ 22 h 87"/>
                <a:gd name="T12" fmla="*/ 19 w 80"/>
                <a:gd name="T13" fmla="*/ 19 h 87"/>
                <a:gd name="T14" fmla="*/ 18 w 80"/>
                <a:gd name="T15" fmla="*/ 16 h 87"/>
                <a:gd name="T16" fmla="*/ 17 w 80"/>
                <a:gd name="T17" fmla="*/ 13 h 87"/>
                <a:gd name="T18" fmla="*/ 16 w 80"/>
                <a:gd name="T19" fmla="*/ 11 h 87"/>
                <a:gd name="T20" fmla="*/ 15 w 80"/>
                <a:gd name="T21" fmla="*/ 9 h 87"/>
                <a:gd name="T22" fmla="*/ 14 w 80"/>
                <a:gd name="T23" fmla="*/ 8 h 87"/>
                <a:gd name="T24" fmla="*/ 13 w 80"/>
                <a:gd name="T25" fmla="*/ 7 h 87"/>
                <a:gd name="T26" fmla="*/ 12 w 80"/>
                <a:gd name="T27" fmla="*/ 6 h 87"/>
                <a:gd name="T28" fmla="*/ 11 w 80"/>
                <a:gd name="T29" fmla="*/ 5 h 87"/>
                <a:gd name="T30" fmla="*/ 10 w 80"/>
                <a:gd name="T31" fmla="*/ 5 h 87"/>
                <a:gd name="T32" fmla="*/ 10 w 80"/>
                <a:gd name="T33" fmla="*/ 4 h 87"/>
                <a:gd name="T34" fmla="*/ 8 w 80"/>
                <a:gd name="T35" fmla="*/ 3 h 87"/>
                <a:gd name="T36" fmla="*/ 7 w 80"/>
                <a:gd name="T37" fmla="*/ 2 h 87"/>
                <a:gd name="T38" fmla="*/ 4 w 80"/>
                <a:gd name="T39" fmla="*/ 1 h 87"/>
                <a:gd name="T40" fmla="*/ 1 w 80"/>
                <a:gd name="T41" fmla="*/ 0 h 87"/>
                <a:gd name="T42" fmla="*/ 0 w 80"/>
                <a:gd name="T43" fmla="*/ 8 h 87"/>
                <a:gd name="T44" fmla="*/ 0 w 80"/>
                <a:gd name="T45" fmla="*/ 8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87"/>
                <a:gd name="T71" fmla="*/ 80 w 80"/>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87">
                  <a:moveTo>
                    <a:pt x="0" y="32"/>
                  </a:moveTo>
                  <a:lnTo>
                    <a:pt x="32" y="36"/>
                  </a:lnTo>
                  <a:lnTo>
                    <a:pt x="46" y="43"/>
                  </a:lnTo>
                  <a:lnTo>
                    <a:pt x="53" y="47"/>
                  </a:lnTo>
                  <a:lnTo>
                    <a:pt x="59" y="53"/>
                  </a:lnTo>
                  <a:lnTo>
                    <a:pt x="80" y="87"/>
                  </a:lnTo>
                  <a:lnTo>
                    <a:pt x="78" y="76"/>
                  </a:lnTo>
                  <a:lnTo>
                    <a:pt x="76" y="62"/>
                  </a:lnTo>
                  <a:lnTo>
                    <a:pt x="70" y="49"/>
                  </a:lnTo>
                  <a:lnTo>
                    <a:pt x="67" y="42"/>
                  </a:lnTo>
                  <a:lnTo>
                    <a:pt x="61" y="34"/>
                  </a:lnTo>
                  <a:lnTo>
                    <a:pt x="57" y="30"/>
                  </a:lnTo>
                  <a:lnTo>
                    <a:pt x="55" y="26"/>
                  </a:lnTo>
                  <a:lnTo>
                    <a:pt x="51" y="23"/>
                  </a:lnTo>
                  <a:lnTo>
                    <a:pt x="48" y="19"/>
                  </a:lnTo>
                  <a:lnTo>
                    <a:pt x="44" y="17"/>
                  </a:lnTo>
                  <a:lnTo>
                    <a:pt x="40" y="13"/>
                  </a:lnTo>
                  <a:lnTo>
                    <a:pt x="34" y="11"/>
                  </a:lnTo>
                  <a:lnTo>
                    <a:pt x="31" y="7"/>
                  </a:lnTo>
                  <a:lnTo>
                    <a:pt x="19" y="4"/>
                  </a:lnTo>
                  <a:lnTo>
                    <a:pt x="6" y="0"/>
                  </a:lnTo>
                  <a:lnTo>
                    <a:pt x="0" y="32"/>
                  </a:lnTo>
                  <a:close/>
                </a:path>
              </a:pathLst>
            </a:custGeom>
            <a:solidFill>
              <a:srgbClr val="000000"/>
            </a:solidFill>
            <a:ln w="9525">
              <a:noFill/>
              <a:round/>
              <a:headEnd/>
              <a:tailEnd/>
            </a:ln>
          </p:spPr>
          <p:txBody>
            <a:bodyPr/>
            <a:lstStyle/>
            <a:p>
              <a:endParaRPr lang="tr-TR"/>
            </a:p>
          </p:txBody>
        </p:sp>
        <p:sp>
          <p:nvSpPr>
            <p:cNvPr id="146511" name="Freeform 78"/>
            <p:cNvSpPr>
              <a:spLocks/>
            </p:cNvSpPr>
            <p:nvPr/>
          </p:nvSpPr>
          <p:spPr bwMode="auto">
            <a:xfrm>
              <a:off x="4208" y="2740"/>
              <a:ext cx="30" cy="52"/>
            </a:xfrm>
            <a:custGeom>
              <a:avLst/>
              <a:gdLst>
                <a:gd name="T0" fmla="*/ 0 w 61"/>
                <a:gd name="T1" fmla="*/ 11 h 104"/>
                <a:gd name="T2" fmla="*/ 1 w 61"/>
                <a:gd name="T3" fmla="*/ 9 h 104"/>
                <a:gd name="T4" fmla="*/ 2 w 61"/>
                <a:gd name="T5" fmla="*/ 7 h 104"/>
                <a:gd name="T6" fmla="*/ 3 w 61"/>
                <a:gd name="T7" fmla="*/ 7 h 104"/>
                <a:gd name="T8" fmla="*/ 4 w 61"/>
                <a:gd name="T9" fmla="*/ 6 h 104"/>
                <a:gd name="T10" fmla="*/ 6 w 61"/>
                <a:gd name="T11" fmla="*/ 6 h 104"/>
                <a:gd name="T12" fmla="*/ 7 w 61"/>
                <a:gd name="T13" fmla="*/ 6 h 104"/>
                <a:gd name="T14" fmla="*/ 9 w 61"/>
                <a:gd name="T15" fmla="*/ 7 h 104"/>
                <a:gd name="T16" fmla="*/ 11 w 61"/>
                <a:gd name="T17" fmla="*/ 13 h 104"/>
                <a:gd name="T18" fmla="*/ 11 w 61"/>
                <a:gd name="T19" fmla="*/ 20 h 104"/>
                <a:gd name="T20" fmla="*/ 9 w 61"/>
                <a:gd name="T21" fmla="*/ 25 h 104"/>
                <a:gd name="T22" fmla="*/ 9 w 61"/>
                <a:gd name="T23" fmla="*/ 26 h 104"/>
                <a:gd name="T24" fmla="*/ 9 w 61"/>
                <a:gd name="T25" fmla="*/ 26 h 104"/>
                <a:gd name="T26" fmla="*/ 11 w 61"/>
                <a:gd name="T27" fmla="*/ 24 h 104"/>
                <a:gd name="T28" fmla="*/ 12 w 61"/>
                <a:gd name="T29" fmla="*/ 22 h 104"/>
                <a:gd name="T30" fmla="*/ 13 w 61"/>
                <a:gd name="T31" fmla="*/ 18 h 104"/>
                <a:gd name="T32" fmla="*/ 15 w 61"/>
                <a:gd name="T33" fmla="*/ 10 h 104"/>
                <a:gd name="T34" fmla="*/ 14 w 61"/>
                <a:gd name="T35" fmla="*/ 6 h 104"/>
                <a:gd name="T36" fmla="*/ 13 w 61"/>
                <a:gd name="T37" fmla="*/ 3 h 104"/>
                <a:gd name="T38" fmla="*/ 12 w 61"/>
                <a:gd name="T39" fmla="*/ 3 h 104"/>
                <a:gd name="T40" fmla="*/ 11 w 61"/>
                <a:gd name="T41" fmla="*/ 2 h 104"/>
                <a:gd name="T42" fmla="*/ 9 w 61"/>
                <a:gd name="T43" fmla="*/ 1 h 104"/>
                <a:gd name="T44" fmla="*/ 8 w 61"/>
                <a:gd name="T45" fmla="*/ 0 h 104"/>
                <a:gd name="T46" fmla="*/ 5 w 61"/>
                <a:gd name="T47" fmla="*/ 1 h 104"/>
                <a:gd name="T48" fmla="*/ 3 w 61"/>
                <a:gd name="T49" fmla="*/ 2 h 104"/>
                <a:gd name="T50" fmla="*/ 2 w 61"/>
                <a:gd name="T51" fmla="*/ 3 h 104"/>
                <a:gd name="T52" fmla="*/ 0 w 61"/>
                <a:gd name="T53" fmla="*/ 8 h 104"/>
                <a:gd name="T54" fmla="*/ 0 w 61"/>
                <a:gd name="T55" fmla="*/ 11 h 104"/>
                <a:gd name="T56" fmla="*/ 0 w 61"/>
                <a:gd name="T57" fmla="*/ 11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104"/>
                <a:gd name="T89" fmla="*/ 61 w 61"/>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104">
                  <a:moveTo>
                    <a:pt x="0" y="42"/>
                  </a:moveTo>
                  <a:lnTo>
                    <a:pt x="4" y="36"/>
                  </a:lnTo>
                  <a:lnTo>
                    <a:pt x="8" y="30"/>
                  </a:lnTo>
                  <a:lnTo>
                    <a:pt x="12" y="27"/>
                  </a:lnTo>
                  <a:lnTo>
                    <a:pt x="17" y="23"/>
                  </a:lnTo>
                  <a:lnTo>
                    <a:pt x="25" y="21"/>
                  </a:lnTo>
                  <a:lnTo>
                    <a:pt x="31" y="23"/>
                  </a:lnTo>
                  <a:lnTo>
                    <a:pt x="36" y="30"/>
                  </a:lnTo>
                  <a:lnTo>
                    <a:pt x="44" y="55"/>
                  </a:lnTo>
                  <a:lnTo>
                    <a:pt x="44" y="78"/>
                  </a:lnTo>
                  <a:lnTo>
                    <a:pt x="38" y="97"/>
                  </a:lnTo>
                  <a:lnTo>
                    <a:pt x="36" y="104"/>
                  </a:lnTo>
                  <a:lnTo>
                    <a:pt x="38" y="103"/>
                  </a:lnTo>
                  <a:lnTo>
                    <a:pt x="44" y="95"/>
                  </a:lnTo>
                  <a:lnTo>
                    <a:pt x="50" y="85"/>
                  </a:lnTo>
                  <a:lnTo>
                    <a:pt x="55" y="72"/>
                  </a:lnTo>
                  <a:lnTo>
                    <a:pt x="61" y="40"/>
                  </a:lnTo>
                  <a:lnTo>
                    <a:pt x="57" y="23"/>
                  </a:lnTo>
                  <a:lnTo>
                    <a:pt x="52" y="13"/>
                  </a:lnTo>
                  <a:lnTo>
                    <a:pt x="50" y="9"/>
                  </a:lnTo>
                  <a:lnTo>
                    <a:pt x="46" y="6"/>
                  </a:lnTo>
                  <a:lnTo>
                    <a:pt x="38" y="2"/>
                  </a:lnTo>
                  <a:lnTo>
                    <a:pt x="33" y="0"/>
                  </a:lnTo>
                  <a:lnTo>
                    <a:pt x="23" y="2"/>
                  </a:lnTo>
                  <a:lnTo>
                    <a:pt x="15" y="8"/>
                  </a:lnTo>
                  <a:lnTo>
                    <a:pt x="10" y="15"/>
                  </a:lnTo>
                  <a:lnTo>
                    <a:pt x="2" y="32"/>
                  </a:lnTo>
                  <a:lnTo>
                    <a:pt x="0" y="42"/>
                  </a:lnTo>
                  <a:close/>
                </a:path>
              </a:pathLst>
            </a:custGeom>
            <a:solidFill>
              <a:srgbClr val="000000"/>
            </a:solidFill>
            <a:ln w="9525">
              <a:noFill/>
              <a:round/>
              <a:headEnd/>
              <a:tailEnd/>
            </a:ln>
          </p:spPr>
          <p:txBody>
            <a:bodyPr/>
            <a:lstStyle/>
            <a:p>
              <a:endParaRPr lang="tr-TR"/>
            </a:p>
          </p:txBody>
        </p:sp>
        <p:sp>
          <p:nvSpPr>
            <p:cNvPr id="146512" name="Freeform 79"/>
            <p:cNvSpPr>
              <a:spLocks/>
            </p:cNvSpPr>
            <p:nvPr/>
          </p:nvSpPr>
          <p:spPr bwMode="auto">
            <a:xfrm>
              <a:off x="4228" y="2736"/>
              <a:ext cx="32" cy="51"/>
            </a:xfrm>
            <a:custGeom>
              <a:avLst/>
              <a:gdLst>
                <a:gd name="T0" fmla="*/ 2 w 65"/>
                <a:gd name="T1" fmla="*/ 7 h 101"/>
                <a:gd name="T2" fmla="*/ 3 w 65"/>
                <a:gd name="T3" fmla="*/ 6 h 101"/>
                <a:gd name="T4" fmla="*/ 4 w 65"/>
                <a:gd name="T5" fmla="*/ 6 h 101"/>
                <a:gd name="T6" fmla="*/ 6 w 65"/>
                <a:gd name="T7" fmla="*/ 5 h 101"/>
                <a:gd name="T8" fmla="*/ 9 w 65"/>
                <a:gd name="T9" fmla="*/ 6 h 101"/>
                <a:gd name="T10" fmla="*/ 11 w 65"/>
                <a:gd name="T11" fmla="*/ 9 h 101"/>
                <a:gd name="T12" fmla="*/ 11 w 65"/>
                <a:gd name="T13" fmla="*/ 16 h 101"/>
                <a:gd name="T14" fmla="*/ 10 w 65"/>
                <a:gd name="T15" fmla="*/ 21 h 101"/>
                <a:gd name="T16" fmla="*/ 9 w 65"/>
                <a:gd name="T17" fmla="*/ 26 h 101"/>
                <a:gd name="T18" fmla="*/ 10 w 65"/>
                <a:gd name="T19" fmla="*/ 25 h 101"/>
                <a:gd name="T20" fmla="*/ 11 w 65"/>
                <a:gd name="T21" fmla="*/ 24 h 101"/>
                <a:gd name="T22" fmla="*/ 13 w 65"/>
                <a:gd name="T23" fmla="*/ 19 h 101"/>
                <a:gd name="T24" fmla="*/ 16 w 65"/>
                <a:gd name="T25" fmla="*/ 12 h 101"/>
                <a:gd name="T26" fmla="*/ 16 w 65"/>
                <a:gd name="T27" fmla="*/ 9 h 101"/>
                <a:gd name="T28" fmla="*/ 15 w 65"/>
                <a:gd name="T29" fmla="*/ 6 h 101"/>
                <a:gd name="T30" fmla="*/ 13 w 65"/>
                <a:gd name="T31" fmla="*/ 3 h 101"/>
                <a:gd name="T32" fmla="*/ 12 w 65"/>
                <a:gd name="T33" fmla="*/ 2 h 101"/>
                <a:gd name="T34" fmla="*/ 12 w 65"/>
                <a:gd name="T35" fmla="*/ 1 h 101"/>
                <a:gd name="T36" fmla="*/ 9 w 65"/>
                <a:gd name="T37" fmla="*/ 1 h 101"/>
                <a:gd name="T38" fmla="*/ 7 w 65"/>
                <a:gd name="T39" fmla="*/ 0 h 101"/>
                <a:gd name="T40" fmla="*/ 3 w 65"/>
                <a:gd name="T41" fmla="*/ 2 h 101"/>
                <a:gd name="T42" fmla="*/ 0 w 65"/>
                <a:gd name="T43" fmla="*/ 4 h 101"/>
                <a:gd name="T44" fmla="*/ 2 w 65"/>
                <a:gd name="T45" fmla="*/ 7 h 101"/>
                <a:gd name="T46" fmla="*/ 2 w 65"/>
                <a:gd name="T47" fmla="*/ 7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101"/>
                <a:gd name="T74" fmla="*/ 65 w 65"/>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101">
                  <a:moveTo>
                    <a:pt x="10" y="27"/>
                  </a:moveTo>
                  <a:lnTo>
                    <a:pt x="13" y="23"/>
                  </a:lnTo>
                  <a:lnTo>
                    <a:pt x="19" y="21"/>
                  </a:lnTo>
                  <a:lnTo>
                    <a:pt x="25" y="19"/>
                  </a:lnTo>
                  <a:lnTo>
                    <a:pt x="36" y="21"/>
                  </a:lnTo>
                  <a:lnTo>
                    <a:pt x="46" y="36"/>
                  </a:lnTo>
                  <a:lnTo>
                    <a:pt x="46" y="61"/>
                  </a:lnTo>
                  <a:lnTo>
                    <a:pt x="42" y="82"/>
                  </a:lnTo>
                  <a:lnTo>
                    <a:pt x="38" y="101"/>
                  </a:lnTo>
                  <a:lnTo>
                    <a:pt x="40" y="99"/>
                  </a:lnTo>
                  <a:lnTo>
                    <a:pt x="44" y="93"/>
                  </a:lnTo>
                  <a:lnTo>
                    <a:pt x="55" y="74"/>
                  </a:lnTo>
                  <a:lnTo>
                    <a:pt x="65" y="48"/>
                  </a:lnTo>
                  <a:lnTo>
                    <a:pt x="65" y="35"/>
                  </a:lnTo>
                  <a:lnTo>
                    <a:pt x="63" y="21"/>
                  </a:lnTo>
                  <a:lnTo>
                    <a:pt x="55" y="12"/>
                  </a:lnTo>
                  <a:lnTo>
                    <a:pt x="51" y="8"/>
                  </a:lnTo>
                  <a:lnTo>
                    <a:pt x="48" y="4"/>
                  </a:lnTo>
                  <a:lnTo>
                    <a:pt x="38" y="2"/>
                  </a:lnTo>
                  <a:lnTo>
                    <a:pt x="29" y="0"/>
                  </a:lnTo>
                  <a:lnTo>
                    <a:pt x="12" y="6"/>
                  </a:lnTo>
                  <a:lnTo>
                    <a:pt x="0" y="16"/>
                  </a:lnTo>
                  <a:lnTo>
                    <a:pt x="10" y="27"/>
                  </a:lnTo>
                  <a:close/>
                </a:path>
              </a:pathLst>
            </a:custGeom>
            <a:solidFill>
              <a:srgbClr val="000000"/>
            </a:solidFill>
            <a:ln w="9525">
              <a:noFill/>
              <a:round/>
              <a:headEnd/>
              <a:tailEnd/>
            </a:ln>
          </p:spPr>
          <p:txBody>
            <a:bodyPr/>
            <a:lstStyle/>
            <a:p>
              <a:endParaRPr lang="tr-TR"/>
            </a:p>
          </p:txBody>
        </p:sp>
        <p:sp>
          <p:nvSpPr>
            <p:cNvPr id="146513" name="Freeform 80"/>
            <p:cNvSpPr>
              <a:spLocks/>
            </p:cNvSpPr>
            <p:nvPr/>
          </p:nvSpPr>
          <p:spPr bwMode="auto">
            <a:xfrm>
              <a:off x="4256" y="2730"/>
              <a:ext cx="36" cy="62"/>
            </a:xfrm>
            <a:custGeom>
              <a:avLst/>
              <a:gdLst>
                <a:gd name="T0" fmla="*/ 1 w 72"/>
                <a:gd name="T1" fmla="*/ 11 h 123"/>
                <a:gd name="T2" fmla="*/ 1 w 72"/>
                <a:gd name="T3" fmla="*/ 11 h 123"/>
                <a:gd name="T4" fmla="*/ 2 w 72"/>
                <a:gd name="T5" fmla="*/ 10 h 123"/>
                <a:gd name="T6" fmla="*/ 3 w 72"/>
                <a:gd name="T7" fmla="*/ 9 h 123"/>
                <a:gd name="T8" fmla="*/ 5 w 72"/>
                <a:gd name="T9" fmla="*/ 7 h 123"/>
                <a:gd name="T10" fmla="*/ 7 w 72"/>
                <a:gd name="T11" fmla="*/ 7 h 123"/>
                <a:gd name="T12" fmla="*/ 9 w 72"/>
                <a:gd name="T13" fmla="*/ 6 h 123"/>
                <a:gd name="T14" fmla="*/ 11 w 72"/>
                <a:gd name="T15" fmla="*/ 7 h 123"/>
                <a:gd name="T16" fmla="*/ 12 w 72"/>
                <a:gd name="T17" fmla="*/ 9 h 123"/>
                <a:gd name="T18" fmla="*/ 12 w 72"/>
                <a:gd name="T19" fmla="*/ 15 h 123"/>
                <a:gd name="T20" fmla="*/ 11 w 72"/>
                <a:gd name="T21" fmla="*/ 18 h 123"/>
                <a:gd name="T22" fmla="*/ 10 w 72"/>
                <a:gd name="T23" fmla="*/ 22 h 123"/>
                <a:gd name="T24" fmla="*/ 9 w 72"/>
                <a:gd name="T25" fmla="*/ 25 h 123"/>
                <a:gd name="T26" fmla="*/ 7 w 72"/>
                <a:gd name="T27" fmla="*/ 27 h 123"/>
                <a:gd name="T28" fmla="*/ 6 w 72"/>
                <a:gd name="T29" fmla="*/ 29 h 123"/>
                <a:gd name="T30" fmla="*/ 5 w 72"/>
                <a:gd name="T31" fmla="*/ 31 h 123"/>
                <a:gd name="T32" fmla="*/ 6 w 72"/>
                <a:gd name="T33" fmla="*/ 31 h 123"/>
                <a:gd name="T34" fmla="*/ 7 w 72"/>
                <a:gd name="T35" fmla="*/ 29 h 123"/>
                <a:gd name="T36" fmla="*/ 9 w 72"/>
                <a:gd name="T37" fmla="*/ 28 h 123"/>
                <a:gd name="T38" fmla="*/ 10 w 72"/>
                <a:gd name="T39" fmla="*/ 27 h 123"/>
                <a:gd name="T40" fmla="*/ 10 w 72"/>
                <a:gd name="T41" fmla="*/ 26 h 123"/>
                <a:gd name="T42" fmla="*/ 13 w 72"/>
                <a:gd name="T43" fmla="*/ 22 h 123"/>
                <a:gd name="T44" fmla="*/ 15 w 72"/>
                <a:gd name="T45" fmla="*/ 17 h 123"/>
                <a:gd name="T46" fmla="*/ 18 w 72"/>
                <a:gd name="T47" fmla="*/ 12 h 123"/>
                <a:gd name="T48" fmla="*/ 18 w 72"/>
                <a:gd name="T49" fmla="*/ 7 h 123"/>
                <a:gd name="T50" fmla="*/ 17 w 72"/>
                <a:gd name="T51" fmla="*/ 4 h 123"/>
                <a:gd name="T52" fmla="*/ 17 w 72"/>
                <a:gd name="T53" fmla="*/ 3 h 123"/>
                <a:gd name="T54" fmla="*/ 15 w 72"/>
                <a:gd name="T55" fmla="*/ 2 h 123"/>
                <a:gd name="T56" fmla="*/ 14 w 72"/>
                <a:gd name="T57" fmla="*/ 1 h 123"/>
                <a:gd name="T58" fmla="*/ 13 w 72"/>
                <a:gd name="T59" fmla="*/ 1 h 123"/>
                <a:gd name="T60" fmla="*/ 11 w 72"/>
                <a:gd name="T61" fmla="*/ 0 h 123"/>
                <a:gd name="T62" fmla="*/ 9 w 72"/>
                <a:gd name="T63" fmla="*/ 1 h 123"/>
                <a:gd name="T64" fmla="*/ 6 w 72"/>
                <a:gd name="T65" fmla="*/ 2 h 123"/>
                <a:gd name="T66" fmla="*/ 5 w 72"/>
                <a:gd name="T67" fmla="*/ 3 h 123"/>
                <a:gd name="T68" fmla="*/ 3 w 72"/>
                <a:gd name="T69" fmla="*/ 5 h 123"/>
                <a:gd name="T70" fmla="*/ 1 w 72"/>
                <a:gd name="T71" fmla="*/ 6 h 123"/>
                <a:gd name="T72" fmla="*/ 0 w 72"/>
                <a:gd name="T73" fmla="*/ 7 h 123"/>
                <a:gd name="T74" fmla="*/ 1 w 72"/>
                <a:gd name="T75" fmla="*/ 11 h 123"/>
                <a:gd name="T76" fmla="*/ 1 w 72"/>
                <a:gd name="T77" fmla="*/ 11 h 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123"/>
                <a:gd name="T119" fmla="*/ 72 w 72"/>
                <a:gd name="T120" fmla="*/ 123 h 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123">
                  <a:moveTo>
                    <a:pt x="4" y="44"/>
                  </a:moveTo>
                  <a:lnTo>
                    <a:pt x="6" y="42"/>
                  </a:lnTo>
                  <a:lnTo>
                    <a:pt x="10" y="38"/>
                  </a:lnTo>
                  <a:lnTo>
                    <a:pt x="15" y="34"/>
                  </a:lnTo>
                  <a:lnTo>
                    <a:pt x="23" y="28"/>
                  </a:lnTo>
                  <a:lnTo>
                    <a:pt x="31" y="25"/>
                  </a:lnTo>
                  <a:lnTo>
                    <a:pt x="38" y="23"/>
                  </a:lnTo>
                  <a:lnTo>
                    <a:pt x="44" y="27"/>
                  </a:lnTo>
                  <a:lnTo>
                    <a:pt x="48" y="34"/>
                  </a:lnTo>
                  <a:lnTo>
                    <a:pt x="50" y="59"/>
                  </a:lnTo>
                  <a:lnTo>
                    <a:pt x="46" y="72"/>
                  </a:lnTo>
                  <a:lnTo>
                    <a:pt x="40" y="85"/>
                  </a:lnTo>
                  <a:lnTo>
                    <a:pt x="34" y="97"/>
                  </a:lnTo>
                  <a:lnTo>
                    <a:pt x="31" y="106"/>
                  </a:lnTo>
                  <a:lnTo>
                    <a:pt x="25" y="116"/>
                  </a:lnTo>
                  <a:lnTo>
                    <a:pt x="23" y="123"/>
                  </a:lnTo>
                  <a:lnTo>
                    <a:pt x="27" y="122"/>
                  </a:lnTo>
                  <a:lnTo>
                    <a:pt x="31" y="116"/>
                  </a:lnTo>
                  <a:lnTo>
                    <a:pt x="36" y="110"/>
                  </a:lnTo>
                  <a:lnTo>
                    <a:pt x="40" y="106"/>
                  </a:lnTo>
                  <a:lnTo>
                    <a:pt x="42" y="103"/>
                  </a:lnTo>
                  <a:lnTo>
                    <a:pt x="53" y="87"/>
                  </a:lnTo>
                  <a:lnTo>
                    <a:pt x="63" y="68"/>
                  </a:lnTo>
                  <a:lnTo>
                    <a:pt x="70" y="47"/>
                  </a:lnTo>
                  <a:lnTo>
                    <a:pt x="72" y="28"/>
                  </a:lnTo>
                  <a:lnTo>
                    <a:pt x="67" y="13"/>
                  </a:lnTo>
                  <a:lnTo>
                    <a:pt x="65" y="9"/>
                  </a:lnTo>
                  <a:lnTo>
                    <a:pt x="61" y="6"/>
                  </a:lnTo>
                  <a:lnTo>
                    <a:pt x="57" y="4"/>
                  </a:lnTo>
                  <a:lnTo>
                    <a:pt x="53" y="2"/>
                  </a:lnTo>
                  <a:lnTo>
                    <a:pt x="46" y="0"/>
                  </a:lnTo>
                  <a:lnTo>
                    <a:pt x="36" y="2"/>
                  </a:lnTo>
                  <a:lnTo>
                    <a:pt x="27" y="6"/>
                  </a:lnTo>
                  <a:lnTo>
                    <a:pt x="19" y="11"/>
                  </a:lnTo>
                  <a:lnTo>
                    <a:pt x="12" y="17"/>
                  </a:lnTo>
                  <a:lnTo>
                    <a:pt x="6" y="21"/>
                  </a:lnTo>
                  <a:lnTo>
                    <a:pt x="0" y="27"/>
                  </a:lnTo>
                  <a:lnTo>
                    <a:pt x="4" y="44"/>
                  </a:lnTo>
                  <a:close/>
                </a:path>
              </a:pathLst>
            </a:custGeom>
            <a:solidFill>
              <a:srgbClr val="000000"/>
            </a:solidFill>
            <a:ln w="9525">
              <a:noFill/>
              <a:round/>
              <a:headEnd/>
              <a:tailEnd/>
            </a:ln>
          </p:spPr>
          <p:txBody>
            <a:bodyPr/>
            <a:lstStyle/>
            <a:p>
              <a:endParaRPr lang="tr-TR"/>
            </a:p>
          </p:txBody>
        </p:sp>
        <p:sp>
          <p:nvSpPr>
            <p:cNvPr id="146514" name="Freeform 81"/>
            <p:cNvSpPr>
              <a:spLocks/>
            </p:cNvSpPr>
            <p:nvPr/>
          </p:nvSpPr>
          <p:spPr bwMode="auto">
            <a:xfrm>
              <a:off x="4271" y="2751"/>
              <a:ext cx="44" cy="74"/>
            </a:xfrm>
            <a:custGeom>
              <a:avLst/>
              <a:gdLst>
                <a:gd name="T0" fmla="*/ 8 w 87"/>
                <a:gd name="T1" fmla="*/ 3 h 148"/>
                <a:gd name="T2" fmla="*/ 13 w 87"/>
                <a:gd name="T3" fmla="*/ 3 h 148"/>
                <a:gd name="T4" fmla="*/ 17 w 87"/>
                <a:gd name="T5" fmla="*/ 5 h 148"/>
                <a:gd name="T6" fmla="*/ 17 w 87"/>
                <a:gd name="T7" fmla="*/ 9 h 148"/>
                <a:gd name="T8" fmla="*/ 16 w 87"/>
                <a:gd name="T9" fmla="*/ 12 h 148"/>
                <a:gd name="T10" fmla="*/ 15 w 87"/>
                <a:gd name="T11" fmla="*/ 17 h 148"/>
                <a:gd name="T12" fmla="*/ 14 w 87"/>
                <a:gd name="T13" fmla="*/ 19 h 148"/>
                <a:gd name="T14" fmla="*/ 13 w 87"/>
                <a:gd name="T15" fmla="*/ 20 h 148"/>
                <a:gd name="T16" fmla="*/ 11 w 87"/>
                <a:gd name="T17" fmla="*/ 24 h 148"/>
                <a:gd name="T18" fmla="*/ 8 w 87"/>
                <a:gd name="T19" fmla="*/ 28 h 148"/>
                <a:gd name="T20" fmla="*/ 7 w 87"/>
                <a:gd name="T21" fmla="*/ 29 h 148"/>
                <a:gd name="T22" fmla="*/ 7 w 87"/>
                <a:gd name="T23" fmla="*/ 29 h 148"/>
                <a:gd name="T24" fmla="*/ 6 w 87"/>
                <a:gd name="T25" fmla="*/ 31 h 148"/>
                <a:gd name="T26" fmla="*/ 5 w 87"/>
                <a:gd name="T27" fmla="*/ 33 h 148"/>
                <a:gd name="T28" fmla="*/ 4 w 87"/>
                <a:gd name="T29" fmla="*/ 34 h 148"/>
                <a:gd name="T30" fmla="*/ 3 w 87"/>
                <a:gd name="T31" fmla="*/ 35 h 148"/>
                <a:gd name="T32" fmla="*/ 2 w 87"/>
                <a:gd name="T33" fmla="*/ 36 h 148"/>
                <a:gd name="T34" fmla="*/ 1 w 87"/>
                <a:gd name="T35" fmla="*/ 37 h 148"/>
                <a:gd name="T36" fmla="*/ 0 w 87"/>
                <a:gd name="T37" fmla="*/ 37 h 148"/>
                <a:gd name="T38" fmla="*/ 1 w 87"/>
                <a:gd name="T39" fmla="*/ 37 h 148"/>
                <a:gd name="T40" fmla="*/ 3 w 87"/>
                <a:gd name="T41" fmla="*/ 35 h 148"/>
                <a:gd name="T42" fmla="*/ 4 w 87"/>
                <a:gd name="T43" fmla="*/ 35 h 148"/>
                <a:gd name="T44" fmla="*/ 5 w 87"/>
                <a:gd name="T45" fmla="*/ 34 h 148"/>
                <a:gd name="T46" fmla="*/ 7 w 87"/>
                <a:gd name="T47" fmla="*/ 31 h 148"/>
                <a:gd name="T48" fmla="*/ 8 w 87"/>
                <a:gd name="T49" fmla="*/ 30 h 148"/>
                <a:gd name="T50" fmla="*/ 10 w 87"/>
                <a:gd name="T51" fmla="*/ 29 h 148"/>
                <a:gd name="T52" fmla="*/ 12 w 87"/>
                <a:gd name="T53" fmla="*/ 27 h 148"/>
                <a:gd name="T54" fmla="*/ 13 w 87"/>
                <a:gd name="T55" fmla="*/ 26 h 148"/>
                <a:gd name="T56" fmla="*/ 14 w 87"/>
                <a:gd name="T57" fmla="*/ 26 h 148"/>
                <a:gd name="T58" fmla="*/ 15 w 87"/>
                <a:gd name="T59" fmla="*/ 25 h 148"/>
                <a:gd name="T60" fmla="*/ 15 w 87"/>
                <a:gd name="T61" fmla="*/ 24 h 148"/>
                <a:gd name="T62" fmla="*/ 16 w 87"/>
                <a:gd name="T63" fmla="*/ 23 h 148"/>
                <a:gd name="T64" fmla="*/ 16 w 87"/>
                <a:gd name="T65" fmla="*/ 22 h 148"/>
                <a:gd name="T66" fmla="*/ 18 w 87"/>
                <a:gd name="T67" fmla="*/ 20 h 148"/>
                <a:gd name="T68" fmla="*/ 20 w 87"/>
                <a:gd name="T69" fmla="*/ 18 h 148"/>
                <a:gd name="T70" fmla="*/ 21 w 87"/>
                <a:gd name="T71" fmla="*/ 14 h 148"/>
                <a:gd name="T72" fmla="*/ 22 w 87"/>
                <a:gd name="T73" fmla="*/ 11 h 148"/>
                <a:gd name="T74" fmla="*/ 22 w 87"/>
                <a:gd name="T75" fmla="*/ 5 h 148"/>
                <a:gd name="T76" fmla="*/ 21 w 87"/>
                <a:gd name="T77" fmla="*/ 2 h 148"/>
                <a:gd name="T78" fmla="*/ 20 w 87"/>
                <a:gd name="T79" fmla="*/ 1 h 148"/>
                <a:gd name="T80" fmla="*/ 18 w 87"/>
                <a:gd name="T81" fmla="*/ 1 h 148"/>
                <a:gd name="T82" fmla="*/ 14 w 87"/>
                <a:gd name="T83" fmla="*/ 0 h 148"/>
                <a:gd name="T84" fmla="*/ 8 w 87"/>
                <a:gd name="T85" fmla="*/ 1 h 148"/>
                <a:gd name="T86" fmla="*/ 8 w 87"/>
                <a:gd name="T87" fmla="*/ 3 h 148"/>
                <a:gd name="T88" fmla="*/ 8 w 87"/>
                <a:gd name="T89" fmla="*/ 3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
                <a:gd name="T136" fmla="*/ 0 h 148"/>
                <a:gd name="T137" fmla="*/ 87 w 87"/>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 h="148">
                  <a:moveTo>
                    <a:pt x="32" y="15"/>
                  </a:moveTo>
                  <a:lnTo>
                    <a:pt x="51" y="13"/>
                  </a:lnTo>
                  <a:lnTo>
                    <a:pt x="68" y="21"/>
                  </a:lnTo>
                  <a:lnTo>
                    <a:pt x="66" y="38"/>
                  </a:lnTo>
                  <a:lnTo>
                    <a:pt x="64" y="49"/>
                  </a:lnTo>
                  <a:lnTo>
                    <a:pt x="58" y="66"/>
                  </a:lnTo>
                  <a:lnTo>
                    <a:pt x="55" y="74"/>
                  </a:lnTo>
                  <a:lnTo>
                    <a:pt x="51" y="83"/>
                  </a:lnTo>
                  <a:lnTo>
                    <a:pt x="41" y="99"/>
                  </a:lnTo>
                  <a:lnTo>
                    <a:pt x="32" y="112"/>
                  </a:lnTo>
                  <a:lnTo>
                    <a:pt x="28" y="116"/>
                  </a:lnTo>
                  <a:lnTo>
                    <a:pt x="26" y="119"/>
                  </a:lnTo>
                  <a:lnTo>
                    <a:pt x="22" y="125"/>
                  </a:lnTo>
                  <a:lnTo>
                    <a:pt x="17" y="131"/>
                  </a:lnTo>
                  <a:lnTo>
                    <a:pt x="13" y="135"/>
                  </a:lnTo>
                  <a:lnTo>
                    <a:pt x="9" y="138"/>
                  </a:lnTo>
                  <a:lnTo>
                    <a:pt x="5" y="142"/>
                  </a:lnTo>
                  <a:lnTo>
                    <a:pt x="1" y="146"/>
                  </a:lnTo>
                  <a:lnTo>
                    <a:pt x="0" y="148"/>
                  </a:lnTo>
                  <a:lnTo>
                    <a:pt x="1" y="146"/>
                  </a:lnTo>
                  <a:lnTo>
                    <a:pt x="9" y="140"/>
                  </a:lnTo>
                  <a:lnTo>
                    <a:pt x="15" y="137"/>
                  </a:lnTo>
                  <a:lnTo>
                    <a:pt x="20" y="133"/>
                  </a:lnTo>
                  <a:lnTo>
                    <a:pt x="26" y="127"/>
                  </a:lnTo>
                  <a:lnTo>
                    <a:pt x="32" y="123"/>
                  </a:lnTo>
                  <a:lnTo>
                    <a:pt x="39" y="116"/>
                  </a:lnTo>
                  <a:lnTo>
                    <a:pt x="47" y="110"/>
                  </a:lnTo>
                  <a:lnTo>
                    <a:pt x="49" y="106"/>
                  </a:lnTo>
                  <a:lnTo>
                    <a:pt x="53" y="104"/>
                  </a:lnTo>
                  <a:lnTo>
                    <a:pt x="57" y="100"/>
                  </a:lnTo>
                  <a:lnTo>
                    <a:pt x="58" y="97"/>
                  </a:lnTo>
                  <a:lnTo>
                    <a:pt x="62" y="95"/>
                  </a:lnTo>
                  <a:lnTo>
                    <a:pt x="64" y="91"/>
                  </a:lnTo>
                  <a:lnTo>
                    <a:pt x="70" y="83"/>
                  </a:lnTo>
                  <a:lnTo>
                    <a:pt x="77" y="70"/>
                  </a:lnTo>
                  <a:lnTo>
                    <a:pt x="83" y="59"/>
                  </a:lnTo>
                  <a:lnTo>
                    <a:pt x="87" y="45"/>
                  </a:lnTo>
                  <a:lnTo>
                    <a:pt x="87" y="19"/>
                  </a:lnTo>
                  <a:lnTo>
                    <a:pt x="81" y="9"/>
                  </a:lnTo>
                  <a:lnTo>
                    <a:pt x="77" y="5"/>
                  </a:lnTo>
                  <a:lnTo>
                    <a:pt x="72" y="2"/>
                  </a:lnTo>
                  <a:lnTo>
                    <a:pt x="55" y="0"/>
                  </a:lnTo>
                  <a:lnTo>
                    <a:pt x="30" y="2"/>
                  </a:lnTo>
                  <a:lnTo>
                    <a:pt x="32" y="15"/>
                  </a:lnTo>
                  <a:close/>
                </a:path>
              </a:pathLst>
            </a:custGeom>
            <a:solidFill>
              <a:srgbClr val="000000"/>
            </a:solidFill>
            <a:ln w="9525">
              <a:noFill/>
              <a:round/>
              <a:headEnd/>
              <a:tailEnd/>
            </a:ln>
          </p:spPr>
          <p:txBody>
            <a:bodyPr/>
            <a:lstStyle/>
            <a:p>
              <a:endParaRPr lang="tr-TR"/>
            </a:p>
          </p:txBody>
        </p:sp>
        <p:sp>
          <p:nvSpPr>
            <p:cNvPr id="146515" name="Freeform 82"/>
            <p:cNvSpPr>
              <a:spLocks/>
            </p:cNvSpPr>
            <p:nvPr/>
          </p:nvSpPr>
          <p:spPr bwMode="auto">
            <a:xfrm>
              <a:off x="4231" y="2825"/>
              <a:ext cx="53" cy="34"/>
            </a:xfrm>
            <a:custGeom>
              <a:avLst/>
              <a:gdLst>
                <a:gd name="T0" fmla="*/ 0 w 104"/>
                <a:gd name="T1" fmla="*/ 10 h 68"/>
                <a:gd name="T2" fmla="*/ 7 w 104"/>
                <a:gd name="T3" fmla="*/ 11 h 68"/>
                <a:gd name="T4" fmla="*/ 14 w 104"/>
                <a:gd name="T5" fmla="*/ 11 h 68"/>
                <a:gd name="T6" fmla="*/ 17 w 104"/>
                <a:gd name="T7" fmla="*/ 10 h 68"/>
                <a:gd name="T8" fmla="*/ 21 w 104"/>
                <a:gd name="T9" fmla="*/ 8 h 68"/>
                <a:gd name="T10" fmla="*/ 22 w 104"/>
                <a:gd name="T11" fmla="*/ 6 h 68"/>
                <a:gd name="T12" fmla="*/ 23 w 104"/>
                <a:gd name="T13" fmla="*/ 5 h 68"/>
                <a:gd name="T14" fmla="*/ 24 w 104"/>
                <a:gd name="T15" fmla="*/ 4 h 68"/>
                <a:gd name="T16" fmla="*/ 27 w 104"/>
                <a:gd name="T17" fmla="*/ 0 h 68"/>
                <a:gd name="T18" fmla="*/ 27 w 104"/>
                <a:gd name="T19" fmla="*/ 6 h 68"/>
                <a:gd name="T20" fmla="*/ 26 w 104"/>
                <a:gd name="T21" fmla="*/ 9 h 68"/>
                <a:gd name="T22" fmla="*/ 24 w 104"/>
                <a:gd name="T23" fmla="*/ 12 h 68"/>
                <a:gd name="T24" fmla="*/ 22 w 104"/>
                <a:gd name="T25" fmla="*/ 13 h 68"/>
                <a:gd name="T26" fmla="*/ 21 w 104"/>
                <a:gd name="T27" fmla="*/ 14 h 68"/>
                <a:gd name="T28" fmla="*/ 19 w 104"/>
                <a:gd name="T29" fmla="*/ 15 h 68"/>
                <a:gd name="T30" fmla="*/ 17 w 104"/>
                <a:gd name="T31" fmla="*/ 17 h 68"/>
                <a:gd name="T32" fmla="*/ 13 w 104"/>
                <a:gd name="T33" fmla="*/ 17 h 68"/>
                <a:gd name="T34" fmla="*/ 9 w 104"/>
                <a:gd name="T35" fmla="*/ 17 h 68"/>
                <a:gd name="T36" fmla="*/ 4 w 104"/>
                <a:gd name="T37" fmla="*/ 14 h 68"/>
                <a:gd name="T38" fmla="*/ 2 w 104"/>
                <a:gd name="T39" fmla="*/ 13 h 68"/>
                <a:gd name="T40" fmla="*/ 1 w 104"/>
                <a:gd name="T41" fmla="*/ 12 h 68"/>
                <a:gd name="T42" fmla="*/ 0 w 104"/>
                <a:gd name="T43" fmla="*/ 10 h 68"/>
                <a:gd name="T44" fmla="*/ 0 w 104"/>
                <a:gd name="T45" fmla="*/ 10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68"/>
                <a:gd name="T71" fmla="*/ 104 w 104"/>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68">
                  <a:moveTo>
                    <a:pt x="0" y="42"/>
                  </a:moveTo>
                  <a:lnTo>
                    <a:pt x="26" y="46"/>
                  </a:lnTo>
                  <a:lnTo>
                    <a:pt x="53" y="46"/>
                  </a:lnTo>
                  <a:lnTo>
                    <a:pt x="66" y="42"/>
                  </a:lnTo>
                  <a:lnTo>
                    <a:pt x="80" y="32"/>
                  </a:lnTo>
                  <a:lnTo>
                    <a:pt x="87" y="27"/>
                  </a:lnTo>
                  <a:lnTo>
                    <a:pt x="89" y="23"/>
                  </a:lnTo>
                  <a:lnTo>
                    <a:pt x="93" y="19"/>
                  </a:lnTo>
                  <a:lnTo>
                    <a:pt x="104" y="0"/>
                  </a:lnTo>
                  <a:lnTo>
                    <a:pt x="104" y="27"/>
                  </a:lnTo>
                  <a:lnTo>
                    <a:pt x="100" y="36"/>
                  </a:lnTo>
                  <a:lnTo>
                    <a:pt x="93" y="48"/>
                  </a:lnTo>
                  <a:lnTo>
                    <a:pt x="87" y="53"/>
                  </a:lnTo>
                  <a:lnTo>
                    <a:pt x="81" y="57"/>
                  </a:lnTo>
                  <a:lnTo>
                    <a:pt x="74" y="61"/>
                  </a:lnTo>
                  <a:lnTo>
                    <a:pt x="64" y="65"/>
                  </a:lnTo>
                  <a:lnTo>
                    <a:pt x="49" y="68"/>
                  </a:lnTo>
                  <a:lnTo>
                    <a:pt x="34" y="67"/>
                  </a:lnTo>
                  <a:lnTo>
                    <a:pt x="15" y="59"/>
                  </a:lnTo>
                  <a:lnTo>
                    <a:pt x="7" y="53"/>
                  </a:lnTo>
                  <a:lnTo>
                    <a:pt x="4" y="48"/>
                  </a:lnTo>
                  <a:lnTo>
                    <a:pt x="0" y="42"/>
                  </a:lnTo>
                  <a:close/>
                </a:path>
              </a:pathLst>
            </a:custGeom>
            <a:solidFill>
              <a:srgbClr val="000000"/>
            </a:solidFill>
            <a:ln w="9525">
              <a:noFill/>
              <a:round/>
              <a:headEnd/>
              <a:tailEnd/>
            </a:ln>
          </p:spPr>
          <p:txBody>
            <a:bodyPr/>
            <a:lstStyle/>
            <a:p>
              <a:endParaRPr lang="tr-TR"/>
            </a:p>
          </p:txBody>
        </p:sp>
        <p:sp>
          <p:nvSpPr>
            <p:cNvPr id="146516" name="Freeform 83"/>
            <p:cNvSpPr>
              <a:spLocks/>
            </p:cNvSpPr>
            <p:nvPr/>
          </p:nvSpPr>
          <p:spPr bwMode="auto">
            <a:xfrm>
              <a:off x="3854" y="2921"/>
              <a:ext cx="40" cy="52"/>
            </a:xfrm>
            <a:custGeom>
              <a:avLst/>
              <a:gdLst>
                <a:gd name="T0" fmla="*/ 10 w 80"/>
                <a:gd name="T1" fmla="*/ 4 h 102"/>
                <a:gd name="T2" fmla="*/ 9 w 80"/>
                <a:gd name="T3" fmla="*/ 6 h 102"/>
                <a:gd name="T4" fmla="*/ 6 w 80"/>
                <a:gd name="T5" fmla="*/ 9 h 102"/>
                <a:gd name="T6" fmla="*/ 6 w 80"/>
                <a:gd name="T7" fmla="*/ 12 h 102"/>
                <a:gd name="T8" fmla="*/ 7 w 80"/>
                <a:gd name="T9" fmla="*/ 15 h 102"/>
                <a:gd name="T10" fmla="*/ 10 w 80"/>
                <a:gd name="T11" fmla="*/ 18 h 102"/>
                <a:gd name="T12" fmla="*/ 11 w 80"/>
                <a:gd name="T13" fmla="*/ 19 h 102"/>
                <a:gd name="T14" fmla="*/ 13 w 80"/>
                <a:gd name="T15" fmla="*/ 19 h 102"/>
                <a:gd name="T16" fmla="*/ 15 w 80"/>
                <a:gd name="T17" fmla="*/ 18 h 102"/>
                <a:gd name="T18" fmla="*/ 18 w 80"/>
                <a:gd name="T19" fmla="*/ 14 h 102"/>
                <a:gd name="T20" fmla="*/ 18 w 80"/>
                <a:gd name="T21" fmla="*/ 7 h 102"/>
                <a:gd name="T22" fmla="*/ 19 w 80"/>
                <a:gd name="T23" fmla="*/ 9 h 102"/>
                <a:gd name="T24" fmla="*/ 20 w 80"/>
                <a:gd name="T25" fmla="*/ 15 h 102"/>
                <a:gd name="T26" fmla="*/ 20 w 80"/>
                <a:gd name="T27" fmla="*/ 19 h 102"/>
                <a:gd name="T28" fmla="*/ 20 w 80"/>
                <a:gd name="T29" fmla="*/ 20 h 102"/>
                <a:gd name="T30" fmla="*/ 19 w 80"/>
                <a:gd name="T31" fmla="*/ 22 h 102"/>
                <a:gd name="T32" fmla="*/ 18 w 80"/>
                <a:gd name="T33" fmla="*/ 23 h 102"/>
                <a:gd name="T34" fmla="*/ 17 w 80"/>
                <a:gd name="T35" fmla="*/ 24 h 102"/>
                <a:gd name="T36" fmla="*/ 17 w 80"/>
                <a:gd name="T37" fmla="*/ 24 h 102"/>
                <a:gd name="T38" fmla="*/ 13 w 80"/>
                <a:gd name="T39" fmla="*/ 25 h 102"/>
                <a:gd name="T40" fmla="*/ 11 w 80"/>
                <a:gd name="T41" fmla="*/ 27 h 102"/>
                <a:gd name="T42" fmla="*/ 6 w 80"/>
                <a:gd name="T43" fmla="*/ 24 h 102"/>
                <a:gd name="T44" fmla="*/ 5 w 80"/>
                <a:gd name="T45" fmla="*/ 22 h 102"/>
                <a:gd name="T46" fmla="*/ 3 w 80"/>
                <a:gd name="T47" fmla="*/ 21 h 102"/>
                <a:gd name="T48" fmla="*/ 1 w 80"/>
                <a:gd name="T49" fmla="*/ 17 h 102"/>
                <a:gd name="T50" fmla="*/ 0 w 80"/>
                <a:gd name="T51" fmla="*/ 12 h 102"/>
                <a:gd name="T52" fmla="*/ 1 w 80"/>
                <a:gd name="T53" fmla="*/ 8 h 102"/>
                <a:gd name="T54" fmla="*/ 1 w 80"/>
                <a:gd name="T55" fmla="*/ 6 h 102"/>
                <a:gd name="T56" fmla="*/ 2 w 80"/>
                <a:gd name="T57" fmla="*/ 4 h 102"/>
                <a:gd name="T58" fmla="*/ 3 w 80"/>
                <a:gd name="T59" fmla="*/ 3 h 102"/>
                <a:gd name="T60" fmla="*/ 5 w 80"/>
                <a:gd name="T61" fmla="*/ 1 h 102"/>
                <a:gd name="T62" fmla="*/ 5 w 80"/>
                <a:gd name="T63" fmla="*/ 1 h 102"/>
                <a:gd name="T64" fmla="*/ 7 w 80"/>
                <a:gd name="T65" fmla="*/ 0 h 102"/>
                <a:gd name="T66" fmla="*/ 10 w 80"/>
                <a:gd name="T67" fmla="*/ 1 h 102"/>
                <a:gd name="T68" fmla="*/ 10 w 80"/>
                <a:gd name="T69" fmla="*/ 2 h 102"/>
                <a:gd name="T70" fmla="*/ 10 w 80"/>
                <a:gd name="T71" fmla="*/ 4 h 102"/>
                <a:gd name="T72" fmla="*/ 10 w 80"/>
                <a:gd name="T73" fmla="*/ 4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102"/>
                <a:gd name="T113" fmla="*/ 80 w 80"/>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102">
                  <a:moveTo>
                    <a:pt x="42" y="15"/>
                  </a:moveTo>
                  <a:lnTo>
                    <a:pt x="33" y="23"/>
                  </a:lnTo>
                  <a:lnTo>
                    <a:pt x="25" y="36"/>
                  </a:lnTo>
                  <a:lnTo>
                    <a:pt x="27" y="47"/>
                  </a:lnTo>
                  <a:lnTo>
                    <a:pt x="31" y="59"/>
                  </a:lnTo>
                  <a:lnTo>
                    <a:pt x="38" y="70"/>
                  </a:lnTo>
                  <a:lnTo>
                    <a:pt x="46" y="74"/>
                  </a:lnTo>
                  <a:lnTo>
                    <a:pt x="55" y="74"/>
                  </a:lnTo>
                  <a:lnTo>
                    <a:pt x="63" y="70"/>
                  </a:lnTo>
                  <a:lnTo>
                    <a:pt x="69" y="53"/>
                  </a:lnTo>
                  <a:lnTo>
                    <a:pt x="71" y="25"/>
                  </a:lnTo>
                  <a:lnTo>
                    <a:pt x="74" y="34"/>
                  </a:lnTo>
                  <a:lnTo>
                    <a:pt x="80" y="59"/>
                  </a:lnTo>
                  <a:lnTo>
                    <a:pt x="80" y="72"/>
                  </a:lnTo>
                  <a:lnTo>
                    <a:pt x="78" y="78"/>
                  </a:lnTo>
                  <a:lnTo>
                    <a:pt x="74" y="85"/>
                  </a:lnTo>
                  <a:lnTo>
                    <a:pt x="71" y="91"/>
                  </a:lnTo>
                  <a:lnTo>
                    <a:pt x="67" y="93"/>
                  </a:lnTo>
                  <a:lnTo>
                    <a:pt x="65" y="95"/>
                  </a:lnTo>
                  <a:lnTo>
                    <a:pt x="55" y="99"/>
                  </a:lnTo>
                  <a:lnTo>
                    <a:pt x="46" y="102"/>
                  </a:lnTo>
                  <a:lnTo>
                    <a:pt x="27" y="95"/>
                  </a:lnTo>
                  <a:lnTo>
                    <a:pt x="19" y="87"/>
                  </a:lnTo>
                  <a:lnTo>
                    <a:pt x="13" y="80"/>
                  </a:lnTo>
                  <a:lnTo>
                    <a:pt x="4" y="64"/>
                  </a:lnTo>
                  <a:lnTo>
                    <a:pt x="0" y="47"/>
                  </a:lnTo>
                  <a:lnTo>
                    <a:pt x="2" y="30"/>
                  </a:lnTo>
                  <a:lnTo>
                    <a:pt x="4" y="23"/>
                  </a:lnTo>
                  <a:lnTo>
                    <a:pt x="8" y="15"/>
                  </a:lnTo>
                  <a:lnTo>
                    <a:pt x="12" y="9"/>
                  </a:lnTo>
                  <a:lnTo>
                    <a:pt x="17" y="4"/>
                  </a:lnTo>
                  <a:lnTo>
                    <a:pt x="23" y="2"/>
                  </a:lnTo>
                  <a:lnTo>
                    <a:pt x="31" y="0"/>
                  </a:lnTo>
                  <a:lnTo>
                    <a:pt x="40" y="2"/>
                  </a:lnTo>
                  <a:lnTo>
                    <a:pt x="42" y="7"/>
                  </a:lnTo>
                  <a:lnTo>
                    <a:pt x="42" y="15"/>
                  </a:lnTo>
                  <a:close/>
                </a:path>
              </a:pathLst>
            </a:custGeom>
            <a:solidFill>
              <a:srgbClr val="000000"/>
            </a:solidFill>
            <a:ln w="9525">
              <a:noFill/>
              <a:round/>
              <a:headEnd/>
              <a:tailEnd/>
            </a:ln>
          </p:spPr>
          <p:txBody>
            <a:bodyPr/>
            <a:lstStyle/>
            <a:p>
              <a:endParaRPr lang="tr-TR"/>
            </a:p>
          </p:txBody>
        </p:sp>
        <p:sp>
          <p:nvSpPr>
            <p:cNvPr id="146517" name="Freeform 84"/>
            <p:cNvSpPr>
              <a:spLocks/>
            </p:cNvSpPr>
            <p:nvPr/>
          </p:nvSpPr>
          <p:spPr bwMode="auto">
            <a:xfrm>
              <a:off x="3853" y="3013"/>
              <a:ext cx="104" cy="85"/>
            </a:xfrm>
            <a:custGeom>
              <a:avLst/>
              <a:gdLst>
                <a:gd name="T0" fmla="*/ 47 w 207"/>
                <a:gd name="T1" fmla="*/ 3 h 171"/>
                <a:gd name="T2" fmla="*/ 33 w 207"/>
                <a:gd name="T3" fmla="*/ 1 h 171"/>
                <a:gd name="T4" fmla="*/ 18 w 207"/>
                <a:gd name="T5" fmla="*/ 0 h 171"/>
                <a:gd name="T6" fmla="*/ 6 w 207"/>
                <a:gd name="T7" fmla="*/ 2 h 171"/>
                <a:gd name="T8" fmla="*/ 1 w 207"/>
                <a:gd name="T9" fmla="*/ 11 h 171"/>
                <a:gd name="T10" fmla="*/ 1 w 207"/>
                <a:gd name="T11" fmla="*/ 28 h 171"/>
                <a:gd name="T12" fmla="*/ 3 w 207"/>
                <a:gd name="T13" fmla="*/ 35 h 171"/>
                <a:gd name="T14" fmla="*/ 5 w 207"/>
                <a:gd name="T15" fmla="*/ 39 h 171"/>
                <a:gd name="T16" fmla="*/ 8 w 207"/>
                <a:gd name="T17" fmla="*/ 41 h 171"/>
                <a:gd name="T18" fmla="*/ 13 w 207"/>
                <a:gd name="T19" fmla="*/ 42 h 171"/>
                <a:gd name="T20" fmla="*/ 32 w 207"/>
                <a:gd name="T21" fmla="*/ 42 h 171"/>
                <a:gd name="T22" fmla="*/ 44 w 207"/>
                <a:gd name="T23" fmla="*/ 39 h 171"/>
                <a:gd name="T24" fmla="*/ 47 w 207"/>
                <a:gd name="T25" fmla="*/ 36 h 171"/>
                <a:gd name="T26" fmla="*/ 50 w 207"/>
                <a:gd name="T27" fmla="*/ 32 h 171"/>
                <a:gd name="T28" fmla="*/ 51 w 207"/>
                <a:gd name="T29" fmla="*/ 18 h 171"/>
                <a:gd name="T30" fmla="*/ 50 w 207"/>
                <a:gd name="T31" fmla="*/ 8 h 171"/>
                <a:gd name="T32" fmla="*/ 47 w 207"/>
                <a:gd name="T33" fmla="*/ 13 h 171"/>
                <a:gd name="T34" fmla="*/ 45 w 207"/>
                <a:gd name="T35" fmla="*/ 29 h 171"/>
                <a:gd name="T36" fmla="*/ 42 w 207"/>
                <a:gd name="T37" fmla="*/ 33 h 171"/>
                <a:gd name="T38" fmla="*/ 40 w 207"/>
                <a:gd name="T39" fmla="*/ 35 h 171"/>
                <a:gd name="T40" fmla="*/ 38 w 207"/>
                <a:gd name="T41" fmla="*/ 37 h 171"/>
                <a:gd name="T42" fmla="*/ 31 w 207"/>
                <a:gd name="T43" fmla="*/ 38 h 171"/>
                <a:gd name="T44" fmla="*/ 14 w 207"/>
                <a:gd name="T45" fmla="*/ 36 h 171"/>
                <a:gd name="T46" fmla="*/ 10 w 207"/>
                <a:gd name="T47" fmla="*/ 33 h 171"/>
                <a:gd name="T48" fmla="*/ 7 w 207"/>
                <a:gd name="T49" fmla="*/ 25 h 171"/>
                <a:gd name="T50" fmla="*/ 8 w 207"/>
                <a:gd name="T51" fmla="*/ 15 h 171"/>
                <a:gd name="T52" fmla="*/ 10 w 207"/>
                <a:gd name="T53" fmla="*/ 10 h 171"/>
                <a:gd name="T54" fmla="*/ 13 w 207"/>
                <a:gd name="T55" fmla="*/ 8 h 171"/>
                <a:gd name="T56" fmla="*/ 18 w 207"/>
                <a:gd name="T57" fmla="*/ 6 h 171"/>
                <a:gd name="T58" fmla="*/ 26 w 207"/>
                <a:gd name="T59" fmla="*/ 5 h 171"/>
                <a:gd name="T60" fmla="*/ 39 w 207"/>
                <a:gd name="T61" fmla="*/ 7 h 171"/>
                <a:gd name="T62" fmla="*/ 49 w 207"/>
                <a:gd name="T63" fmla="*/ 8 h 171"/>
                <a:gd name="T64" fmla="*/ 52 w 207"/>
                <a:gd name="T65" fmla="*/ 4 h 171"/>
                <a:gd name="T66" fmla="*/ 52 w 207"/>
                <a:gd name="T67" fmla="*/ 4 h 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171"/>
                <a:gd name="T104" fmla="*/ 207 w 207"/>
                <a:gd name="T105" fmla="*/ 171 h 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171">
                  <a:moveTo>
                    <a:pt x="207" y="17"/>
                  </a:moveTo>
                  <a:lnTo>
                    <a:pt x="185" y="12"/>
                  </a:lnTo>
                  <a:lnTo>
                    <a:pt x="160" y="8"/>
                  </a:lnTo>
                  <a:lnTo>
                    <a:pt x="131" y="4"/>
                  </a:lnTo>
                  <a:lnTo>
                    <a:pt x="101" y="0"/>
                  </a:lnTo>
                  <a:lnTo>
                    <a:pt x="71" y="0"/>
                  </a:lnTo>
                  <a:lnTo>
                    <a:pt x="44" y="2"/>
                  </a:lnTo>
                  <a:lnTo>
                    <a:pt x="23" y="10"/>
                  </a:lnTo>
                  <a:lnTo>
                    <a:pt x="14" y="25"/>
                  </a:lnTo>
                  <a:lnTo>
                    <a:pt x="4" y="44"/>
                  </a:lnTo>
                  <a:lnTo>
                    <a:pt x="0" y="72"/>
                  </a:lnTo>
                  <a:lnTo>
                    <a:pt x="2" y="112"/>
                  </a:lnTo>
                  <a:lnTo>
                    <a:pt x="8" y="133"/>
                  </a:lnTo>
                  <a:lnTo>
                    <a:pt x="10" y="143"/>
                  </a:lnTo>
                  <a:lnTo>
                    <a:pt x="14" y="148"/>
                  </a:lnTo>
                  <a:lnTo>
                    <a:pt x="19" y="158"/>
                  </a:lnTo>
                  <a:lnTo>
                    <a:pt x="25" y="162"/>
                  </a:lnTo>
                  <a:lnTo>
                    <a:pt x="29" y="166"/>
                  </a:lnTo>
                  <a:lnTo>
                    <a:pt x="38" y="167"/>
                  </a:lnTo>
                  <a:lnTo>
                    <a:pt x="52" y="169"/>
                  </a:lnTo>
                  <a:lnTo>
                    <a:pt x="86" y="171"/>
                  </a:lnTo>
                  <a:lnTo>
                    <a:pt x="126" y="169"/>
                  </a:lnTo>
                  <a:lnTo>
                    <a:pt x="158" y="162"/>
                  </a:lnTo>
                  <a:lnTo>
                    <a:pt x="173" y="156"/>
                  </a:lnTo>
                  <a:lnTo>
                    <a:pt x="185" y="148"/>
                  </a:lnTo>
                  <a:lnTo>
                    <a:pt x="188" y="145"/>
                  </a:lnTo>
                  <a:lnTo>
                    <a:pt x="192" y="141"/>
                  </a:lnTo>
                  <a:lnTo>
                    <a:pt x="200" y="131"/>
                  </a:lnTo>
                  <a:lnTo>
                    <a:pt x="204" y="103"/>
                  </a:lnTo>
                  <a:lnTo>
                    <a:pt x="204" y="72"/>
                  </a:lnTo>
                  <a:lnTo>
                    <a:pt x="200" y="44"/>
                  </a:lnTo>
                  <a:lnTo>
                    <a:pt x="198" y="33"/>
                  </a:lnTo>
                  <a:lnTo>
                    <a:pt x="185" y="36"/>
                  </a:lnTo>
                  <a:lnTo>
                    <a:pt x="187" y="55"/>
                  </a:lnTo>
                  <a:lnTo>
                    <a:pt x="185" y="95"/>
                  </a:lnTo>
                  <a:lnTo>
                    <a:pt x="179" y="116"/>
                  </a:lnTo>
                  <a:lnTo>
                    <a:pt x="173" y="128"/>
                  </a:lnTo>
                  <a:lnTo>
                    <a:pt x="168" y="135"/>
                  </a:lnTo>
                  <a:lnTo>
                    <a:pt x="164" y="139"/>
                  </a:lnTo>
                  <a:lnTo>
                    <a:pt x="160" y="143"/>
                  </a:lnTo>
                  <a:lnTo>
                    <a:pt x="154" y="147"/>
                  </a:lnTo>
                  <a:lnTo>
                    <a:pt x="150" y="148"/>
                  </a:lnTo>
                  <a:lnTo>
                    <a:pt x="139" y="152"/>
                  </a:lnTo>
                  <a:lnTo>
                    <a:pt x="124" y="154"/>
                  </a:lnTo>
                  <a:lnTo>
                    <a:pt x="73" y="150"/>
                  </a:lnTo>
                  <a:lnTo>
                    <a:pt x="54" y="145"/>
                  </a:lnTo>
                  <a:lnTo>
                    <a:pt x="46" y="141"/>
                  </a:lnTo>
                  <a:lnTo>
                    <a:pt x="40" y="135"/>
                  </a:lnTo>
                  <a:lnTo>
                    <a:pt x="31" y="120"/>
                  </a:lnTo>
                  <a:lnTo>
                    <a:pt x="27" y="101"/>
                  </a:lnTo>
                  <a:lnTo>
                    <a:pt x="29" y="76"/>
                  </a:lnTo>
                  <a:lnTo>
                    <a:pt x="31" y="61"/>
                  </a:lnTo>
                  <a:lnTo>
                    <a:pt x="36" y="44"/>
                  </a:lnTo>
                  <a:lnTo>
                    <a:pt x="40" y="40"/>
                  </a:lnTo>
                  <a:lnTo>
                    <a:pt x="44" y="38"/>
                  </a:lnTo>
                  <a:lnTo>
                    <a:pt x="52" y="33"/>
                  </a:lnTo>
                  <a:lnTo>
                    <a:pt x="59" y="29"/>
                  </a:lnTo>
                  <a:lnTo>
                    <a:pt x="69" y="25"/>
                  </a:lnTo>
                  <a:lnTo>
                    <a:pt x="84" y="23"/>
                  </a:lnTo>
                  <a:lnTo>
                    <a:pt x="101" y="23"/>
                  </a:lnTo>
                  <a:lnTo>
                    <a:pt x="137" y="27"/>
                  </a:lnTo>
                  <a:lnTo>
                    <a:pt x="154" y="31"/>
                  </a:lnTo>
                  <a:lnTo>
                    <a:pt x="171" y="33"/>
                  </a:lnTo>
                  <a:lnTo>
                    <a:pt x="194" y="33"/>
                  </a:lnTo>
                  <a:lnTo>
                    <a:pt x="204" y="27"/>
                  </a:lnTo>
                  <a:lnTo>
                    <a:pt x="207" y="19"/>
                  </a:lnTo>
                  <a:lnTo>
                    <a:pt x="207" y="17"/>
                  </a:lnTo>
                  <a:close/>
                </a:path>
              </a:pathLst>
            </a:custGeom>
            <a:solidFill>
              <a:srgbClr val="000000"/>
            </a:solidFill>
            <a:ln w="9525">
              <a:noFill/>
              <a:round/>
              <a:headEnd/>
              <a:tailEnd/>
            </a:ln>
          </p:spPr>
          <p:txBody>
            <a:bodyPr/>
            <a:lstStyle/>
            <a:p>
              <a:endParaRPr lang="tr-TR"/>
            </a:p>
          </p:txBody>
        </p:sp>
        <p:sp>
          <p:nvSpPr>
            <p:cNvPr id="146518" name="Freeform 85"/>
            <p:cNvSpPr>
              <a:spLocks/>
            </p:cNvSpPr>
            <p:nvPr/>
          </p:nvSpPr>
          <p:spPr bwMode="auto">
            <a:xfrm>
              <a:off x="3882" y="3034"/>
              <a:ext cx="50" cy="45"/>
            </a:xfrm>
            <a:custGeom>
              <a:avLst/>
              <a:gdLst>
                <a:gd name="T0" fmla="*/ 11 w 101"/>
                <a:gd name="T1" fmla="*/ 0 h 91"/>
                <a:gd name="T2" fmla="*/ 9 w 101"/>
                <a:gd name="T3" fmla="*/ 1 h 91"/>
                <a:gd name="T4" fmla="*/ 7 w 101"/>
                <a:gd name="T5" fmla="*/ 5 h 91"/>
                <a:gd name="T6" fmla="*/ 5 w 101"/>
                <a:gd name="T7" fmla="*/ 10 h 91"/>
                <a:gd name="T8" fmla="*/ 5 w 101"/>
                <a:gd name="T9" fmla="*/ 12 h 91"/>
                <a:gd name="T10" fmla="*/ 6 w 101"/>
                <a:gd name="T11" fmla="*/ 15 h 91"/>
                <a:gd name="T12" fmla="*/ 8 w 101"/>
                <a:gd name="T13" fmla="*/ 16 h 91"/>
                <a:gd name="T14" fmla="*/ 9 w 101"/>
                <a:gd name="T15" fmla="*/ 17 h 91"/>
                <a:gd name="T16" fmla="*/ 12 w 101"/>
                <a:gd name="T17" fmla="*/ 18 h 91"/>
                <a:gd name="T18" fmla="*/ 18 w 101"/>
                <a:gd name="T19" fmla="*/ 18 h 91"/>
                <a:gd name="T20" fmla="*/ 20 w 101"/>
                <a:gd name="T21" fmla="*/ 17 h 91"/>
                <a:gd name="T22" fmla="*/ 23 w 101"/>
                <a:gd name="T23" fmla="*/ 14 h 91"/>
                <a:gd name="T24" fmla="*/ 24 w 101"/>
                <a:gd name="T25" fmla="*/ 12 h 91"/>
                <a:gd name="T26" fmla="*/ 25 w 101"/>
                <a:gd name="T27" fmla="*/ 8 h 91"/>
                <a:gd name="T28" fmla="*/ 24 w 101"/>
                <a:gd name="T29" fmla="*/ 16 h 91"/>
                <a:gd name="T30" fmla="*/ 23 w 101"/>
                <a:gd name="T31" fmla="*/ 19 h 91"/>
                <a:gd name="T32" fmla="*/ 22 w 101"/>
                <a:gd name="T33" fmla="*/ 20 h 91"/>
                <a:gd name="T34" fmla="*/ 21 w 101"/>
                <a:gd name="T35" fmla="*/ 21 h 91"/>
                <a:gd name="T36" fmla="*/ 19 w 101"/>
                <a:gd name="T37" fmla="*/ 21 h 91"/>
                <a:gd name="T38" fmla="*/ 17 w 101"/>
                <a:gd name="T39" fmla="*/ 22 h 91"/>
                <a:gd name="T40" fmla="*/ 11 w 101"/>
                <a:gd name="T41" fmla="*/ 22 h 91"/>
                <a:gd name="T42" fmla="*/ 6 w 101"/>
                <a:gd name="T43" fmla="*/ 21 h 91"/>
                <a:gd name="T44" fmla="*/ 2 w 101"/>
                <a:gd name="T45" fmla="*/ 19 h 91"/>
                <a:gd name="T46" fmla="*/ 0 w 101"/>
                <a:gd name="T47" fmla="*/ 16 h 91"/>
                <a:gd name="T48" fmla="*/ 0 w 101"/>
                <a:gd name="T49" fmla="*/ 12 h 91"/>
                <a:gd name="T50" fmla="*/ 0 w 101"/>
                <a:gd name="T51" fmla="*/ 9 h 91"/>
                <a:gd name="T52" fmla="*/ 0 w 101"/>
                <a:gd name="T53" fmla="*/ 6 h 91"/>
                <a:gd name="T54" fmla="*/ 1 w 101"/>
                <a:gd name="T55" fmla="*/ 4 h 91"/>
                <a:gd name="T56" fmla="*/ 11 w 101"/>
                <a:gd name="T57" fmla="*/ 0 h 91"/>
                <a:gd name="T58" fmla="*/ 11 w 101"/>
                <a:gd name="T59" fmla="*/ 0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1"/>
                <a:gd name="T91" fmla="*/ 0 h 91"/>
                <a:gd name="T92" fmla="*/ 101 w 101"/>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1" h="91">
                  <a:moveTo>
                    <a:pt x="44" y="0"/>
                  </a:moveTo>
                  <a:lnTo>
                    <a:pt x="38" y="6"/>
                  </a:lnTo>
                  <a:lnTo>
                    <a:pt x="29" y="21"/>
                  </a:lnTo>
                  <a:lnTo>
                    <a:pt x="21" y="40"/>
                  </a:lnTo>
                  <a:lnTo>
                    <a:pt x="23" y="49"/>
                  </a:lnTo>
                  <a:lnTo>
                    <a:pt x="27" y="61"/>
                  </a:lnTo>
                  <a:lnTo>
                    <a:pt x="33" y="65"/>
                  </a:lnTo>
                  <a:lnTo>
                    <a:pt x="36" y="68"/>
                  </a:lnTo>
                  <a:lnTo>
                    <a:pt x="48" y="72"/>
                  </a:lnTo>
                  <a:lnTo>
                    <a:pt x="73" y="72"/>
                  </a:lnTo>
                  <a:lnTo>
                    <a:pt x="82" y="68"/>
                  </a:lnTo>
                  <a:lnTo>
                    <a:pt x="92" y="59"/>
                  </a:lnTo>
                  <a:lnTo>
                    <a:pt x="97" y="49"/>
                  </a:lnTo>
                  <a:lnTo>
                    <a:pt x="101" y="34"/>
                  </a:lnTo>
                  <a:lnTo>
                    <a:pt x="99" y="65"/>
                  </a:lnTo>
                  <a:lnTo>
                    <a:pt x="93" y="76"/>
                  </a:lnTo>
                  <a:lnTo>
                    <a:pt x="90" y="80"/>
                  </a:lnTo>
                  <a:lnTo>
                    <a:pt x="84" y="84"/>
                  </a:lnTo>
                  <a:lnTo>
                    <a:pt x="76" y="87"/>
                  </a:lnTo>
                  <a:lnTo>
                    <a:pt x="69" y="89"/>
                  </a:lnTo>
                  <a:lnTo>
                    <a:pt x="46" y="91"/>
                  </a:lnTo>
                  <a:lnTo>
                    <a:pt x="25" y="86"/>
                  </a:lnTo>
                  <a:lnTo>
                    <a:pt x="10" y="76"/>
                  </a:lnTo>
                  <a:lnTo>
                    <a:pt x="2" y="65"/>
                  </a:lnTo>
                  <a:lnTo>
                    <a:pt x="0" y="51"/>
                  </a:lnTo>
                  <a:lnTo>
                    <a:pt x="0" y="38"/>
                  </a:lnTo>
                  <a:lnTo>
                    <a:pt x="2" y="27"/>
                  </a:lnTo>
                  <a:lnTo>
                    <a:pt x="6" y="17"/>
                  </a:lnTo>
                  <a:lnTo>
                    <a:pt x="44" y="0"/>
                  </a:lnTo>
                  <a:close/>
                </a:path>
              </a:pathLst>
            </a:custGeom>
            <a:solidFill>
              <a:srgbClr val="000000"/>
            </a:solidFill>
            <a:ln w="9525">
              <a:noFill/>
              <a:round/>
              <a:headEnd/>
              <a:tailEnd/>
            </a:ln>
          </p:spPr>
          <p:txBody>
            <a:bodyPr/>
            <a:lstStyle/>
            <a:p>
              <a:endParaRPr lang="tr-TR"/>
            </a:p>
          </p:txBody>
        </p:sp>
        <p:sp>
          <p:nvSpPr>
            <p:cNvPr id="146519" name="Freeform 86"/>
            <p:cNvSpPr>
              <a:spLocks/>
            </p:cNvSpPr>
            <p:nvPr/>
          </p:nvSpPr>
          <p:spPr bwMode="auto">
            <a:xfrm>
              <a:off x="4117" y="2832"/>
              <a:ext cx="123" cy="269"/>
            </a:xfrm>
            <a:custGeom>
              <a:avLst/>
              <a:gdLst>
                <a:gd name="T0" fmla="*/ 30 w 245"/>
                <a:gd name="T1" fmla="*/ 3 h 538"/>
                <a:gd name="T2" fmla="*/ 33 w 245"/>
                <a:gd name="T3" fmla="*/ 6 h 538"/>
                <a:gd name="T4" fmla="*/ 36 w 245"/>
                <a:gd name="T5" fmla="*/ 8 h 538"/>
                <a:gd name="T6" fmla="*/ 38 w 245"/>
                <a:gd name="T7" fmla="*/ 11 h 538"/>
                <a:gd name="T8" fmla="*/ 40 w 245"/>
                <a:gd name="T9" fmla="*/ 12 h 538"/>
                <a:gd name="T10" fmla="*/ 44 w 245"/>
                <a:gd name="T11" fmla="*/ 18 h 538"/>
                <a:gd name="T12" fmla="*/ 47 w 245"/>
                <a:gd name="T13" fmla="*/ 23 h 538"/>
                <a:gd name="T14" fmla="*/ 51 w 245"/>
                <a:gd name="T15" fmla="*/ 30 h 538"/>
                <a:gd name="T16" fmla="*/ 54 w 245"/>
                <a:gd name="T17" fmla="*/ 37 h 538"/>
                <a:gd name="T18" fmla="*/ 58 w 245"/>
                <a:gd name="T19" fmla="*/ 51 h 538"/>
                <a:gd name="T20" fmla="*/ 61 w 245"/>
                <a:gd name="T21" fmla="*/ 80 h 538"/>
                <a:gd name="T22" fmla="*/ 60 w 245"/>
                <a:gd name="T23" fmla="*/ 110 h 538"/>
                <a:gd name="T24" fmla="*/ 57 w 245"/>
                <a:gd name="T25" fmla="*/ 124 h 538"/>
                <a:gd name="T26" fmla="*/ 56 w 245"/>
                <a:gd name="T27" fmla="*/ 100 h 538"/>
                <a:gd name="T28" fmla="*/ 54 w 245"/>
                <a:gd name="T29" fmla="*/ 78 h 538"/>
                <a:gd name="T30" fmla="*/ 53 w 245"/>
                <a:gd name="T31" fmla="*/ 62 h 538"/>
                <a:gd name="T32" fmla="*/ 50 w 245"/>
                <a:gd name="T33" fmla="*/ 51 h 538"/>
                <a:gd name="T34" fmla="*/ 47 w 245"/>
                <a:gd name="T35" fmla="*/ 41 h 538"/>
                <a:gd name="T36" fmla="*/ 45 w 245"/>
                <a:gd name="T37" fmla="*/ 35 h 538"/>
                <a:gd name="T38" fmla="*/ 43 w 245"/>
                <a:gd name="T39" fmla="*/ 30 h 538"/>
                <a:gd name="T40" fmla="*/ 38 w 245"/>
                <a:gd name="T41" fmla="*/ 32 h 538"/>
                <a:gd name="T42" fmla="*/ 35 w 245"/>
                <a:gd name="T43" fmla="*/ 34 h 538"/>
                <a:gd name="T44" fmla="*/ 33 w 245"/>
                <a:gd name="T45" fmla="*/ 37 h 538"/>
                <a:gd name="T46" fmla="*/ 32 w 245"/>
                <a:gd name="T47" fmla="*/ 39 h 538"/>
                <a:gd name="T48" fmla="*/ 30 w 245"/>
                <a:gd name="T49" fmla="*/ 41 h 538"/>
                <a:gd name="T50" fmla="*/ 29 w 245"/>
                <a:gd name="T51" fmla="*/ 42 h 538"/>
                <a:gd name="T52" fmla="*/ 27 w 245"/>
                <a:gd name="T53" fmla="*/ 44 h 538"/>
                <a:gd name="T54" fmla="*/ 25 w 245"/>
                <a:gd name="T55" fmla="*/ 46 h 538"/>
                <a:gd name="T56" fmla="*/ 24 w 245"/>
                <a:gd name="T57" fmla="*/ 48 h 538"/>
                <a:gd name="T58" fmla="*/ 22 w 245"/>
                <a:gd name="T59" fmla="*/ 50 h 538"/>
                <a:gd name="T60" fmla="*/ 20 w 245"/>
                <a:gd name="T61" fmla="*/ 51 h 538"/>
                <a:gd name="T62" fmla="*/ 18 w 245"/>
                <a:gd name="T63" fmla="*/ 53 h 538"/>
                <a:gd name="T64" fmla="*/ 16 w 245"/>
                <a:gd name="T65" fmla="*/ 55 h 538"/>
                <a:gd name="T66" fmla="*/ 14 w 245"/>
                <a:gd name="T67" fmla="*/ 56 h 538"/>
                <a:gd name="T68" fmla="*/ 10 w 245"/>
                <a:gd name="T69" fmla="*/ 59 h 538"/>
                <a:gd name="T70" fmla="*/ 10 w 245"/>
                <a:gd name="T71" fmla="*/ 58 h 538"/>
                <a:gd name="T72" fmla="*/ 11 w 245"/>
                <a:gd name="T73" fmla="*/ 57 h 538"/>
                <a:gd name="T74" fmla="*/ 13 w 245"/>
                <a:gd name="T75" fmla="*/ 54 h 538"/>
                <a:gd name="T76" fmla="*/ 15 w 245"/>
                <a:gd name="T77" fmla="*/ 52 h 538"/>
                <a:gd name="T78" fmla="*/ 16 w 245"/>
                <a:gd name="T79" fmla="*/ 50 h 538"/>
                <a:gd name="T80" fmla="*/ 19 w 245"/>
                <a:gd name="T81" fmla="*/ 47 h 538"/>
                <a:gd name="T82" fmla="*/ 21 w 245"/>
                <a:gd name="T83" fmla="*/ 44 h 538"/>
                <a:gd name="T84" fmla="*/ 25 w 245"/>
                <a:gd name="T85" fmla="*/ 39 h 538"/>
                <a:gd name="T86" fmla="*/ 28 w 245"/>
                <a:gd name="T87" fmla="*/ 34 h 538"/>
                <a:gd name="T88" fmla="*/ 31 w 245"/>
                <a:gd name="T89" fmla="*/ 24 h 538"/>
                <a:gd name="T90" fmla="*/ 30 w 245"/>
                <a:gd name="T91" fmla="*/ 15 h 538"/>
                <a:gd name="T92" fmla="*/ 27 w 245"/>
                <a:gd name="T93" fmla="*/ 11 h 538"/>
                <a:gd name="T94" fmla="*/ 25 w 245"/>
                <a:gd name="T95" fmla="*/ 9 h 538"/>
                <a:gd name="T96" fmla="*/ 23 w 245"/>
                <a:gd name="T97" fmla="*/ 7 h 538"/>
                <a:gd name="T98" fmla="*/ 21 w 245"/>
                <a:gd name="T99" fmla="*/ 5 h 538"/>
                <a:gd name="T100" fmla="*/ 16 w 245"/>
                <a:gd name="T101" fmla="*/ 3 h 538"/>
                <a:gd name="T102" fmla="*/ 11 w 245"/>
                <a:gd name="T103" fmla="*/ 2 h 538"/>
                <a:gd name="T104" fmla="*/ 4 w 245"/>
                <a:gd name="T105" fmla="*/ 1 h 538"/>
                <a:gd name="T106" fmla="*/ 28 w 245"/>
                <a:gd name="T107" fmla="*/ 2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538"/>
                <a:gd name="T164" fmla="*/ 245 w 245"/>
                <a:gd name="T165" fmla="*/ 538 h 5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538">
                  <a:moveTo>
                    <a:pt x="112" y="10"/>
                  </a:moveTo>
                  <a:lnTo>
                    <a:pt x="119" y="15"/>
                  </a:lnTo>
                  <a:lnTo>
                    <a:pt x="127" y="19"/>
                  </a:lnTo>
                  <a:lnTo>
                    <a:pt x="131" y="25"/>
                  </a:lnTo>
                  <a:lnTo>
                    <a:pt x="137" y="29"/>
                  </a:lnTo>
                  <a:lnTo>
                    <a:pt x="142" y="34"/>
                  </a:lnTo>
                  <a:lnTo>
                    <a:pt x="148" y="40"/>
                  </a:lnTo>
                  <a:lnTo>
                    <a:pt x="152" y="44"/>
                  </a:lnTo>
                  <a:lnTo>
                    <a:pt x="154" y="46"/>
                  </a:lnTo>
                  <a:lnTo>
                    <a:pt x="157" y="50"/>
                  </a:lnTo>
                  <a:lnTo>
                    <a:pt x="161" y="53"/>
                  </a:lnTo>
                  <a:lnTo>
                    <a:pt x="175" y="72"/>
                  </a:lnTo>
                  <a:lnTo>
                    <a:pt x="180" y="84"/>
                  </a:lnTo>
                  <a:lnTo>
                    <a:pt x="188" y="95"/>
                  </a:lnTo>
                  <a:lnTo>
                    <a:pt x="195" y="107"/>
                  </a:lnTo>
                  <a:lnTo>
                    <a:pt x="201" y="120"/>
                  </a:lnTo>
                  <a:lnTo>
                    <a:pt x="207" y="135"/>
                  </a:lnTo>
                  <a:lnTo>
                    <a:pt x="214" y="150"/>
                  </a:lnTo>
                  <a:lnTo>
                    <a:pt x="224" y="186"/>
                  </a:lnTo>
                  <a:lnTo>
                    <a:pt x="230" y="205"/>
                  </a:lnTo>
                  <a:lnTo>
                    <a:pt x="233" y="226"/>
                  </a:lnTo>
                  <a:lnTo>
                    <a:pt x="243" y="321"/>
                  </a:lnTo>
                  <a:lnTo>
                    <a:pt x="243" y="378"/>
                  </a:lnTo>
                  <a:lnTo>
                    <a:pt x="239" y="441"/>
                  </a:lnTo>
                  <a:lnTo>
                    <a:pt x="245" y="538"/>
                  </a:lnTo>
                  <a:lnTo>
                    <a:pt x="226" y="498"/>
                  </a:lnTo>
                  <a:lnTo>
                    <a:pt x="226" y="452"/>
                  </a:lnTo>
                  <a:lnTo>
                    <a:pt x="224" y="403"/>
                  </a:lnTo>
                  <a:lnTo>
                    <a:pt x="220" y="344"/>
                  </a:lnTo>
                  <a:lnTo>
                    <a:pt x="216" y="314"/>
                  </a:lnTo>
                  <a:lnTo>
                    <a:pt x="214" y="281"/>
                  </a:lnTo>
                  <a:lnTo>
                    <a:pt x="209" y="251"/>
                  </a:lnTo>
                  <a:lnTo>
                    <a:pt x="203" y="219"/>
                  </a:lnTo>
                  <a:lnTo>
                    <a:pt x="199" y="205"/>
                  </a:lnTo>
                  <a:lnTo>
                    <a:pt x="195" y="190"/>
                  </a:lnTo>
                  <a:lnTo>
                    <a:pt x="188" y="166"/>
                  </a:lnTo>
                  <a:lnTo>
                    <a:pt x="184" y="152"/>
                  </a:lnTo>
                  <a:lnTo>
                    <a:pt x="178" y="141"/>
                  </a:lnTo>
                  <a:lnTo>
                    <a:pt x="175" y="131"/>
                  </a:lnTo>
                  <a:lnTo>
                    <a:pt x="169" y="122"/>
                  </a:lnTo>
                  <a:lnTo>
                    <a:pt x="159" y="122"/>
                  </a:lnTo>
                  <a:lnTo>
                    <a:pt x="150" y="128"/>
                  </a:lnTo>
                  <a:lnTo>
                    <a:pt x="144" y="133"/>
                  </a:lnTo>
                  <a:lnTo>
                    <a:pt x="140" y="137"/>
                  </a:lnTo>
                  <a:lnTo>
                    <a:pt x="137" y="141"/>
                  </a:lnTo>
                  <a:lnTo>
                    <a:pt x="129" y="150"/>
                  </a:lnTo>
                  <a:lnTo>
                    <a:pt x="127" y="154"/>
                  </a:lnTo>
                  <a:lnTo>
                    <a:pt x="125" y="158"/>
                  </a:lnTo>
                  <a:lnTo>
                    <a:pt x="121" y="162"/>
                  </a:lnTo>
                  <a:lnTo>
                    <a:pt x="119" y="164"/>
                  </a:lnTo>
                  <a:lnTo>
                    <a:pt x="116" y="167"/>
                  </a:lnTo>
                  <a:lnTo>
                    <a:pt x="114" y="171"/>
                  </a:lnTo>
                  <a:lnTo>
                    <a:pt x="110" y="175"/>
                  </a:lnTo>
                  <a:lnTo>
                    <a:pt x="106" y="179"/>
                  </a:lnTo>
                  <a:lnTo>
                    <a:pt x="102" y="183"/>
                  </a:lnTo>
                  <a:lnTo>
                    <a:pt x="100" y="186"/>
                  </a:lnTo>
                  <a:lnTo>
                    <a:pt x="97" y="190"/>
                  </a:lnTo>
                  <a:lnTo>
                    <a:pt x="93" y="194"/>
                  </a:lnTo>
                  <a:lnTo>
                    <a:pt x="89" y="196"/>
                  </a:lnTo>
                  <a:lnTo>
                    <a:pt x="85" y="200"/>
                  </a:lnTo>
                  <a:lnTo>
                    <a:pt x="81" y="204"/>
                  </a:lnTo>
                  <a:lnTo>
                    <a:pt x="78" y="207"/>
                  </a:lnTo>
                  <a:lnTo>
                    <a:pt x="74" y="211"/>
                  </a:lnTo>
                  <a:lnTo>
                    <a:pt x="70" y="215"/>
                  </a:lnTo>
                  <a:lnTo>
                    <a:pt x="66" y="217"/>
                  </a:lnTo>
                  <a:lnTo>
                    <a:pt x="62" y="221"/>
                  </a:lnTo>
                  <a:lnTo>
                    <a:pt x="59" y="224"/>
                  </a:lnTo>
                  <a:lnTo>
                    <a:pt x="55" y="226"/>
                  </a:lnTo>
                  <a:lnTo>
                    <a:pt x="47" y="232"/>
                  </a:lnTo>
                  <a:lnTo>
                    <a:pt x="40" y="238"/>
                  </a:lnTo>
                  <a:lnTo>
                    <a:pt x="32" y="242"/>
                  </a:lnTo>
                  <a:lnTo>
                    <a:pt x="38" y="234"/>
                  </a:lnTo>
                  <a:lnTo>
                    <a:pt x="40" y="232"/>
                  </a:lnTo>
                  <a:lnTo>
                    <a:pt x="43" y="228"/>
                  </a:lnTo>
                  <a:lnTo>
                    <a:pt x="47" y="223"/>
                  </a:lnTo>
                  <a:lnTo>
                    <a:pt x="51" y="219"/>
                  </a:lnTo>
                  <a:lnTo>
                    <a:pt x="53" y="215"/>
                  </a:lnTo>
                  <a:lnTo>
                    <a:pt x="57" y="209"/>
                  </a:lnTo>
                  <a:lnTo>
                    <a:pt x="60" y="205"/>
                  </a:lnTo>
                  <a:lnTo>
                    <a:pt x="64" y="200"/>
                  </a:lnTo>
                  <a:lnTo>
                    <a:pt x="70" y="196"/>
                  </a:lnTo>
                  <a:lnTo>
                    <a:pt x="74" y="190"/>
                  </a:lnTo>
                  <a:lnTo>
                    <a:pt x="78" y="185"/>
                  </a:lnTo>
                  <a:lnTo>
                    <a:pt x="81" y="179"/>
                  </a:lnTo>
                  <a:lnTo>
                    <a:pt x="89" y="169"/>
                  </a:lnTo>
                  <a:lnTo>
                    <a:pt x="97" y="156"/>
                  </a:lnTo>
                  <a:lnTo>
                    <a:pt x="104" y="145"/>
                  </a:lnTo>
                  <a:lnTo>
                    <a:pt x="110" y="133"/>
                  </a:lnTo>
                  <a:lnTo>
                    <a:pt x="116" y="122"/>
                  </a:lnTo>
                  <a:lnTo>
                    <a:pt x="123" y="97"/>
                  </a:lnTo>
                  <a:lnTo>
                    <a:pt x="123" y="74"/>
                  </a:lnTo>
                  <a:lnTo>
                    <a:pt x="119" y="61"/>
                  </a:lnTo>
                  <a:lnTo>
                    <a:pt x="112" y="52"/>
                  </a:lnTo>
                  <a:lnTo>
                    <a:pt x="108" y="46"/>
                  </a:lnTo>
                  <a:lnTo>
                    <a:pt x="104" y="42"/>
                  </a:lnTo>
                  <a:lnTo>
                    <a:pt x="100" y="38"/>
                  </a:lnTo>
                  <a:lnTo>
                    <a:pt x="97" y="34"/>
                  </a:lnTo>
                  <a:lnTo>
                    <a:pt x="91" y="31"/>
                  </a:lnTo>
                  <a:lnTo>
                    <a:pt x="85" y="27"/>
                  </a:lnTo>
                  <a:lnTo>
                    <a:pt x="81" y="23"/>
                  </a:lnTo>
                  <a:lnTo>
                    <a:pt x="76" y="21"/>
                  </a:lnTo>
                  <a:lnTo>
                    <a:pt x="64" y="15"/>
                  </a:lnTo>
                  <a:lnTo>
                    <a:pt x="55" y="12"/>
                  </a:lnTo>
                  <a:lnTo>
                    <a:pt x="43" y="8"/>
                  </a:lnTo>
                  <a:lnTo>
                    <a:pt x="34" y="6"/>
                  </a:lnTo>
                  <a:lnTo>
                    <a:pt x="15" y="2"/>
                  </a:lnTo>
                  <a:lnTo>
                    <a:pt x="0" y="0"/>
                  </a:lnTo>
                  <a:lnTo>
                    <a:pt x="112" y="10"/>
                  </a:lnTo>
                  <a:close/>
                </a:path>
              </a:pathLst>
            </a:custGeom>
            <a:solidFill>
              <a:srgbClr val="000000"/>
            </a:solidFill>
            <a:ln w="9525">
              <a:noFill/>
              <a:round/>
              <a:headEnd/>
              <a:tailEnd/>
            </a:ln>
          </p:spPr>
          <p:txBody>
            <a:bodyPr/>
            <a:lstStyle/>
            <a:p>
              <a:endParaRPr lang="tr-TR"/>
            </a:p>
          </p:txBody>
        </p:sp>
        <p:sp>
          <p:nvSpPr>
            <p:cNvPr id="146520" name="Freeform 87"/>
            <p:cNvSpPr>
              <a:spLocks/>
            </p:cNvSpPr>
            <p:nvPr/>
          </p:nvSpPr>
          <p:spPr bwMode="auto">
            <a:xfrm>
              <a:off x="3942" y="2949"/>
              <a:ext cx="148" cy="94"/>
            </a:xfrm>
            <a:custGeom>
              <a:avLst/>
              <a:gdLst>
                <a:gd name="T0" fmla="*/ 6 w 295"/>
                <a:gd name="T1" fmla="*/ 46 h 188"/>
                <a:gd name="T2" fmla="*/ 10 w 295"/>
                <a:gd name="T3" fmla="*/ 44 h 188"/>
                <a:gd name="T4" fmla="*/ 15 w 295"/>
                <a:gd name="T5" fmla="*/ 42 h 188"/>
                <a:gd name="T6" fmla="*/ 19 w 295"/>
                <a:gd name="T7" fmla="*/ 39 h 188"/>
                <a:gd name="T8" fmla="*/ 25 w 295"/>
                <a:gd name="T9" fmla="*/ 36 h 188"/>
                <a:gd name="T10" fmla="*/ 30 w 295"/>
                <a:gd name="T11" fmla="*/ 34 h 188"/>
                <a:gd name="T12" fmla="*/ 33 w 295"/>
                <a:gd name="T13" fmla="*/ 31 h 188"/>
                <a:gd name="T14" fmla="*/ 36 w 295"/>
                <a:gd name="T15" fmla="*/ 30 h 188"/>
                <a:gd name="T16" fmla="*/ 38 w 295"/>
                <a:gd name="T17" fmla="*/ 28 h 188"/>
                <a:gd name="T18" fmla="*/ 41 w 295"/>
                <a:gd name="T19" fmla="*/ 27 h 188"/>
                <a:gd name="T20" fmla="*/ 44 w 295"/>
                <a:gd name="T21" fmla="*/ 25 h 188"/>
                <a:gd name="T22" fmla="*/ 46 w 295"/>
                <a:gd name="T23" fmla="*/ 24 h 188"/>
                <a:gd name="T24" fmla="*/ 49 w 295"/>
                <a:gd name="T25" fmla="*/ 22 h 188"/>
                <a:gd name="T26" fmla="*/ 51 w 295"/>
                <a:gd name="T27" fmla="*/ 20 h 188"/>
                <a:gd name="T28" fmla="*/ 54 w 295"/>
                <a:gd name="T29" fmla="*/ 19 h 188"/>
                <a:gd name="T30" fmla="*/ 56 w 295"/>
                <a:gd name="T31" fmla="*/ 17 h 188"/>
                <a:gd name="T32" fmla="*/ 59 w 295"/>
                <a:gd name="T33" fmla="*/ 14 h 188"/>
                <a:gd name="T34" fmla="*/ 61 w 295"/>
                <a:gd name="T35" fmla="*/ 13 h 188"/>
                <a:gd name="T36" fmla="*/ 63 w 295"/>
                <a:gd name="T37" fmla="*/ 12 h 188"/>
                <a:gd name="T38" fmla="*/ 65 w 295"/>
                <a:gd name="T39" fmla="*/ 10 h 188"/>
                <a:gd name="T40" fmla="*/ 67 w 295"/>
                <a:gd name="T41" fmla="*/ 8 h 188"/>
                <a:gd name="T42" fmla="*/ 69 w 295"/>
                <a:gd name="T43" fmla="*/ 6 h 188"/>
                <a:gd name="T44" fmla="*/ 70 w 295"/>
                <a:gd name="T45" fmla="*/ 5 h 188"/>
                <a:gd name="T46" fmla="*/ 74 w 295"/>
                <a:gd name="T47" fmla="*/ 0 h 188"/>
                <a:gd name="T48" fmla="*/ 70 w 295"/>
                <a:gd name="T49" fmla="*/ 3 h 188"/>
                <a:gd name="T50" fmla="*/ 67 w 295"/>
                <a:gd name="T51" fmla="*/ 5 h 188"/>
                <a:gd name="T52" fmla="*/ 64 w 295"/>
                <a:gd name="T53" fmla="*/ 6 h 188"/>
                <a:gd name="T54" fmla="*/ 60 w 295"/>
                <a:gd name="T55" fmla="*/ 10 h 188"/>
                <a:gd name="T56" fmla="*/ 57 w 295"/>
                <a:gd name="T57" fmla="*/ 12 h 188"/>
                <a:gd name="T58" fmla="*/ 55 w 295"/>
                <a:gd name="T59" fmla="*/ 13 h 188"/>
                <a:gd name="T60" fmla="*/ 52 w 295"/>
                <a:gd name="T61" fmla="*/ 14 h 188"/>
                <a:gd name="T62" fmla="*/ 49 w 295"/>
                <a:gd name="T63" fmla="*/ 17 h 188"/>
                <a:gd name="T64" fmla="*/ 46 w 295"/>
                <a:gd name="T65" fmla="*/ 18 h 188"/>
                <a:gd name="T66" fmla="*/ 44 w 295"/>
                <a:gd name="T67" fmla="*/ 20 h 188"/>
                <a:gd name="T68" fmla="*/ 41 w 295"/>
                <a:gd name="T69" fmla="*/ 22 h 188"/>
                <a:gd name="T70" fmla="*/ 38 w 295"/>
                <a:gd name="T71" fmla="*/ 23 h 188"/>
                <a:gd name="T72" fmla="*/ 35 w 295"/>
                <a:gd name="T73" fmla="*/ 24 h 188"/>
                <a:gd name="T74" fmla="*/ 32 w 295"/>
                <a:gd name="T75" fmla="*/ 26 h 188"/>
                <a:gd name="T76" fmla="*/ 28 w 295"/>
                <a:gd name="T77" fmla="*/ 28 h 188"/>
                <a:gd name="T78" fmla="*/ 22 w 295"/>
                <a:gd name="T79" fmla="*/ 30 h 188"/>
                <a:gd name="T80" fmla="*/ 16 w 295"/>
                <a:gd name="T81" fmla="*/ 34 h 188"/>
                <a:gd name="T82" fmla="*/ 9 w 295"/>
                <a:gd name="T83" fmla="*/ 35 h 188"/>
                <a:gd name="T84" fmla="*/ 0 w 295"/>
                <a:gd name="T85" fmla="*/ 37 h 188"/>
                <a:gd name="T86" fmla="*/ 3 w 295"/>
                <a:gd name="T87" fmla="*/ 4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5"/>
                <a:gd name="T133" fmla="*/ 0 h 188"/>
                <a:gd name="T134" fmla="*/ 295 w 295"/>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5" h="188">
                  <a:moveTo>
                    <a:pt x="9" y="188"/>
                  </a:moveTo>
                  <a:lnTo>
                    <a:pt x="23" y="182"/>
                  </a:lnTo>
                  <a:lnTo>
                    <a:pt x="30" y="179"/>
                  </a:lnTo>
                  <a:lnTo>
                    <a:pt x="38" y="175"/>
                  </a:lnTo>
                  <a:lnTo>
                    <a:pt x="47" y="171"/>
                  </a:lnTo>
                  <a:lnTo>
                    <a:pt x="57" y="165"/>
                  </a:lnTo>
                  <a:lnTo>
                    <a:pt x="66" y="161"/>
                  </a:lnTo>
                  <a:lnTo>
                    <a:pt x="76" y="156"/>
                  </a:lnTo>
                  <a:lnTo>
                    <a:pt x="85" y="150"/>
                  </a:lnTo>
                  <a:lnTo>
                    <a:pt x="97" y="144"/>
                  </a:lnTo>
                  <a:lnTo>
                    <a:pt x="106" y="139"/>
                  </a:lnTo>
                  <a:lnTo>
                    <a:pt x="118" y="133"/>
                  </a:lnTo>
                  <a:lnTo>
                    <a:pt x="123" y="131"/>
                  </a:lnTo>
                  <a:lnTo>
                    <a:pt x="129" y="127"/>
                  </a:lnTo>
                  <a:lnTo>
                    <a:pt x="135" y="123"/>
                  </a:lnTo>
                  <a:lnTo>
                    <a:pt x="141" y="122"/>
                  </a:lnTo>
                  <a:lnTo>
                    <a:pt x="144" y="118"/>
                  </a:lnTo>
                  <a:lnTo>
                    <a:pt x="150" y="114"/>
                  </a:lnTo>
                  <a:lnTo>
                    <a:pt x="156" y="112"/>
                  </a:lnTo>
                  <a:lnTo>
                    <a:pt x="161" y="108"/>
                  </a:lnTo>
                  <a:lnTo>
                    <a:pt x="167" y="104"/>
                  </a:lnTo>
                  <a:lnTo>
                    <a:pt x="173" y="101"/>
                  </a:lnTo>
                  <a:lnTo>
                    <a:pt x="179" y="97"/>
                  </a:lnTo>
                  <a:lnTo>
                    <a:pt x="184" y="95"/>
                  </a:lnTo>
                  <a:lnTo>
                    <a:pt x="188" y="91"/>
                  </a:lnTo>
                  <a:lnTo>
                    <a:pt x="194" y="87"/>
                  </a:lnTo>
                  <a:lnTo>
                    <a:pt x="200" y="84"/>
                  </a:lnTo>
                  <a:lnTo>
                    <a:pt x="203" y="80"/>
                  </a:lnTo>
                  <a:lnTo>
                    <a:pt x="209" y="76"/>
                  </a:lnTo>
                  <a:lnTo>
                    <a:pt x="215" y="74"/>
                  </a:lnTo>
                  <a:lnTo>
                    <a:pt x="219" y="70"/>
                  </a:lnTo>
                  <a:lnTo>
                    <a:pt x="224" y="66"/>
                  </a:lnTo>
                  <a:lnTo>
                    <a:pt x="228" y="63"/>
                  </a:lnTo>
                  <a:lnTo>
                    <a:pt x="234" y="59"/>
                  </a:lnTo>
                  <a:lnTo>
                    <a:pt x="238" y="55"/>
                  </a:lnTo>
                  <a:lnTo>
                    <a:pt x="243" y="53"/>
                  </a:lnTo>
                  <a:lnTo>
                    <a:pt x="247" y="49"/>
                  </a:lnTo>
                  <a:lnTo>
                    <a:pt x="251" y="46"/>
                  </a:lnTo>
                  <a:lnTo>
                    <a:pt x="255" y="42"/>
                  </a:lnTo>
                  <a:lnTo>
                    <a:pt x="258" y="38"/>
                  </a:lnTo>
                  <a:lnTo>
                    <a:pt x="264" y="36"/>
                  </a:lnTo>
                  <a:lnTo>
                    <a:pt x="266" y="32"/>
                  </a:lnTo>
                  <a:lnTo>
                    <a:pt x="270" y="28"/>
                  </a:lnTo>
                  <a:lnTo>
                    <a:pt x="274" y="25"/>
                  </a:lnTo>
                  <a:lnTo>
                    <a:pt x="277" y="23"/>
                  </a:lnTo>
                  <a:lnTo>
                    <a:pt x="279" y="19"/>
                  </a:lnTo>
                  <a:lnTo>
                    <a:pt x="285" y="13"/>
                  </a:lnTo>
                  <a:lnTo>
                    <a:pt x="295" y="0"/>
                  </a:lnTo>
                  <a:lnTo>
                    <a:pt x="285" y="8"/>
                  </a:lnTo>
                  <a:lnTo>
                    <a:pt x="279" y="9"/>
                  </a:lnTo>
                  <a:lnTo>
                    <a:pt x="274" y="13"/>
                  </a:lnTo>
                  <a:lnTo>
                    <a:pt x="268" y="17"/>
                  </a:lnTo>
                  <a:lnTo>
                    <a:pt x="262" y="23"/>
                  </a:lnTo>
                  <a:lnTo>
                    <a:pt x="255" y="27"/>
                  </a:lnTo>
                  <a:lnTo>
                    <a:pt x="247" y="32"/>
                  </a:lnTo>
                  <a:lnTo>
                    <a:pt x="239" y="38"/>
                  </a:lnTo>
                  <a:lnTo>
                    <a:pt x="230" y="44"/>
                  </a:lnTo>
                  <a:lnTo>
                    <a:pt x="226" y="47"/>
                  </a:lnTo>
                  <a:lnTo>
                    <a:pt x="220" y="49"/>
                  </a:lnTo>
                  <a:lnTo>
                    <a:pt x="217" y="53"/>
                  </a:lnTo>
                  <a:lnTo>
                    <a:pt x="211" y="57"/>
                  </a:lnTo>
                  <a:lnTo>
                    <a:pt x="205" y="59"/>
                  </a:lnTo>
                  <a:lnTo>
                    <a:pt x="201" y="63"/>
                  </a:lnTo>
                  <a:lnTo>
                    <a:pt x="196" y="66"/>
                  </a:lnTo>
                  <a:lnTo>
                    <a:pt x="190" y="68"/>
                  </a:lnTo>
                  <a:lnTo>
                    <a:pt x="184" y="72"/>
                  </a:lnTo>
                  <a:lnTo>
                    <a:pt x="179" y="76"/>
                  </a:lnTo>
                  <a:lnTo>
                    <a:pt x="173" y="80"/>
                  </a:lnTo>
                  <a:lnTo>
                    <a:pt x="167" y="82"/>
                  </a:lnTo>
                  <a:lnTo>
                    <a:pt x="163" y="85"/>
                  </a:lnTo>
                  <a:lnTo>
                    <a:pt x="158" y="87"/>
                  </a:lnTo>
                  <a:lnTo>
                    <a:pt x="152" y="91"/>
                  </a:lnTo>
                  <a:lnTo>
                    <a:pt x="144" y="95"/>
                  </a:lnTo>
                  <a:lnTo>
                    <a:pt x="139" y="97"/>
                  </a:lnTo>
                  <a:lnTo>
                    <a:pt x="133" y="101"/>
                  </a:lnTo>
                  <a:lnTo>
                    <a:pt x="127" y="104"/>
                  </a:lnTo>
                  <a:lnTo>
                    <a:pt x="122" y="106"/>
                  </a:lnTo>
                  <a:lnTo>
                    <a:pt x="110" y="112"/>
                  </a:lnTo>
                  <a:lnTo>
                    <a:pt x="97" y="118"/>
                  </a:lnTo>
                  <a:lnTo>
                    <a:pt x="85" y="123"/>
                  </a:lnTo>
                  <a:lnTo>
                    <a:pt x="72" y="127"/>
                  </a:lnTo>
                  <a:lnTo>
                    <a:pt x="61" y="133"/>
                  </a:lnTo>
                  <a:lnTo>
                    <a:pt x="47" y="137"/>
                  </a:lnTo>
                  <a:lnTo>
                    <a:pt x="36" y="139"/>
                  </a:lnTo>
                  <a:lnTo>
                    <a:pt x="25" y="142"/>
                  </a:lnTo>
                  <a:lnTo>
                    <a:pt x="0" y="146"/>
                  </a:lnTo>
                  <a:lnTo>
                    <a:pt x="9" y="188"/>
                  </a:lnTo>
                  <a:close/>
                </a:path>
              </a:pathLst>
            </a:custGeom>
            <a:solidFill>
              <a:srgbClr val="000000"/>
            </a:solidFill>
            <a:ln w="9525">
              <a:noFill/>
              <a:round/>
              <a:headEnd/>
              <a:tailEnd/>
            </a:ln>
          </p:spPr>
          <p:txBody>
            <a:bodyPr/>
            <a:lstStyle/>
            <a:p>
              <a:endParaRPr lang="tr-TR"/>
            </a:p>
          </p:txBody>
        </p:sp>
        <p:sp>
          <p:nvSpPr>
            <p:cNvPr id="146521" name="Freeform 88"/>
            <p:cNvSpPr>
              <a:spLocks/>
            </p:cNvSpPr>
            <p:nvPr/>
          </p:nvSpPr>
          <p:spPr bwMode="auto">
            <a:xfrm>
              <a:off x="3951" y="3003"/>
              <a:ext cx="125" cy="75"/>
            </a:xfrm>
            <a:custGeom>
              <a:avLst/>
              <a:gdLst>
                <a:gd name="T0" fmla="*/ 0 w 251"/>
                <a:gd name="T1" fmla="*/ 27 h 150"/>
                <a:gd name="T2" fmla="*/ 62 w 251"/>
                <a:gd name="T3" fmla="*/ 0 h 150"/>
                <a:gd name="T4" fmla="*/ 62 w 251"/>
                <a:gd name="T5" fmla="*/ 1 h 150"/>
                <a:gd name="T6" fmla="*/ 61 w 251"/>
                <a:gd name="T7" fmla="*/ 1 h 150"/>
                <a:gd name="T8" fmla="*/ 60 w 251"/>
                <a:gd name="T9" fmla="*/ 3 h 150"/>
                <a:gd name="T10" fmla="*/ 59 w 251"/>
                <a:gd name="T11" fmla="*/ 3 h 150"/>
                <a:gd name="T12" fmla="*/ 58 w 251"/>
                <a:gd name="T13" fmla="*/ 5 h 150"/>
                <a:gd name="T14" fmla="*/ 56 w 251"/>
                <a:gd name="T15" fmla="*/ 6 h 150"/>
                <a:gd name="T16" fmla="*/ 55 w 251"/>
                <a:gd name="T17" fmla="*/ 7 h 150"/>
                <a:gd name="T18" fmla="*/ 53 w 251"/>
                <a:gd name="T19" fmla="*/ 9 h 150"/>
                <a:gd name="T20" fmla="*/ 51 w 251"/>
                <a:gd name="T21" fmla="*/ 10 h 150"/>
                <a:gd name="T22" fmla="*/ 49 w 251"/>
                <a:gd name="T23" fmla="*/ 11 h 150"/>
                <a:gd name="T24" fmla="*/ 47 w 251"/>
                <a:gd name="T25" fmla="*/ 13 h 150"/>
                <a:gd name="T26" fmla="*/ 46 w 251"/>
                <a:gd name="T27" fmla="*/ 13 h 150"/>
                <a:gd name="T28" fmla="*/ 45 w 251"/>
                <a:gd name="T29" fmla="*/ 14 h 150"/>
                <a:gd name="T30" fmla="*/ 44 w 251"/>
                <a:gd name="T31" fmla="*/ 14 h 150"/>
                <a:gd name="T32" fmla="*/ 42 w 251"/>
                <a:gd name="T33" fmla="*/ 15 h 150"/>
                <a:gd name="T34" fmla="*/ 41 w 251"/>
                <a:gd name="T35" fmla="*/ 17 h 150"/>
                <a:gd name="T36" fmla="*/ 40 w 251"/>
                <a:gd name="T37" fmla="*/ 18 h 150"/>
                <a:gd name="T38" fmla="*/ 39 w 251"/>
                <a:gd name="T39" fmla="*/ 18 h 150"/>
                <a:gd name="T40" fmla="*/ 38 w 251"/>
                <a:gd name="T41" fmla="*/ 19 h 150"/>
                <a:gd name="T42" fmla="*/ 36 w 251"/>
                <a:gd name="T43" fmla="*/ 19 h 150"/>
                <a:gd name="T44" fmla="*/ 35 w 251"/>
                <a:gd name="T45" fmla="*/ 20 h 150"/>
                <a:gd name="T46" fmla="*/ 34 w 251"/>
                <a:gd name="T47" fmla="*/ 21 h 150"/>
                <a:gd name="T48" fmla="*/ 32 w 251"/>
                <a:gd name="T49" fmla="*/ 22 h 150"/>
                <a:gd name="T50" fmla="*/ 31 w 251"/>
                <a:gd name="T51" fmla="*/ 22 h 150"/>
                <a:gd name="T52" fmla="*/ 30 w 251"/>
                <a:gd name="T53" fmla="*/ 23 h 150"/>
                <a:gd name="T54" fmla="*/ 28 w 251"/>
                <a:gd name="T55" fmla="*/ 24 h 150"/>
                <a:gd name="T56" fmla="*/ 26 w 251"/>
                <a:gd name="T57" fmla="*/ 25 h 150"/>
                <a:gd name="T58" fmla="*/ 25 w 251"/>
                <a:gd name="T59" fmla="*/ 26 h 150"/>
                <a:gd name="T60" fmla="*/ 23 w 251"/>
                <a:gd name="T61" fmla="*/ 27 h 150"/>
                <a:gd name="T62" fmla="*/ 22 w 251"/>
                <a:gd name="T63" fmla="*/ 28 h 150"/>
                <a:gd name="T64" fmla="*/ 20 w 251"/>
                <a:gd name="T65" fmla="*/ 28 h 150"/>
                <a:gd name="T66" fmla="*/ 19 w 251"/>
                <a:gd name="T67" fmla="*/ 29 h 150"/>
                <a:gd name="T68" fmla="*/ 17 w 251"/>
                <a:gd name="T69" fmla="*/ 30 h 150"/>
                <a:gd name="T70" fmla="*/ 15 w 251"/>
                <a:gd name="T71" fmla="*/ 31 h 150"/>
                <a:gd name="T72" fmla="*/ 13 w 251"/>
                <a:gd name="T73" fmla="*/ 32 h 150"/>
                <a:gd name="T74" fmla="*/ 12 w 251"/>
                <a:gd name="T75" fmla="*/ 33 h 150"/>
                <a:gd name="T76" fmla="*/ 10 w 251"/>
                <a:gd name="T77" fmla="*/ 34 h 150"/>
                <a:gd name="T78" fmla="*/ 7 w 251"/>
                <a:gd name="T79" fmla="*/ 35 h 150"/>
                <a:gd name="T80" fmla="*/ 3 w 251"/>
                <a:gd name="T81" fmla="*/ 37 h 150"/>
                <a:gd name="T82" fmla="*/ 0 w 251"/>
                <a:gd name="T83" fmla="*/ 38 h 150"/>
                <a:gd name="T84" fmla="*/ 0 w 251"/>
                <a:gd name="T85" fmla="*/ 27 h 150"/>
                <a:gd name="T86" fmla="*/ 0 w 251"/>
                <a:gd name="T87" fmla="*/ 27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1"/>
                <a:gd name="T133" fmla="*/ 0 h 150"/>
                <a:gd name="T134" fmla="*/ 251 w 251"/>
                <a:gd name="T135" fmla="*/ 150 h 1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1" h="150">
                  <a:moveTo>
                    <a:pt x="2" y="109"/>
                  </a:moveTo>
                  <a:lnTo>
                    <a:pt x="251" y="0"/>
                  </a:lnTo>
                  <a:lnTo>
                    <a:pt x="251" y="2"/>
                  </a:lnTo>
                  <a:lnTo>
                    <a:pt x="247" y="6"/>
                  </a:lnTo>
                  <a:lnTo>
                    <a:pt x="240" y="12"/>
                  </a:lnTo>
                  <a:lnTo>
                    <a:pt x="236" y="15"/>
                  </a:lnTo>
                  <a:lnTo>
                    <a:pt x="232" y="19"/>
                  </a:lnTo>
                  <a:lnTo>
                    <a:pt x="226" y="25"/>
                  </a:lnTo>
                  <a:lnTo>
                    <a:pt x="221" y="29"/>
                  </a:lnTo>
                  <a:lnTo>
                    <a:pt x="213" y="34"/>
                  </a:lnTo>
                  <a:lnTo>
                    <a:pt x="205" y="40"/>
                  </a:lnTo>
                  <a:lnTo>
                    <a:pt x="198" y="46"/>
                  </a:lnTo>
                  <a:lnTo>
                    <a:pt x="190" y="52"/>
                  </a:lnTo>
                  <a:lnTo>
                    <a:pt x="186" y="53"/>
                  </a:lnTo>
                  <a:lnTo>
                    <a:pt x="181" y="57"/>
                  </a:lnTo>
                  <a:lnTo>
                    <a:pt x="177" y="59"/>
                  </a:lnTo>
                  <a:lnTo>
                    <a:pt x="171" y="63"/>
                  </a:lnTo>
                  <a:lnTo>
                    <a:pt x="167" y="67"/>
                  </a:lnTo>
                  <a:lnTo>
                    <a:pt x="162" y="71"/>
                  </a:lnTo>
                  <a:lnTo>
                    <a:pt x="158" y="72"/>
                  </a:lnTo>
                  <a:lnTo>
                    <a:pt x="152" y="76"/>
                  </a:lnTo>
                  <a:lnTo>
                    <a:pt x="146" y="78"/>
                  </a:lnTo>
                  <a:lnTo>
                    <a:pt x="141" y="82"/>
                  </a:lnTo>
                  <a:lnTo>
                    <a:pt x="137" y="86"/>
                  </a:lnTo>
                  <a:lnTo>
                    <a:pt x="131" y="90"/>
                  </a:lnTo>
                  <a:lnTo>
                    <a:pt x="125" y="91"/>
                  </a:lnTo>
                  <a:lnTo>
                    <a:pt x="120" y="95"/>
                  </a:lnTo>
                  <a:lnTo>
                    <a:pt x="112" y="99"/>
                  </a:lnTo>
                  <a:lnTo>
                    <a:pt x="106" y="103"/>
                  </a:lnTo>
                  <a:lnTo>
                    <a:pt x="101" y="105"/>
                  </a:lnTo>
                  <a:lnTo>
                    <a:pt x="95" y="109"/>
                  </a:lnTo>
                  <a:lnTo>
                    <a:pt x="89" y="112"/>
                  </a:lnTo>
                  <a:lnTo>
                    <a:pt x="82" y="114"/>
                  </a:lnTo>
                  <a:lnTo>
                    <a:pt x="76" y="118"/>
                  </a:lnTo>
                  <a:lnTo>
                    <a:pt x="68" y="122"/>
                  </a:lnTo>
                  <a:lnTo>
                    <a:pt x="63" y="124"/>
                  </a:lnTo>
                  <a:lnTo>
                    <a:pt x="55" y="128"/>
                  </a:lnTo>
                  <a:lnTo>
                    <a:pt x="49" y="129"/>
                  </a:lnTo>
                  <a:lnTo>
                    <a:pt x="42" y="133"/>
                  </a:lnTo>
                  <a:lnTo>
                    <a:pt x="29" y="139"/>
                  </a:lnTo>
                  <a:lnTo>
                    <a:pt x="13" y="145"/>
                  </a:lnTo>
                  <a:lnTo>
                    <a:pt x="0" y="150"/>
                  </a:lnTo>
                  <a:lnTo>
                    <a:pt x="2" y="109"/>
                  </a:lnTo>
                  <a:close/>
                </a:path>
              </a:pathLst>
            </a:custGeom>
            <a:solidFill>
              <a:srgbClr val="000000"/>
            </a:solidFill>
            <a:ln w="9525">
              <a:noFill/>
              <a:round/>
              <a:headEnd/>
              <a:tailEnd/>
            </a:ln>
          </p:spPr>
          <p:txBody>
            <a:bodyPr/>
            <a:lstStyle/>
            <a:p>
              <a:endParaRPr lang="tr-TR"/>
            </a:p>
          </p:txBody>
        </p:sp>
        <p:sp>
          <p:nvSpPr>
            <p:cNvPr id="146522" name="Freeform 89"/>
            <p:cNvSpPr>
              <a:spLocks/>
            </p:cNvSpPr>
            <p:nvPr/>
          </p:nvSpPr>
          <p:spPr bwMode="auto">
            <a:xfrm>
              <a:off x="3878" y="3092"/>
              <a:ext cx="150" cy="126"/>
            </a:xfrm>
            <a:custGeom>
              <a:avLst/>
              <a:gdLst>
                <a:gd name="T0" fmla="*/ 9 w 300"/>
                <a:gd name="T1" fmla="*/ 8 h 251"/>
                <a:gd name="T2" fmla="*/ 6 w 300"/>
                <a:gd name="T3" fmla="*/ 41 h 251"/>
                <a:gd name="T4" fmla="*/ 7 w 300"/>
                <a:gd name="T5" fmla="*/ 50 h 251"/>
                <a:gd name="T6" fmla="*/ 11 w 300"/>
                <a:gd name="T7" fmla="*/ 49 h 251"/>
                <a:gd name="T8" fmla="*/ 15 w 300"/>
                <a:gd name="T9" fmla="*/ 47 h 251"/>
                <a:gd name="T10" fmla="*/ 20 w 300"/>
                <a:gd name="T11" fmla="*/ 45 h 251"/>
                <a:gd name="T12" fmla="*/ 25 w 300"/>
                <a:gd name="T13" fmla="*/ 42 h 251"/>
                <a:gd name="T14" fmla="*/ 28 w 300"/>
                <a:gd name="T15" fmla="*/ 40 h 251"/>
                <a:gd name="T16" fmla="*/ 31 w 300"/>
                <a:gd name="T17" fmla="*/ 38 h 251"/>
                <a:gd name="T18" fmla="*/ 35 w 300"/>
                <a:gd name="T19" fmla="*/ 37 h 251"/>
                <a:gd name="T20" fmla="*/ 38 w 300"/>
                <a:gd name="T21" fmla="*/ 35 h 251"/>
                <a:gd name="T22" fmla="*/ 40 w 300"/>
                <a:gd name="T23" fmla="*/ 34 h 251"/>
                <a:gd name="T24" fmla="*/ 43 w 300"/>
                <a:gd name="T25" fmla="*/ 32 h 251"/>
                <a:gd name="T26" fmla="*/ 46 w 300"/>
                <a:gd name="T27" fmla="*/ 30 h 251"/>
                <a:gd name="T28" fmla="*/ 49 w 300"/>
                <a:gd name="T29" fmla="*/ 28 h 251"/>
                <a:gd name="T30" fmla="*/ 52 w 300"/>
                <a:gd name="T31" fmla="*/ 27 h 251"/>
                <a:gd name="T32" fmla="*/ 55 w 300"/>
                <a:gd name="T33" fmla="*/ 25 h 251"/>
                <a:gd name="T34" fmla="*/ 60 w 300"/>
                <a:gd name="T35" fmla="*/ 22 h 251"/>
                <a:gd name="T36" fmla="*/ 66 w 300"/>
                <a:gd name="T37" fmla="*/ 19 h 251"/>
                <a:gd name="T38" fmla="*/ 70 w 300"/>
                <a:gd name="T39" fmla="*/ 17 h 251"/>
                <a:gd name="T40" fmla="*/ 73 w 300"/>
                <a:gd name="T41" fmla="*/ 16 h 251"/>
                <a:gd name="T42" fmla="*/ 75 w 300"/>
                <a:gd name="T43" fmla="*/ 18 h 251"/>
                <a:gd name="T44" fmla="*/ 73 w 300"/>
                <a:gd name="T45" fmla="*/ 20 h 251"/>
                <a:gd name="T46" fmla="*/ 69 w 300"/>
                <a:gd name="T47" fmla="*/ 23 h 251"/>
                <a:gd name="T48" fmla="*/ 65 w 300"/>
                <a:gd name="T49" fmla="*/ 26 h 251"/>
                <a:gd name="T50" fmla="*/ 62 w 300"/>
                <a:gd name="T51" fmla="*/ 27 h 251"/>
                <a:gd name="T52" fmla="*/ 59 w 300"/>
                <a:gd name="T53" fmla="*/ 29 h 251"/>
                <a:gd name="T54" fmla="*/ 56 w 300"/>
                <a:gd name="T55" fmla="*/ 31 h 251"/>
                <a:gd name="T56" fmla="*/ 53 w 300"/>
                <a:gd name="T57" fmla="*/ 33 h 251"/>
                <a:gd name="T58" fmla="*/ 50 w 300"/>
                <a:gd name="T59" fmla="*/ 35 h 251"/>
                <a:gd name="T60" fmla="*/ 47 w 300"/>
                <a:gd name="T61" fmla="*/ 36 h 251"/>
                <a:gd name="T62" fmla="*/ 43 w 300"/>
                <a:gd name="T63" fmla="*/ 38 h 251"/>
                <a:gd name="T64" fmla="*/ 40 w 300"/>
                <a:gd name="T65" fmla="*/ 41 h 251"/>
                <a:gd name="T66" fmla="*/ 37 w 300"/>
                <a:gd name="T67" fmla="*/ 43 h 251"/>
                <a:gd name="T68" fmla="*/ 34 w 300"/>
                <a:gd name="T69" fmla="*/ 45 h 251"/>
                <a:gd name="T70" fmla="*/ 30 w 300"/>
                <a:gd name="T71" fmla="*/ 47 h 251"/>
                <a:gd name="T72" fmla="*/ 27 w 300"/>
                <a:gd name="T73" fmla="*/ 49 h 251"/>
                <a:gd name="T74" fmla="*/ 24 w 300"/>
                <a:gd name="T75" fmla="*/ 51 h 251"/>
                <a:gd name="T76" fmla="*/ 21 w 300"/>
                <a:gd name="T77" fmla="*/ 53 h 251"/>
                <a:gd name="T78" fmla="*/ 18 w 300"/>
                <a:gd name="T79" fmla="*/ 54 h 251"/>
                <a:gd name="T80" fmla="*/ 15 w 300"/>
                <a:gd name="T81" fmla="*/ 56 h 251"/>
                <a:gd name="T82" fmla="*/ 10 w 300"/>
                <a:gd name="T83" fmla="*/ 59 h 251"/>
                <a:gd name="T84" fmla="*/ 6 w 300"/>
                <a:gd name="T85" fmla="*/ 61 h 251"/>
                <a:gd name="T86" fmla="*/ 3 w 300"/>
                <a:gd name="T87" fmla="*/ 63 h 251"/>
                <a:gd name="T88" fmla="*/ 0 w 300"/>
                <a:gd name="T89" fmla="*/ 0 h 251"/>
                <a:gd name="T90" fmla="*/ 9 w 300"/>
                <a:gd name="T91" fmla="*/ 2 h 2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0"/>
                <a:gd name="T139" fmla="*/ 0 h 251"/>
                <a:gd name="T140" fmla="*/ 300 w 300"/>
                <a:gd name="T141" fmla="*/ 251 h 2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0" h="251">
                  <a:moveTo>
                    <a:pt x="36" y="6"/>
                  </a:moveTo>
                  <a:lnTo>
                    <a:pt x="34" y="32"/>
                  </a:lnTo>
                  <a:lnTo>
                    <a:pt x="28" y="95"/>
                  </a:lnTo>
                  <a:lnTo>
                    <a:pt x="24" y="161"/>
                  </a:lnTo>
                  <a:lnTo>
                    <a:pt x="24" y="186"/>
                  </a:lnTo>
                  <a:lnTo>
                    <a:pt x="28" y="199"/>
                  </a:lnTo>
                  <a:lnTo>
                    <a:pt x="42" y="196"/>
                  </a:lnTo>
                  <a:lnTo>
                    <a:pt x="47" y="194"/>
                  </a:lnTo>
                  <a:lnTo>
                    <a:pt x="55" y="190"/>
                  </a:lnTo>
                  <a:lnTo>
                    <a:pt x="62" y="186"/>
                  </a:lnTo>
                  <a:lnTo>
                    <a:pt x="72" y="180"/>
                  </a:lnTo>
                  <a:lnTo>
                    <a:pt x="81" y="177"/>
                  </a:lnTo>
                  <a:lnTo>
                    <a:pt x="91" y="171"/>
                  </a:lnTo>
                  <a:lnTo>
                    <a:pt x="102" y="165"/>
                  </a:lnTo>
                  <a:lnTo>
                    <a:pt x="108" y="161"/>
                  </a:lnTo>
                  <a:lnTo>
                    <a:pt x="114" y="158"/>
                  </a:lnTo>
                  <a:lnTo>
                    <a:pt x="119" y="156"/>
                  </a:lnTo>
                  <a:lnTo>
                    <a:pt x="125" y="152"/>
                  </a:lnTo>
                  <a:lnTo>
                    <a:pt x="133" y="148"/>
                  </a:lnTo>
                  <a:lnTo>
                    <a:pt x="138" y="146"/>
                  </a:lnTo>
                  <a:lnTo>
                    <a:pt x="144" y="142"/>
                  </a:lnTo>
                  <a:lnTo>
                    <a:pt x="150" y="139"/>
                  </a:lnTo>
                  <a:lnTo>
                    <a:pt x="156" y="135"/>
                  </a:lnTo>
                  <a:lnTo>
                    <a:pt x="163" y="133"/>
                  </a:lnTo>
                  <a:lnTo>
                    <a:pt x="169" y="129"/>
                  </a:lnTo>
                  <a:lnTo>
                    <a:pt x="175" y="125"/>
                  </a:lnTo>
                  <a:lnTo>
                    <a:pt x="180" y="121"/>
                  </a:lnTo>
                  <a:lnTo>
                    <a:pt x="186" y="118"/>
                  </a:lnTo>
                  <a:lnTo>
                    <a:pt x="194" y="116"/>
                  </a:lnTo>
                  <a:lnTo>
                    <a:pt x="199" y="112"/>
                  </a:lnTo>
                  <a:lnTo>
                    <a:pt x="205" y="108"/>
                  </a:lnTo>
                  <a:lnTo>
                    <a:pt x="211" y="106"/>
                  </a:lnTo>
                  <a:lnTo>
                    <a:pt x="216" y="102"/>
                  </a:lnTo>
                  <a:lnTo>
                    <a:pt x="222" y="99"/>
                  </a:lnTo>
                  <a:lnTo>
                    <a:pt x="233" y="93"/>
                  </a:lnTo>
                  <a:lnTo>
                    <a:pt x="243" y="87"/>
                  </a:lnTo>
                  <a:lnTo>
                    <a:pt x="252" y="82"/>
                  </a:lnTo>
                  <a:lnTo>
                    <a:pt x="262" y="76"/>
                  </a:lnTo>
                  <a:lnTo>
                    <a:pt x="270" y="72"/>
                  </a:lnTo>
                  <a:lnTo>
                    <a:pt x="277" y="68"/>
                  </a:lnTo>
                  <a:lnTo>
                    <a:pt x="283" y="64"/>
                  </a:lnTo>
                  <a:lnTo>
                    <a:pt x="290" y="61"/>
                  </a:lnTo>
                  <a:lnTo>
                    <a:pt x="294" y="59"/>
                  </a:lnTo>
                  <a:lnTo>
                    <a:pt x="300" y="72"/>
                  </a:lnTo>
                  <a:lnTo>
                    <a:pt x="298" y="74"/>
                  </a:lnTo>
                  <a:lnTo>
                    <a:pt x="289" y="80"/>
                  </a:lnTo>
                  <a:lnTo>
                    <a:pt x="283" y="83"/>
                  </a:lnTo>
                  <a:lnTo>
                    <a:pt x="275" y="89"/>
                  </a:lnTo>
                  <a:lnTo>
                    <a:pt x="268" y="95"/>
                  </a:lnTo>
                  <a:lnTo>
                    <a:pt x="258" y="101"/>
                  </a:lnTo>
                  <a:lnTo>
                    <a:pt x="252" y="104"/>
                  </a:lnTo>
                  <a:lnTo>
                    <a:pt x="249" y="106"/>
                  </a:lnTo>
                  <a:lnTo>
                    <a:pt x="243" y="110"/>
                  </a:lnTo>
                  <a:lnTo>
                    <a:pt x="237" y="114"/>
                  </a:lnTo>
                  <a:lnTo>
                    <a:pt x="232" y="118"/>
                  </a:lnTo>
                  <a:lnTo>
                    <a:pt x="226" y="121"/>
                  </a:lnTo>
                  <a:lnTo>
                    <a:pt x="220" y="125"/>
                  </a:lnTo>
                  <a:lnTo>
                    <a:pt x="214" y="129"/>
                  </a:lnTo>
                  <a:lnTo>
                    <a:pt x="207" y="133"/>
                  </a:lnTo>
                  <a:lnTo>
                    <a:pt x="201" y="137"/>
                  </a:lnTo>
                  <a:lnTo>
                    <a:pt x="195" y="140"/>
                  </a:lnTo>
                  <a:lnTo>
                    <a:pt x="188" y="144"/>
                  </a:lnTo>
                  <a:lnTo>
                    <a:pt x="182" y="148"/>
                  </a:lnTo>
                  <a:lnTo>
                    <a:pt x="175" y="152"/>
                  </a:lnTo>
                  <a:lnTo>
                    <a:pt x="169" y="158"/>
                  </a:lnTo>
                  <a:lnTo>
                    <a:pt x="161" y="161"/>
                  </a:lnTo>
                  <a:lnTo>
                    <a:pt x="156" y="165"/>
                  </a:lnTo>
                  <a:lnTo>
                    <a:pt x="148" y="169"/>
                  </a:lnTo>
                  <a:lnTo>
                    <a:pt x="142" y="173"/>
                  </a:lnTo>
                  <a:lnTo>
                    <a:pt x="135" y="178"/>
                  </a:lnTo>
                  <a:lnTo>
                    <a:pt x="129" y="182"/>
                  </a:lnTo>
                  <a:lnTo>
                    <a:pt x="121" y="186"/>
                  </a:lnTo>
                  <a:lnTo>
                    <a:pt x="116" y="190"/>
                  </a:lnTo>
                  <a:lnTo>
                    <a:pt x="110" y="194"/>
                  </a:lnTo>
                  <a:lnTo>
                    <a:pt x="102" y="197"/>
                  </a:lnTo>
                  <a:lnTo>
                    <a:pt x="97" y="201"/>
                  </a:lnTo>
                  <a:lnTo>
                    <a:pt x="91" y="205"/>
                  </a:lnTo>
                  <a:lnTo>
                    <a:pt x="85" y="209"/>
                  </a:lnTo>
                  <a:lnTo>
                    <a:pt x="78" y="213"/>
                  </a:lnTo>
                  <a:lnTo>
                    <a:pt x="72" y="215"/>
                  </a:lnTo>
                  <a:lnTo>
                    <a:pt x="66" y="218"/>
                  </a:lnTo>
                  <a:lnTo>
                    <a:pt x="61" y="222"/>
                  </a:lnTo>
                  <a:lnTo>
                    <a:pt x="51" y="228"/>
                  </a:lnTo>
                  <a:lnTo>
                    <a:pt x="42" y="234"/>
                  </a:lnTo>
                  <a:lnTo>
                    <a:pt x="32" y="237"/>
                  </a:lnTo>
                  <a:lnTo>
                    <a:pt x="24" y="243"/>
                  </a:lnTo>
                  <a:lnTo>
                    <a:pt x="17" y="245"/>
                  </a:lnTo>
                  <a:lnTo>
                    <a:pt x="13" y="249"/>
                  </a:lnTo>
                  <a:lnTo>
                    <a:pt x="5" y="251"/>
                  </a:lnTo>
                  <a:lnTo>
                    <a:pt x="0" y="0"/>
                  </a:lnTo>
                  <a:lnTo>
                    <a:pt x="36" y="6"/>
                  </a:lnTo>
                  <a:close/>
                </a:path>
              </a:pathLst>
            </a:custGeom>
            <a:solidFill>
              <a:srgbClr val="000000"/>
            </a:solidFill>
            <a:ln w="9525">
              <a:noFill/>
              <a:round/>
              <a:headEnd/>
              <a:tailEnd/>
            </a:ln>
          </p:spPr>
          <p:txBody>
            <a:bodyPr/>
            <a:lstStyle/>
            <a:p>
              <a:endParaRPr lang="tr-TR"/>
            </a:p>
          </p:txBody>
        </p:sp>
        <p:sp>
          <p:nvSpPr>
            <p:cNvPr id="146523" name="Freeform 90"/>
            <p:cNvSpPr>
              <a:spLocks/>
            </p:cNvSpPr>
            <p:nvPr/>
          </p:nvSpPr>
          <p:spPr bwMode="auto">
            <a:xfrm>
              <a:off x="3803" y="3089"/>
              <a:ext cx="82" cy="104"/>
            </a:xfrm>
            <a:custGeom>
              <a:avLst/>
              <a:gdLst>
                <a:gd name="T0" fmla="*/ 41 w 165"/>
                <a:gd name="T1" fmla="*/ 3 h 209"/>
                <a:gd name="T2" fmla="*/ 40 w 165"/>
                <a:gd name="T3" fmla="*/ 3 h 209"/>
                <a:gd name="T4" fmla="*/ 39 w 165"/>
                <a:gd name="T5" fmla="*/ 4 h 209"/>
                <a:gd name="T6" fmla="*/ 38 w 165"/>
                <a:gd name="T7" fmla="*/ 5 h 209"/>
                <a:gd name="T8" fmla="*/ 37 w 165"/>
                <a:gd name="T9" fmla="*/ 6 h 209"/>
                <a:gd name="T10" fmla="*/ 36 w 165"/>
                <a:gd name="T11" fmla="*/ 8 h 209"/>
                <a:gd name="T12" fmla="*/ 35 w 165"/>
                <a:gd name="T13" fmla="*/ 9 h 209"/>
                <a:gd name="T14" fmla="*/ 34 w 165"/>
                <a:gd name="T15" fmla="*/ 10 h 209"/>
                <a:gd name="T16" fmla="*/ 32 w 165"/>
                <a:gd name="T17" fmla="*/ 12 h 209"/>
                <a:gd name="T18" fmla="*/ 31 w 165"/>
                <a:gd name="T19" fmla="*/ 13 h 209"/>
                <a:gd name="T20" fmla="*/ 31 w 165"/>
                <a:gd name="T21" fmla="*/ 13 h 209"/>
                <a:gd name="T22" fmla="*/ 30 w 165"/>
                <a:gd name="T23" fmla="*/ 14 h 209"/>
                <a:gd name="T24" fmla="*/ 29 w 165"/>
                <a:gd name="T25" fmla="*/ 15 h 209"/>
                <a:gd name="T26" fmla="*/ 28 w 165"/>
                <a:gd name="T27" fmla="*/ 17 h 209"/>
                <a:gd name="T28" fmla="*/ 27 w 165"/>
                <a:gd name="T29" fmla="*/ 18 h 209"/>
                <a:gd name="T30" fmla="*/ 26 w 165"/>
                <a:gd name="T31" fmla="*/ 19 h 209"/>
                <a:gd name="T32" fmla="*/ 25 w 165"/>
                <a:gd name="T33" fmla="*/ 20 h 209"/>
                <a:gd name="T34" fmla="*/ 24 w 165"/>
                <a:gd name="T35" fmla="*/ 20 h 209"/>
                <a:gd name="T36" fmla="*/ 23 w 165"/>
                <a:gd name="T37" fmla="*/ 21 h 209"/>
                <a:gd name="T38" fmla="*/ 22 w 165"/>
                <a:gd name="T39" fmla="*/ 22 h 209"/>
                <a:gd name="T40" fmla="*/ 22 w 165"/>
                <a:gd name="T41" fmla="*/ 23 h 209"/>
                <a:gd name="T42" fmla="*/ 21 w 165"/>
                <a:gd name="T43" fmla="*/ 24 h 209"/>
                <a:gd name="T44" fmla="*/ 20 w 165"/>
                <a:gd name="T45" fmla="*/ 25 h 209"/>
                <a:gd name="T46" fmla="*/ 19 w 165"/>
                <a:gd name="T47" fmla="*/ 26 h 209"/>
                <a:gd name="T48" fmla="*/ 19 w 165"/>
                <a:gd name="T49" fmla="*/ 27 h 209"/>
                <a:gd name="T50" fmla="*/ 18 w 165"/>
                <a:gd name="T51" fmla="*/ 28 h 209"/>
                <a:gd name="T52" fmla="*/ 17 w 165"/>
                <a:gd name="T53" fmla="*/ 29 h 209"/>
                <a:gd name="T54" fmla="*/ 16 w 165"/>
                <a:gd name="T55" fmla="*/ 29 h 209"/>
                <a:gd name="T56" fmla="*/ 15 w 165"/>
                <a:gd name="T57" fmla="*/ 30 h 209"/>
                <a:gd name="T58" fmla="*/ 15 w 165"/>
                <a:gd name="T59" fmla="*/ 31 h 209"/>
                <a:gd name="T60" fmla="*/ 14 w 165"/>
                <a:gd name="T61" fmla="*/ 32 h 209"/>
                <a:gd name="T62" fmla="*/ 13 w 165"/>
                <a:gd name="T63" fmla="*/ 33 h 209"/>
                <a:gd name="T64" fmla="*/ 12 w 165"/>
                <a:gd name="T65" fmla="*/ 33 h 209"/>
                <a:gd name="T66" fmla="*/ 12 w 165"/>
                <a:gd name="T67" fmla="*/ 34 h 209"/>
                <a:gd name="T68" fmla="*/ 11 w 165"/>
                <a:gd name="T69" fmla="*/ 36 h 209"/>
                <a:gd name="T70" fmla="*/ 8 w 165"/>
                <a:gd name="T71" fmla="*/ 41 h 209"/>
                <a:gd name="T72" fmla="*/ 7 w 165"/>
                <a:gd name="T73" fmla="*/ 43 h 209"/>
                <a:gd name="T74" fmla="*/ 9 w 165"/>
                <a:gd name="T75" fmla="*/ 44 h 209"/>
                <a:gd name="T76" fmla="*/ 11 w 165"/>
                <a:gd name="T77" fmla="*/ 44 h 209"/>
                <a:gd name="T78" fmla="*/ 15 w 165"/>
                <a:gd name="T79" fmla="*/ 45 h 209"/>
                <a:gd name="T80" fmla="*/ 23 w 165"/>
                <a:gd name="T81" fmla="*/ 46 h 209"/>
                <a:gd name="T82" fmla="*/ 32 w 165"/>
                <a:gd name="T83" fmla="*/ 45 h 209"/>
                <a:gd name="T84" fmla="*/ 41 w 165"/>
                <a:gd name="T85" fmla="*/ 45 h 209"/>
                <a:gd name="T86" fmla="*/ 41 w 165"/>
                <a:gd name="T87" fmla="*/ 46 h 209"/>
                <a:gd name="T88" fmla="*/ 40 w 165"/>
                <a:gd name="T89" fmla="*/ 49 h 209"/>
                <a:gd name="T90" fmla="*/ 39 w 165"/>
                <a:gd name="T91" fmla="*/ 51 h 209"/>
                <a:gd name="T92" fmla="*/ 39 w 165"/>
                <a:gd name="T93" fmla="*/ 52 h 209"/>
                <a:gd name="T94" fmla="*/ 5 w 165"/>
                <a:gd name="T95" fmla="*/ 49 h 209"/>
                <a:gd name="T96" fmla="*/ 0 w 165"/>
                <a:gd name="T97" fmla="*/ 43 h 209"/>
                <a:gd name="T98" fmla="*/ 33 w 165"/>
                <a:gd name="T99" fmla="*/ 0 h 209"/>
                <a:gd name="T100" fmla="*/ 41 w 165"/>
                <a:gd name="T101" fmla="*/ 3 h 209"/>
                <a:gd name="T102" fmla="*/ 41 w 165"/>
                <a:gd name="T103" fmla="*/ 3 h 2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5"/>
                <a:gd name="T157" fmla="*/ 0 h 209"/>
                <a:gd name="T158" fmla="*/ 165 w 165"/>
                <a:gd name="T159" fmla="*/ 209 h 2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5" h="209">
                  <a:moveTo>
                    <a:pt x="165" y="14"/>
                  </a:moveTo>
                  <a:lnTo>
                    <a:pt x="163" y="15"/>
                  </a:lnTo>
                  <a:lnTo>
                    <a:pt x="157" y="19"/>
                  </a:lnTo>
                  <a:lnTo>
                    <a:pt x="155" y="23"/>
                  </a:lnTo>
                  <a:lnTo>
                    <a:pt x="150" y="27"/>
                  </a:lnTo>
                  <a:lnTo>
                    <a:pt x="146" y="33"/>
                  </a:lnTo>
                  <a:lnTo>
                    <a:pt x="142" y="38"/>
                  </a:lnTo>
                  <a:lnTo>
                    <a:pt x="136" y="42"/>
                  </a:lnTo>
                  <a:lnTo>
                    <a:pt x="131" y="50"/>
                  </a:lnTo>
                  <a:lnTo>
                    <a:pt x="127" y="52"/>
                  </a:lnTo>
                  <a:lnTo>
                    <a:pt x="125" y="55"/>
                  </a:lnTo>
                  <a:lnTo>
                    <a:pt x="121" y="59"/>
                  </a:lnTo>
                  <a:lnTo>
                    <a:pt x="117" y="61"/>
                  </a:lnTo>
                  <a:lnTo>
                    <a:pt x="112" y="69"/>
                  </a:lnTo>
                  <a:lnTo>
                    <a:pt x="108" y="72"/>
                  </a:lnTo>
                  <a:lnTo>
                    <a:pt x="104" y="76"/>
                  </a:lnTo>
                  <a:lnTo>
                    <a:pt x="102" y="80"/>
                  </a:lnTo>
                  <a:lnTo>
                    <a:pt x="98" y="82"/>
                  </a:lnTo>
                  <a:lnTo>
                    <a:pt x="95" y="86"/>
                  </a:lnTo>
                  <a:lnTo>
                    <a:pt x="91" y="90"/>
                  </a:lnTo>
                  <a:lnTo>
                    <a:pt x="89" y="93"/>
                  </a:lnTo>
                  <a:lnTo>
                    <a:pt x="85" y="97"/>
                  </a:lnTo>
                  <a:lnTo>
                    <a:pt x="81" y="101"/>
                  </a:lnTo>
                  <a:lnTo>
                    <a:pt x="77" y="105"/>
                  </a:lnTo>
                  <a:lnTo>
                    <a:pt x="76" y="109"/>
                  </a:lnTo>
                  <a:lnTo>
                    <a:pt x="72" y="112"/>
                  </a:lnTo>
                  <a:lnTo>
                    <a:pt x="70" y="116"/>
                  </a:lnTo>
                  <a:lnTo>
                    <a:pt x="66" y="118"/>
                  </a:lnTo>
                  <a:lnTo>
                    <a:pt x="62" y="122"/>
                  </a:lnTo>
                  <a:lnTo>
                    <a:pt x="60" y="126"/>
                  </a:lnTo>
                  <a:lnTo>
                    <a:pt x="57" y="129"/>
                  </a:lnTo>
                  <a:lnTo>
                    <a:pt x="55" y="133"/>
                  </a:lnTo>
                  <a:lnTo>
                    <a:pt x="51" y="135"/>
                  </a:lnTo>
                  <a:lnTo>
                    <a:pt x="49" y="139"/>
                  </a:lnTo>
                  <a:lnTo>
                    <a:pt x="45" y="145"/>
                  </a:lnTo>
                  <a:lnTo>
                    <a:pt x="32" y="164"/>
                  </a:lnTo>
                  <a:lnTo>
                    <a:pt x="30" y="173"/>
                  </a:lnTo>
                  <a:lnTo>
                    <a:pt x="38" y="177"/>
                  </a:lnTo>
                  <a:lnTo>
                    <a:pt x="45" y="179"/>
                  </a:lnTo>
                  <a:lnTo>
                    <a:pt x="60" y="183"/>
                  </a:lnTo>
                  <a:lnTo>
                    <a:pt x="95" y="185"/>
                  </a:lnTo>
                  <a:lnTo>
                    <a:pt x="129" y="183"/>
                  </a:lnTo>
                  <a:lnTo>
                    <a:pt x="165" y="181"/>
                  </a:lnTo>
                  <a:lnTo>
                    <a:pt x="165" y="186"/>
                  </a:lnTo>
                  <a:lnTo>
                    <a:pt x="163" y="196"/>
                  </a:lnTo>
                  <a:lnTo>
                    <a:pt x="159" y="205"/>
                  </a:lnTo>
                  <a:lnTo>
                    <a:pt x="157" y="209"/>
                  </a:lnTo>
                  <a:lnTo>
                    <a:pt x="22" y="196"/>
                  </a:lnTo>
                  <a:lnTo>
                    <a:pt x="0" y="175"/>
                  </a:lnTo>
                  <a:lnTo>
                    <a:pt x="133" y="0"/>
                  </a:lnTo>
                  <a:lnTo>
                    <a:pt x="165" y="14"/>
                  </a:lnTo>
                  <a:close/>
                </a:path>
              </a:pathLst>
            </a:custGeom>
            <a:solidFill>
              <a:srgbClr val="000000"/>
            </a:solidFill>
            <a:ln w="9525">
              <a:noFill/>
              <a:round/>
              <a:headEnd/>
              <a:tailEnd/>
            </a:ln>
          </p:spPr>
          <p:txBody>
            <a:bodyPr/>
            <a:lstStyle/>
            <a:p>
              <a:endParaRPr lang="tr-TR"/>
            </a:p>
          </p:txBody>
        </p:sp>
        <p:sp>
          <p:nvSpPr>
            <p:cNvPr id="146524" name="Freeform 91"/>
            <p:cNvSpPr>
              <a:spLocks/>
            </p:cNvSpPr>
            <p:nvPr/>
          </p:nvSpPr>
          <p:spPr bwMode="auto">
            <a:xfrm>
              <a:off x="3991" y="3081"/>
              <a:ext cx="251" cy="71"/>
            </a:xfrm>
            <a:custGeom>
              <a:avLst/>
              <a:gdLst>
                <a:gd name="T0" fmla="*/ 123 w 502"/>
                <a:gd name="T1" fmla="*/ 0 h 143"/>
                <a:gd name="T2" fmla="*/ 126 w 502"/>
                <a:gd name="T3" fmla="*/ 9 h 143"/>
                <a:gd name="T4" fmla="*/ 125 w 502"/>
                <a:gd name="T5" fmla="*/ 9 h 143"/>
                <a:gd name="T6" fmla="*/ 122 w 502"/>
                <a:gd name="T7" fmla="*/ 11 h 143"/>
                <a:gd name="T8" fmla="*/ 121 w 502"/>
                <a:gd name="T9" fmla="*/ 11 h 143"/>
                <a:gd name="T10" fmla="*/ 119 w 502"/>
                <a:gd name="T11" fmla="*/ 12 h 143"/>
                <a:gd name="T12" fmla="*/ 116 w 502"/>
                <a:gd name="T13" fmla="*/ 13 h 143"/>
                <a:gd name="T14" fmla="*/ 113 w 502"/>
                <a:gd name="T15" fmla="*/ 14 h 143"/>
                <a:gd name="T16" fmla="*/ 110 w 502"/>
                <a:gd name="T17" fmla="*/ 16 h 143"/>
                <a:gd name="T18" fmla="*/ 107 w 502"/>
                <a:gd name="T19" fmla="*/ 17 h 143"/>
                <a:gd name="T20" fmla="*/ 103 w 502"/>
                <a:gd name="T21" fmla="*/ 18 h 143"/>
                <a:gd name="T22" fmla="*/ 100 w 502"/>
                <a:gd name="T23" fmla="*/ 20 h 143"/>
                <a:gd name="T24" fmla="*/ 95 w 502"/>
                <a:gd name="T25" fmla="*/ 21 h 143"/>
                <a:gd name="T26" fmla="*/ 91 w 502"/>
                <a:gd name="T27" fmla="*/ 22 h 143"/>
                <a:gd name="T28" fmla="*/ 87 w 502"/>
                <a:gd name="T29" fmla="*/ 24 h 143"/>
                <a:gd name="T30" fmla="*/ 82 w 502"/>
                <a:gd name="T31" fmla="*/ 26 h 143"/>
                <a:gd name="T32" fmla="*/ 77 w 502"/>
                <a:gd name="T33" fmla="*/ 27 h 143"/>
                <a:gd name="T34" fmla="*/ 72 w 502"/>
                <a:gd name="T35" fmla="*/ 28 h 143"/>
                <a:gd name="T36" fmla="*/ 67 w 502"/>
                <a:gd name="T37" fmla="*/ 30 h 143"/>
                <a:gd name="T38" fmla="*/ 62 w 502"/>
                <a:gd name="T39" fmla="*/ 31 h 143"/>
                <a:gd name="T40" fmla="*/ 57 w 502"/>
                <a:gd name="T41" fmla="*/ 32 h 143"/>
                <a:gd name="T42" fmla="*/ 52 w 502"/>
                <a:gd name="T43" fmla="*/ 33 h 143"/>
                <a:gd name="T44" fmla="*/ 46 w 502"/>
                <a:gd name="T45" fmla="*/ 34 h 143"/>
                <a:gd name="T46" fmla="*/ 41 w 502"/>
                <a:gd name="T47" fmla="*/ 34 h 143"/>
                <a:gd name="T48" fmla="*/ 31 w 502"/>
                <a:gd name="T49" fmla="*/ 35 h 143"/>
                <a:gd name="T50" fmla="*/ 20 w 502"/>
                <a:gd name="T51" fmla="*/ 35 h 143"/>
                <a:gd name="T52" fmla="*/ 10 w 502"/>
                <a:gd name="T53" fmla="*/ 35 h 143"/>
                <a:gd name="T54" fmla="*/ 0 w 502"/>
                <a:gd name="T55" fmla="*/ 33 h 143"/>
                <a:gd name="T56" fmla="*/ 12 w 502"/>
                <a:gd name="T57" fmla="*/ 26 h 143"/>
                <a:gd name="T58" fmla="*/ 89 w 502"/>
                <a:gd name="T59" fmla="*/ 16 h 143"/>
                <a:gd name="T60" fmla="*/ 92 w 502"/>
                <a:gd name="T61" fmla="*/ 15 h 143"/>
                <a:gd name="T62" fmla="*/ 94 w 502"/>
                <a:gd name="T63" fmla="*/ 14 h 143"/>
                <a:gd name="T64" fmla="*/ 96 w 502"/>
                <a:gd name="T65" fmla="*/ 13 h 143"/>
                <a:gd name="T66" fmla="*/ 99 w 502"/>
                <a:gd name="T67" fmla="*/ 13 h 143"/>
                <a:gd name="T68" fmla="*/ 101 w 502"/>
                <a:gd name="T69" fmla="*/ 12 h 143"/>
                <a:gd name="T70" fmla="*/ 103 w 502"/>
                <a:gd name="T71" fmla="*/ 11 h 143"/>
                <a:gd name="T72" fmla="*/ 106 w 502"/>
                <a:gd name="T73" fmla="*/ 10 h 143"/>
                <a:gd name="T74" fmla="*/ 109 w 502"/>
                <a:gd name="T75" fmla="*/ 8 h 143"/>
                <a:gd name="T76" fmla="*/ 112 w 502"/>
                <a:gd name="T77" fmla="*/ 7 h 143"/>
                <a:gd name="T78" fmla="*/ 114 w 502"/>
                <a:gd name="T79" fmla="*/ 5 h 143"/>
                <a:gd name="T80" fmla="*/ 117 w 502"/>
                <a:gd name="T81" fmla="*/ 4 h 143"/>
                <a:gd name="T82" fmla="*/ 118 w 502"/>
                <a:gd name="T83" fmla="*/ 3 h 143"/>
                <a:gd name="T84" fmla="*/ 120 w 502"/>
                <a:gd name="T85" fmla="*/ 2 h 143"/>
                <a:gd name="T86" fmla="*/ 122 w 502"/>
                <a:gd name="T87" fmla="*/ 1 h 143"/>
                <a:gd name="T88" fmla="*/ 123 w 502"/>
                <a:gd name="T89" fmla="*/ 0 h 143"/>
                <a:gd name="T90" fmla="*/ 123 w 502"/>
                <a:gd name="T91" fmla="*/ 0 h 1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2"/>
                <a:gd name="T139" fmla="*/ 0 h 143"/>
                <a:gd name="T140" fmla="*/ 502 w 502"/>
                <a:gd name="T141" fmla="*/ 143 h 1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2" h="143">
                  <a:moveTo>
                    <a:pt x="490" y="0"/>
                  </a:moveTo>
                  <a:lnTo>
                    <a:pt x="502" y="36"/>
                  </a:lnTo>
                  <a:lnTo>
                    <a:pt x="500" y="38"/>
                  </a:lnTo>
                  <a:lnTo>
                    <a:pt x="488" y="44"/>
                  </a:lnTo>
                  <a:lnTo>
                    <a:pt x="483" y="46"/>
                  </a:lnTo>
                  <a:lnTo>
                    <a:pt x="473" y="49"/>
                  </a:lnTo>
                  <a:lnTo>
                    <a:pt x="464" y="55"/>
                  </a:lnTo>
                  <a:lnTo>
                    <a:pt x="452" y="59"/>
                  </a:lnTo>
                  <a:lnTo>
                    <a:pt x="439" y="65"/>
                  </a:lnTo>
                  <a:lnTo>
                    <a:pt x="426" y="68"/>
                  </a:lnTo>
                  <a:lnTo>
                    <a:pt x="412" y="74"/>
                  </a:lnTo>
                  <a:lnTo>
                    <a:pt x="397" y="80"/>
                  </a:lnTo>
                  <a:lnTo>
                    <a:pt x="380" y="86"/>
                  </a:lnTo>
                  <a:lnTo>
                    <a:pt x="363" y="91"/>
                  </a:lnTo>
                  <a:lnTo>
                    <a:pt x="346" y="97"/>
                  </a:lnTo>
                  <a:lnTo>
                    <a:pt x="327" y="105"/>
                  </a:lnTo>
                  <a:lnTo>
                    <a:pt x="308" y="108"/>
                  </a:lnTo>
                  <a:lnTo>
                    <a:pt x="287" y="114"/>
                  </a:lnTo>
                  <a:lnTo>
                    <a:pt x="268" y="120"/>
                  </a:lnTo>
                  <a:lnTo>
                    <a:pt x="247" y="124"/>
                  </a:lnTo>
                  <a:lnTo>
                    <a:pt x="226" y="129"/>
                  </a:lnTo>
                  <a:lnTo>
                    <a:pt x="205" y="133"/>
                  </a:lnTo>
                  <a:lnTo>
                    <a:pt x="184" y="137"/>
                  </a:lnTo>
                  <a:lnTo>
                    <a:pt x="163" y="139"/>
                  </a:lnTo>
                  <a:lnTo>
                    <a:pt x="122" y="143"/>
                  </a:lnTo>
                  <a:lnTo>
                    <a:pt x="80" y="143"/>
                  </a:lnTo>
                  <a:lnTo>
                    <a:pt x="40" y="141"/>
                  </a:lnTo>
                  <a:lnTo>
                    <a:pt x="0" y="133"/>
                  </a:lnTo>
                  <a:lnTo>
                    <a:pt x="47" y="106"/>
                  </a:lnTo>
                  <a:lnTo>
                    <a:pt x="355" y="67"/>
                  </a:lnTo>
                  <a:lnTo>
                    <a:pt x="365" y="63"/>
                  </a:lnTo>
                  <a:lnTo>
                    <a:pt x="374" y="59"/>
                  </a:lnTo>
                  <a:lnTo>
                    <a:pt x="384" y="55"/>
                  </a:lnTo>
                  <a:lnTo>
                    <a:pt x="393" y="53"/>
                  </a:lnTo>
                  <a:lnTo>
                    <a:pt x="401" y="49"/>
                  </a:lnTo>
                  <a:lnTo>
                    <a:pt x="409" y="46"/>
                  </a:lnTo>
                  <a:lnTo>
                    <a:pt x="424" y="40"/>
                  </a:lnTo>
                  <a:lnTo>
                    <a:pt x="435" y="34"/>
                  </a:lnTo>
                  <a:lnTo>
                    <a:pt x="447" y="29"/>
                  </a:lnTo>
                  <a:lnTo>
                    <a:pt x="456" y="23"/>
                  </a:lnTo>
                  <a:lnTo>
                    <a:pt x="466" y="19"/>
                  </a:lnTo>
                  <a:lnTo>
                    <a:pt x="471" y="15"/>
                  </a:lnTo>
                  <a:lnTo>
                    <a:pt x="477" y="11"/>
                  </a:lnTo>
                  <a:lnTo>
                    <a:pt x="485" y="6"/>
                  </a:lnTo>
                  <a:lnTo>
                    <a:pt x="490" y="0"/>
                  </a:lnTo>
                  <a:close/>
                </a:path>
              </a:pathLst>
            </a:custGeom>
            <a:solidFill>
              <a:srgbClr val="000000"/>
            </a:solidFill>
            <a:ln w="9525">
              <a:noFill/>
              <a:round/>
              <a:headEnd/>
              <a:tailEnd/>
            </a:ln>
          </p:spPr>
          <p:txBody>
            <a:bodyPr/>
            <a:lstStyle/>
            <a:p>
              <a:endParaRPr lang="tr-TR"/>
            </a:p>
          </p:txBody>
        </p:sp>
        <p:sp>
          <p:nvSpPr>
            <p:cNvPr id="146525" name="Freeform 92"/>
            <p:cNvSpPr>
              <a:spLocks/>
            </p:cNvSpPr>
            <p:nvPr/>
          </p:nvSpPr>
          <p:spPr bwMode="auto">
            <a:xfrm>
              <a:off x="3915" y="3113"/>
              <a:ext cx="289" cy="147"/>
            </a:xfrm>
            <a:custGeom>
              <a:avLst/>
              <a:gdLst>
                <a:gd name="T0" fmla="*/ 0 w 578"/>
                <a:gd name="T1" fmla="*/ 69 h 292"/>
                <a:gd name="T2" fmla="*/ 7 w 578"/>
                <a:gd name="T3" fmla="*/ 70 h 292"/>
                <a:gd name="T4" fmla="*/ 20 w 578"/>
                <a:gd name="T5" fmla="*/ 72 h 292"/>
                <a:gd name="T6" fmla="*/ 37 w 578"/>
                <a:gd name="T7" fmla="*/ 74 h 292"/>
                <a:gd name="T8" fmla="*/ 70 w 578"/>
                <a:gd name="T9" fmla="*/ 74 h 292"/>
                <a:gd name="T10" fmla="*/ 94 w 578"/>
                <a:gd name="T11" fmla="*/ 70 h 292"/>
                <a:gd name="T12" fmla="*/ 106 w 578"/>
                <a:gd name="T13" fmla="*/ 68 h 292"/>
                <a:gd name="T14" fmla="*/ 116 w 578"/>
                <a:gd name="T15" fmla="*/ 65 h 292"/>
                <a:gd name="T16" fmla="*/ 122 w 578"/>
                <a:gd name="T17" fmla="*/ 63 h 292"/>
                <a:gd name="T18" fmla="*/ 129 w 578"/>
                <a:gd name="T19" fmla="*/ 61 h 292"/>
                <a:gd name="T20" fmla="*/ 135 w 578"/>
                <a:gd name="T21" fmla="*/ 58 h 292"/>
                <a:gd name="T22" fmla="*/ 141 w 578"/>
                <a:gd name="T23" fmla="*/ 56 h 292"/>
                <a:gd name="T24" fmla="*/ 144 w 578"/>
                <a:gd name="T25" fmla="*/ 30 h 292"/>
                <a:gd name="T26" fmla="*/ 143 w 578"/>
                <a:gd name="T27" fmla="*/ 11 h 292"/>
                <a:gd name="T28" fmla="*/ 141 w 578"/>
                <a:gd name="T29" fmla="*/ 5 h 292"/>
                <a:gd name="T30" fmla="*/ 140 w 578"/>
                <a:gd name="T31" fmla="*/ 0 h 292"/>
                <a:gd name="T32" fmla="*/ 140 w 578"/>
                <a:gd name="T33" fmla="*/ 47 h 292"/>
                <a:gd name="T34" fmla="*/ 137 w 578"/>
                <a:gd name="T35" fmla="*/ 49 h 292"/>
                <a:gd name="T36" fmla="*/ 132 w 578"/>
                <a:gd name="T37" fmla="*/ 51 h 292"/>
                <a:gd name="T38" fmla="*/ 126 w 578"/>
                <a:gd name="T39" fmla="*/ 53 h 292"/>
                <a:gd name="T40" fmla="*/ 122 w 578"/>
                <a:gd name="T41" fmla="*/ 55 h 292"/>
                <a:gd name="T42" fmla="*/ 117 w 578"/>
                <a:gd name="T43" fmla="*/ 56 h 292"/>
                <a:gd name="T44" fmla="*/ 113 w 578"/>
                <a:gd name="T45" fmla="*/ 58 h 292"/>
                <a:gd name="T46" fmla="*/ 107 w 578"/>
                <a:gd name="T47" fmla="*/ 59 h 292"/>
                <a:gd name="T48" fmla="*/ 101 w 578"/>
                <a:gd name="T49" fmla="*/ 61 h 292"/>
                <a:gd name="T50" fmla="*/ 92 w 578"/>
                <a:gd name="T51" fmla="*/ 63 h 292"/>
                <a:gd name="T52" fmla="*/ 78 w 578"/>
                <a:gd name="T53" fmla="*/ 65 h 292"/>
                <a:gd name="T54" fmla="*/ 43 w 578"/>
                <a:gd name="T55" fmla="*/ 67 h 292"/>
                <a:gd name="T56" fmla="*/ 8 w 578"/>
                <a:gd name="T57" fmla="*/ 67 h 292"/>
                <a:gd name="T58" fmla="*/ 3 w 578"/>
                <a:gd name="T59" fmla="*/ 65 h 292"/>
                <a:gd name="T60" fmla="*/ 3 w 578"/>
                <a:gd name="T61" fmla="*/ 37 h 292"/>
                <a:gd name="T62" fmla="*/ 0 w 578"/>
                <a:gd name="T63" fmla="*/ 41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8"/>
                <a:gd name="T97" fmla="*/ 0 h 292"/>
                <a:gd name="T98" fmla="*/ 578 w 578"/>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8" h="292">
                  <a:moveTo>
                    <a:pt x="0" y="163"/>
                  </a:moveTo>
                  <a:lnTo>
                    <a:pt x="0" y="273"/>
                  </a:lnTo>
                  <a:lnTo>
                    <a:pt x="13" y="277"/>
                  </a:lnTo>
                  <a:lnTo>
                    <a:pt x="30" y="279"/>
                  </a:lnTo>
                  <a:lnTo>
                    <a:pt x="53" y="283"/>
                  </a:lnTo>
                  <a:lnTo>
                    <a:pt x="80" y="287"/>
                  </a:lnTo>
                  <a:lnTo>
                    <a:pt x="112" y="288"/>
                  </a:lnTo>
                  <a:lnTo>
                    <a:pt x="148" y="292"/>
                  </a:lnTo>
                  <a:lnTo>
                    <a:pt x="190" y="292"/>
                  </a:lnTo>
                  <a:lnTo>
                    <a:pt x="277" y="290"/>
                  </a:lnTo>
                  <a:lnTo>
                    <a:pt x="327" y="287"/>
                  </a:lnTo>
                  <a:lnTo>
                    <a:pt x="376" y="279"/>
                  </a:lnTo>
                  <a:lnTo>
                    <a:pt x="401" y="273"/>
                  </a:lnTo>
                  <a:lnTo>
                    <a:pt x="426" y="269"/>
                  </a:lnTo>
                  <a:lnTo>
                    <a:pt x="452" y="262"/>
                  </a:lnTo>
                  <a:lnTo>
                    <a:pt x="464" y="258"/>
                  </a:lnTo>
                  <a:lnTo>
                    <a:pt x="477" y="254"/>
                  </a:lnTo>
                  <a:lnTo>
                    <a:pt x="490" y="250"/>
                  </a:lnTo>
                  <a:lnTo>
                    <a:pt x="502" y="247"/>
                  </a:lnTo>
                  <a:lnTo>
                    <a:pt x="515" y="241"/>
                  </a:lnTo>
                  <a:lnTo>
                    <a:pt x="528" y="237"/>
                  </a:lnTo>
                  <a:lnTo>
                    <a:pt x="540" y="231"/>
                  </a:lnTo>
                  <a:lnTo>
                    <a:pt x="553" y="228"/>
                  </a:lnTo>
                  <a:lnTo>
                    <a:pt x="564" y="222"/>
                  </a:lnTo>
                  <a:lnTo>
                    <a:pt x="578" y="214"/>
                  </a:lnTo>
                  <a:lnTo>
                    <a:pt x="576" y="117"/>
                  </a:lnTo>
                  <a:lnTo>
                    <a:pt x="574" y="78"/>
                  </a:lnTo>
                  <a:lnTo>
                    <a:pt x="570" y="43"/>
                  </a:lnTo>
                  <a:lnTo>
                    <a:pt x="568" y="28"/>
                  </a:lnTo>
                  <a:lnTo>
                    <a:pt x="564" y="17"/>
                  </a:lnTo>
                  <a:lnTo>
                    <a:pt x="561" y="5"/>
                  </a:lnTo>
                  <a:lnTo>
                    <a:pt x="557" y="0"/>
                  </a:lnTo>
                  <a:lnTo>
                    <a:pt x="513" y="9"/>
                  </a:lnTo>
                  <a:lnTo>
                    <a:pt x="559" y="184"/>
                  </a:lnTo>
                  <a:lnTo>
                    <a:pt x="555" y="188"/>
                  </a:lnTo>
                  <a:lnTo>
                    <a:pt x="547" y="192"/>
                  </a:lnTo>
                  <a:lnTo>
                    <a:pt x="538" y="195"/>
                  </a:lnTo>
                  <a:lnTo>
                    <a:pt x="528" y="201"/>
                  </a:lnTo>
                  <a:lnTo>
                    <a:pt x="513" y="207"/>
                  </a:lnTo>
                  <a:lnTo>
                    <a:pt x="507" y="209"/>
                  </a:lnTo>
                  <a:lnTo>
                    <a:pt x="498" y="212"/>
                  </a:lnTo>
                  <a:lnTo>
                    <a:pt x="490" y="216"/>
                  </a:lnTo>
                  <a:lnTo>
                    <a:pt x="481" y="218"/>
                  </a:lnTo>
                  <a:lnTo>
                    <a:pt x="471" y="222"/>
                  </a:lnTo>
                  <a:lnTo>
                    <a:pt x="462" y="226"/>
                  </a:lnTo>
                  <a:lnTo>
                    <a:pt x="452" y="230"/>
                  </a:lnTo>
                  <a:lnTo>
                    <a:pt x="441" y="233"/>
                  </a:lnTo>
                  <a:lnTo>
                    <a:pt x="429" y="235"/>
                  </a:lnTo>
                  <a:lnTo>
                    <a:pt x="418" y="239"/>
                  </a:lnTo>
                  <a:lnTo>
                    <a:pt x="407" y="241"/>
                  </a:lnTo>
                  <a:lnTo>
                    <a:pt x="393" y="245"/>
                  </a:lnTo>
                  <a:lnTo>
                    <a:pt x="369" y="250"/>
                  </a:lnTo>
                  <a:lnTo>
                    <a:pt x="340" y="254"/>
                  </a:lnTo>
                  <a:lnTo>
                    <a:pt x="312" y="258"/>
                  </a:lnTo>
                  <a:lnTo>
                    <a:pt x="283" y="260"/>
                  </a:lnTo>
                  <a:lnTo>
                    <a:pt x="173" y="266"/>
                  </a:lnTo>
                  <a:lnTo>
                    <a:pt x="87" y="268"/>
                  </a:lnTo>
                  <a:lnTo>
                    <a:pt x="32" y="266"/>
                  </a:lnTo>
                  <a:lnTo>
                    <a:pt x="19" y="262"/>
                  </a:lnTo>
                  <a:lnTo>
                    <a:pt x="15" y="258"/>
                  </a:lnTo>
                  <a:lnTo>
                    <a:pt x="13" y="256"/>
                  </a:lnTo>
                  <a:lnTo>
                    <a:pt x="15" y="146"/>
                  </a:lnTo>
                  <a:lnTo>
                    <a:pt x="0" y="163"/>
                  </a:lnTo>
                  <a:close/>
                </a:path>
              </a:pathLst>
            </a:custGeom>
            <a:solidFill>
              <a:srgbClr val="000000"/>
            </a:solidFill>
            <a:ln w="9525">
              <a:noFill/>
              <a:round/>
              <a:headEnd/>
              <a:tailEnd/>
            </a:ln>
          </p:spPr>
          <p:txBody>
            <a:bodyPr/>
            <a:lstStyle/>
            <a:p>
              <a:endParaRPr lang="tr-TR"/>
            </a:p>
          </p:txBody>
        </p:sp>
        <p:sp>
          <p:nvSpPr>
            <p:cNvPr id="146526" name="Freeform 93"/>
            <p:cNvSpPr>
              <a:spLocks/>
            </p:cNvSpPr>
            <p:nvPr/>
          </p:nvSpPr>
          <p:spPr bwMode="auto">
            <a:xfrm>
              <a:off x="4030" y="3137"/>
              <a:ext cx="22" cy="112"/>
            </a:xfrm>
            <a:custGeom>
              <a:avLst/>
              <a:gdLst>
                <a:gd name="T0" fmla="*/ 0 w 44"/>
                <a:gd name="T1" fmla="*/ 4 h 224"/>
                <a:gd name="T2" fmla="*/ 1 w 44"/>
                <a:gd name="T3" fmla="*/ 11 h 224"/>
                <a:gd name="T4" fmla="*/ 3 w 44"/>
                <a:gd name="T5" fmla="*/ 18 h 224"/>
                <a:gd name="T6" fmla="*/ 3 w 44"/>
                <a:gd name="T7" fmla="*/ 27 h 224"/>
                <a:gd name="T8" fmla="*/ 6 w 44"/>
                <a:gd name="T9" fmla="*/ 45 h 224"/>
                <a:gd name="T10" fmla="*/ 6 w 44"/>
                <a:gd name="T11" fmla="*/ 56 h 224"/>
                <a:gd name="T12" fmla="*/ 6 w 44"/>
                <a:gd name="T13" fmla="*/ 56 h 224"/>
                <a:gd name="T14" fmla="*/ 7 w 44"/>
                <a:gd name="T15" fmla="*/ 56 h 224"/>
                <a:gd name="T16" fmla="*/ 10 w 44"/>
                <a:gd name="T17" fmla="*/ 56 h 224"/>
                <a:gd name="T18" fmla="*/ 11 w 44"/>
                <a:gd name="T19" fmla="*/ 56 h 224"/>
                <a:gd name="T20" fmla="*/ 11 w 44"/>
                <a:gd name="T21" fmla="*/ 2 h 224"/>
                <a:gd name="T22" fmla="*/ 10 w 44"/>
                <a:gd name="T23" fmla="*/ 1 h 224"/>
                <a:gd name="T24" fmla="*/ 9 w 44"/>
                <a:gd name="T25" fmla="*/ 0 h 224"/>
                <a:gd name="T26" fmla="*/ 5 w 44"/>
                <a:gd name="T27" fmla="*/ 1 h 224"/>
                <a:gd name="T28" fmla="*/ 3 w 44"/>
                <a:gd name="T29" fmla="*/ 2 h 224"/>
                <a:gd name="T30" fmla="*/ 1 w 44"/>
                <a:gd name="T31" fmla="*/ 3 h 224"/>
                <a:gd name="T32" fmla="*/ 0 w 44"/>
                <a:gd name="T33" fmla="*/ 4 h 224"/>
                <a:gd name="T34" fmla="*/ 0 w 44"/>
                <a:gd name="T35" fmla="*/ 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224"/>
                <a:gd name="T56" fmla="*/ 44 w 44"/>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224">
                  <a:moveTo>
                    <a:pt x="0" y="13"/>
                  </a:moveTo>
                  <a:lnTo>
                    <a:pt x="4" y="42"/>
                  </a:lnTo>
                  <a:lnTo>
                    <a:pt x="9" y="72"/>
                  </a:lnTo>
                  <a:lnTo>
                    <a:pt x="13" y="108"/>
                  </a:lnTo>
                  <a:lnTo>
                    <a:pt x="21" y="179"/>
                  </a:lnTo>
                  <a:lnTo>
                    <a:pt x="23" y="221"/>
                  </a:lnTo>
                  <a:lnTo>
                    <a:pt x="23" y="224"/>
                  </a:lnTo>
                  <a:lnTo>
                    <a:pt x="30" y="224"/>
                  </a:lnTo>
                  <a:lnTo>
                    <a:pt x="40" y="222"/>
                  </a:lnTo>
                  <a:lnTo>
                    <a:pt x="44" y="221"/>
                  </a:lnTo>
                  <a:lnTo>
                    <a:pt x="44" y="8"/>
                  </a:lnTo>
                  <a:lnTo>
                    <a:pt x="40" y="2"/>
                  </a:lnTo>
                  <a:lnTo>
                    <a:pt x="34" y="0"/>
                  </a:lnTo>
                  <a:lnTo>
                    <a:pt x="19" y="2"/>
                  </a:lnTo>
                  <a:lnTo>
                    <a:pt x="11" y="6"/>
                  </a:lnTo>
                  <a:lnTo>
                    <a:pt x="6" y="10"/>
                  </a:lnTo>
                  <a:lnTo>
                    <a:pt x="0" y="13"/>
                  </a:lnTo>
                  <a:close/>
                </a:path>
              </a:pathLst>
            </a:custGeom>
            <a:solidFill>
              <a:srgbClr val="000000"/>
            </a:solidFill>
            <a:ln w="9525">
              <a:noFill/>
              <a:round/>
              <a:headEnd/>
              <a:tailEnd/>
            </a:ln>
          </p:spPr>
          <p:txBody>
            <a:bodyPr/>
            <a:lstStyle/>
            <a:p>
              <a:endParaRPr lang="tr-TR"/>
            </a:p>
          </p:txBody>
        </p:sp>
        <p:sp>
          <p:nvSpPr>
            <p:cNvPr id="146527" name="Freeform 94"/>
            <p:cNvSpPr>
              <a:spLocks/>
            </p:cNvSpPr>
            <p:nvPr/>
          </p:nvSpPr>
          <p:spPr bwMode="auto">
            <a:xfrm>
              <a:off x="3999" y="3144"/>
              <a:ext cx="16" cy="106"/>
            </a:xfrm>
            <a:custGeom>
              <a:avLst/>
              <a:gdLst>
                <a:gd name="T0" fmla="*/ 5 w 30"/>
                <a:gd name="T1" fmla="*/ 0 h 213"/>
                <a:gd name="T2" fmla="*/ 4 w 30"/>
                <a:gd name="T3" fmla="*/ 8 h 213"/>
                <a:gd name="T4" fmla="*/ 3 w 30"/>
                <a:gd name="T5" fmla="*/ 17 h 213"/>
                <a:gd name="T6" fmla="*/ 2 w 30"/>
                <a:gd name="T7" fmla="*/ 26 h 213"/>
                <a:gd name="T8" fmla="*/ 0 w 30"/>
                <a:gd name="T9" fmla="*/ 44 h 213"/>
                <a:gd name="T10" fmla="*/ 1 w 30"/>
                <a:gd name="T11" fmla="*/ 50 h 213"/>
                <a:gd name="T12" fmla="*/ 1 w 30"/>
                <a:gd name="T13" fmla="*/ 51 h 213"/>
                <a:gd name="T14" fmla="*/ 2 w 30"/>
                <a:gd name="T15" fmla="*/ 52 h 213"/>
                <a:gd name="T16" fmla="*/ 5 w 30"/>
                <a:gd name="T17" fmla="*/ 52 h 213"/>
                <a:gd name="T18" fmla="*/ 7 w 30"/>
                <a:gd name="T19" fmla="*/ 53 h 213"/>
                <a:gd name="T20" fmla="*/ 9 w 30"/>
                <a:gd name="T21" fmla="*/ 0 h 213"/>
                <a:gd name="T22" fmla="*/ 5 w 30"/>
                <a:gd name="T23" fmla="*/ 0 h 213"/>
                <a:gd name="T24" fmla="*/ 5 w 30"/>
                <a:gd name="T25" fmla="*/ 0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3"/>
                <a:gd name="T41" fmla="*/ 30 w 30"/>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3">
                  <a:moveTo>
                    <a:pt x="19" y="2"/>
                  </a:moveTo>
                  <a:lnTo>
                    <a:pt x="13" y="35"/>
                  </a:lnTo>
                  <a:lnTo>
                    <a:pt x="9" y="69"/>
                  </a:lnTo>
                  <a:lnTo>
                    <a:pt x="6" y="107"/>
                  </a:lnTo>
                  <a:lnTo>
                    <a:pt x="0" y="177"/>
                  </a:lnTo>
                  <a:lnTo>
                    <a:pt x="2" y="200"/>
                  </a:lnTo>
                  <a:lnTo>
                    <a:pt x="4" y="206"/>
                  </a:lnTo>
                  <a:lnTo>
                    <a:pt x="6" y="208"/>
                  </a:lnTo>
                  <a:lnTo>
                    <a:pt x="19" y="209"/>
                  </a:lnTo>
                  <a:lnTo>
                    <a:pt x="27" y="213"/>
                  </a:lnTo>
                  <a:lnTo>
                    <a:pt x="30" y="0"/>
                  </a:lnTo>
                  <a:lnTo>
                    <a:pt x="19" y="2"/>
                  </a:lnTo>
                  <a:close/>
                </a:path>
              </a:pathLst>
            </a:custGeom>
            <a:solidFill>
              <a:srgbClr val="000000"/>
            </a:solidFill>
            <a:ln w="9525">
              <a:noFill/>
              <a:round/>
              <a:headEnd/>
              <a:tailEnd/>
            </a:ln>
          </p:spPr>
          <p:txBody>
            <a:bodyPr/>
            <a:lstStyle/>
            <a:p>
              <a:endParaRPr lang="tr-TR"/>
            </a:p>
          </p:txBody>
        </p:sp>
        <p:sp>
          <p:nvSpPr>
            <p:cNvPr id="146528" name="Freeform 95"/>
            <p:cNvSpPr>
              <a:spLocks/>
            </p:cNvSpPr>
            <p:nvPr/>
          </p:nvSpPr>
          <p:spPr bwMode="auto">
            <a:xfrm>
              <a:off x="3961" y="3155"/>
              <a:ext cx="15" cy="94"/>
            </a:xfrm>
            <a:custGeom>
              <a:avLst/>
              <a:gdLst>
                <a:gd name="T0" fmla="*/ 0 w 28"/>
                <a:gd name="T1" fmla="*/ 6 h 188"/>
                <a:gd name="T2" fmla="*/ 3 w 28"/>
                <a:gd name="T3" fmla="*/ 47 h 188"/>
                <a:gd name="T4" fmla="*/ 6 w 28"/>
                <a:gd name="T5" fmla="*/ 47 h 188"/>
                <a:gd name="T6" fmla="*/ 8 w 28"/>
                <a:gd name="T7" fmla="*/ 0 h 188"/>
                <a:gd name="T8" fmla="*/ 0 w 28"/>
                <a:gd name="T9" fmla="*/ 6 h 188"/>
                <a:gd name="T10" fmla="*/ 0 w 28"/>
                <a:gd name="T11" fmla="*/ 6 h 188"/>
                <a:gd name="T12" fmla="*/ 0 60000 65536"/>
                <a:gd name="T13" fmla="*/ 0 60000 65536"/>
                <a:gd name="T14" fmla="*/ 0 60000 65536"/>
                <a:gd name="T15" fmla="*/ 0 60000 65536"/>
                <a:gd name="T16" fmla="*/ 0 60000 65536"/>
                <a:gd name="T17" fmla="*/ 0 60000 65536"/>
                <a:gd name="T18" fmla="*/ 0 w 28"/>
                <a:gd name="T19" fmla="*/ 0 h 188"/>
                <a:gd name="T20" fmla="*/ 28 w 28"/>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8" h="188">
                  <a:moveTo>
                    <a:pt x="0" y="21"/>
                  </a:moveTo>
                  <a:lnTo>
                    <a:pt x="11" y="188"/>
                  </a:lnTo>
                  <a:lnTo>
                    <a:pt x="21" y="188"/>
                  </a:lnTo>
                  <a:lnTo>
                    <a:pt x="28" y="0"/>
                  </a:lnTo>
                  <a:lnTo>
                    <a:pt x="0" y="21"/>
                  </a:lnTo>
                  <a:close/>
                </a:path>
              </a:pathLst>
            </a:custGeom>
            <a:solidFill>
              <a:srgbClr val="000000"/>
            </a:solidFill>
            <a:ln w="9525">
              <a:noFill/>
              <a:round/>
              <a:headEnd/>
              <a:tailEnd/>
            </a:ln>
          </p:spPr>
          <p:txBody>
            <a:bodyPr/>
            <a:lstStyle/>
            <a:p>
              <a:endParaRPr lang="tr-TR"/>
            </a:p>
          </p:txBody>
        </p:sp>
        <p:sp>
          <p:nvSpPr>
            <p:cNvPr id="146529" name="Freeform 96"/>
            <p:cNvSpPr>
              <a:spLocks/>
            </p:cNvSpPr>
            <p:nvPr/>
          </p:nvSpPr>
          <p:spPr bwMode="auto">
            <a:xfrm>
              <a:off x="3937" y="3170"/>
              <a:ext cx="15" cy="78"/>
            </a:xfrm>
            <a:custGeom>
              <a:avLst/>
              <a:gdLst>
                <a:gd name="T0" fmla="*/ 0 w 30"/>
                <a:gd name="T1" fmla="*/ 7 h 155"/>
                <a:gd name="T2" fmla="*/ 1 w 30"/>
                <a:gd name="T3" fmla="*/ 12 h 155"/>
                <a:gd name="T4" fmla="*/ 2 w 30"/>
                <a:gd name="T5" fmla="*/ 23 h 155"/>
                <a:gd name="T6" fmla="*/ 3 w 30"/>
                <a:gd name="T7" fmla="*/ 34 h 155"/>
                <a:gd name="T8" fmla="*/ 3 w 30"/>
                <a:gd name="T9" fmla="*/ 37 h 155"/>
                <a:gd name="T10" fmla="*/ 2 w 30"/>
                <a:gd name="T11" fmla="*/ 39 h 155"/>
                <a:gd name="T12" fmla="*/ 5 w 30"/>
                <a:gd name="T13" fmla="*/ 39 h 155"/>
                <a:gd name="T14" fmla="*/ 8 w 30"/>
                <a:gd name="T15" fmla="*/ 0 h 155"/>
                <a:gd name="T16" fmla="*/ 0 w 30"/>
                <a:gd name="T17" fmla="*/ 7 h 155"/>
                <a:gd name="T18" fmla="*/ 0 w 30"/>
                <a:gd name="T19" fmla="*/ 7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5"/>
                <a:gd name="T32" fmla="*/ 30 w 30"/>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5">
                  <a:moveTo>
                    <a:pt x="0" y="26"/>
                  </a:moveTo>
                  <a:lnTo>
                    <a:pt x="3" y="45"/>
                  </a:lnTo>
                  <a:lnTo>
                    <a:pt x="7" y="89"/>
                  </a:lnTo>
                  <a:lnTo>
                    <a:pt x="11" y="133"/>
                  </a:lnTo>
                  <a:lnTo>
                    <a:pt x="9" y="148"/>
                  </a:lnTo>
                  <a:lnTo>
                    <a:pt x="7" y="155"/>
                  </a:lnTo>
                  <a:lnTo>
                    <a:pt x="19" y="155"/>
                  </a:lnTo>
                  <a:lnTo>
                    <a:pt x="30" y="0"/>
                  </a:lnTo>
                  <a:lnTo>
                    <a:pt x="0" y="26"/>
                  </a:lnTo>
                  <a:close/>
                </a:path>
              </a:pathLst>
            </a:custGeom>
            <a:solidFill>
              <a:srgbClr val="000000"/>
            </a:solidFill>
            <a:ln w="9525">
              <a:noFill/>
              <a:round/>
              <a:headEnd/>
              <a:tailEnd/>
            </a:ln>
          </p:spPr>
          <p:txBody>
            <a:bodyPr/>
            <a:lstStyle/>
            <a:p>
              <a:endParaRPr lang="tr-TR"/>
            </a:p>
          </p:txBody>
        </p:sp>
        <p:sp>
          <p:nvSpPr>
            <p:cNvPr id="146530" name="Freeform 97"/>
            <p:cNvSpPr>
              <a:spLocks/>
            </p:cNvSpPr>
            <p:nvPr/>
          </p:nvSpPr>
          <p:spPr bwMode="auto">
            <a:xfrm>
              <a:off x="4073" y="3139"/>
              <a:ext cx="14" cy="105"/>
            </a:xfrm>
            <a:custGeom>
              <a:avLst/>
              <a:gdLst>
                <a:gd name="T0" fmla="*/ 0 w 29"/>
                <a:gd name="T1" fmla="*/ 2 h 211"/>
                <a:gd name="T2" fmla="*/ 3 w 29"/>
                <a:gd name="T3" fmla="*/ 51 h 211"/>
                <a:gd name="T4" fmla="*/ 7 w 29"/>
                <a:gd name="T5" fmla="*/ 52 h 211"/>
                <a:gd name="T6" fmla="*/ 6 w 29"/>
                <a:gd name="T7" fmla="*/ 28 h 211"/>
                <a:gd name="T8" fmla="*/ 5 w 29"/>
                <a:gd name="T9" fmla="*/ 1 h 211"/>
                <a:gd name="T10" fmla="*/ 4 w 29"/>
                <a:gd name="T11" fmla="*/ 0 h 211"/>
                <a:gd name="T12" fmla="*/ 3 w 29"/>
                <a:gd name="T13" fmla="*/ 0 h 211"/>
                <a:gd name="T14" fmla="*/ 1 w 29"/>
                <a:gd name="T15" fmla="*/ 2 h 211"/>
                <a:gd name="T16" fmla="*/ 0 w 29"/>
                <a:gd name="T17" fmla="*/ 2 h 211"/>
                <a:gd name="T18" fmla="*/ 0 w 29"/>
                <a:gd name="T19" fmla="*/ 2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11"/>
                <a:gd name="T32" fmla="*/ 29 w 29"/>
                <a:gd name="T33" fmla="*/ 211 h 2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11">
                  <a:moveTo>
                    <a:pt x="0" y="11"/>
                  </a:moveTo>
                  <a:lnTo>
                    <a:pt x="12" y="207"/>
                  </a:lnTo>
                  <a:lnTo>
                    <a:pt x="29" y="211"/>
                  </a:lnTo>
                  <a:lnTo>
                    <a:pt x="27" y="114"/>
                  </a:lnTo>
                  <a:lnTo>
                    <a:pt x="23" y="6"/>
                  </a:lnTo>
                  <a:lnTo>
                    <a:pt x="19" y="0"/>
                  </a:lnTo>
                  <a:lnTo>
                    <a:pt x="12" y="2"/>
                  </a:lnTo>
                  <a:lnTo>
                    <a:pt x="4" y="8"/>
                  </a:lnTo>
                  <a:lnTo>
                    <a:pt x="0" y="11"/>
                  </a:lnTo>
                  <a:close/>
                </a:path>
              </a:pathLst>
            </a:custGeom>
            <a:solidFill>
              <a:srgbClr val="000000"/>
            </a:solidFill>
            <a:ln w="9525">
              <a:noFill/>
              <a:round/>
              <a:headEnd/>
              <a:tailEnd/>
            </a:ln>
          </p:spPr>
          <p:txBody>
            <a:bodyPr/>
            <a:lstStyle/>
            <a:p>
              <a:endParaRPr lang="tr-TR"/>
            </a:p>
          </p:txBody>
        </p:sp>
        <p:sp>
          <p:nvSpPr>
            <p:cNvPr id="146531" name="Freeform 98"/>
            <p:cNvSpPr>
              <a:spLocks/>
            </p:cNvSpPr>
            <p:nvPr/>
          </p:nvSpPr>
          <p:spPr bwMode="auto">
            <a:xfrm>
              <a:off x="4115" y="3129"/>
              <a:ext cx="22" cy="107"/>
            </a:xfrm>
            <a:custGeom>
              <a:avLst/>
              <a:gdLst>
                <a:gd name="T0" fmla="*/ 0 w 44"/>
                <a:gd name="T1" fmla="*/ 2 h 215"/>
                <a:gd name="T2" fmla="*/ 1 w 44"/>
                <a:gd name="T3" fmla="*/ 10 h 215"/>
                <a:gd name="T4" fmla="*/ 3 w 44"/>
                <a:gd name="T5" fmla="*/ 18 h 215"/>
                <a:gd name="T6" fmla="*/ 3 w 44"/>
                <a:gd name="T7" fmla="*/ 27 h 215"/>
                <a:gd name="T8" fmla="*/ 5 w 44"/>
                <a:gd name="T9" fmla="*/ 36 h 215"/>
                <a:gd name="T10" fmla="*/ 6 w 44"/>
                <a:gd name="T11" fmla="*/ 44 h 215"/>
                <a:gd name="T12" fmla="*/ 6 w 44"/>
                <a:gd name="T13" fmla="*/ 53 h 215"/>
                <a:gd name="T14" fmla="*/ 11 w 44"/>
                <a:gd name="T15" fmla="*/ 52 h 215"/>
                <a:gd name="T16" fmla="*/ 6 w 44"/>
                <a:gd name="T17" fmla="*/ 0 h 215"/>
                <a:gd name="T18" fmla="*/ 0 w 44"/>
                <a:gd name="T19" fmla="*/ 2 h 215"/>
                <a:gd name="T20" fmla="*/ 0 w 44"/>
                <a:gd name="T21" fmla="*/ 2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15"/>
                <a:gd name="T35" fmla="*/ 44 w 44"/>
                <a:gd name="T36" fmla="*/ 215 h 2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15">
                  <a:moveTo>
                    <a:pt x="0" y="11"/>
                  </a:moveTo>
                  <a:lnTo>
                    <a:pt x="6" y="42"/>
                  </a:lnTo>
                  <a:lnTo>
                    <a:pt x="9" y="72"/>
                  </a:lnTo>
                  <a:lnTo>
                    <a:pt x="13" y="108"/>
                  </a:lnTo>
                  <a:lnTo>
                    <a:pt x="19" y="144"/>
                  </a:lnTo>
                  <a:lnTo>
                    <a:pt x="23" y="177"/>
                  </a:lnTo>
                  <a:lnTo>
                    <a:pt x="25" y="215"/>
                  </a:lnTo>
                  <a:lnTo>
                    <a:pt x="44" y="211"/>
                  </a:lnTo>
                  <a:lnTo>
                    <a:pt x="25" y="0"/>
                  </a:lnTo>
                  <a:lnTo>
                    <a:pt x="0" y="11"/>
                  </a:lnTo>
                  <a:close/>
                </a:path>
              </a:pathLst>
            </a:custGeom>
            <a:solidFill>
              <a:srgbClr val="000000"/>
            </a:solidFill>
            <a:ln w="9525">
              <a:noFill/>
              <a:round/>
              <a:headEnd/>
              <a:tailEnd/>
            </a:ln>
          </p:spPr>
          <p:txBody>
            <a:bodyPr/>
            <a:lstStyle/>
            <a:p>
              <a:endParaRPr lang="tr-TR"/>
            </a:p>
          </p:txBody>
        </p:sp>
        <p:sp>
          <p:nvSpPr>
            <p:cNvPr id="146532" name="Freeform 99"/>
            <p:cNvSpPr>
              <a:spLocks/>
            </p:cNvSpPr>
            <p:nvPr/>
          </p:nvSpPr>
          <p:spPr bwMode="auto">
            <a:xfrm>
              <a:off x="4145" y="3122"/>
              <a:ext cx="28" cy="105"/>
            </a:xfrm>
            <a:custGeom>
              <a:avLst/>
              <a:gdLst>
                <a:gd name="T0" fmla="*/ 0 w 57"/>
                <a:gd name="T1" fmla="*/ 1 h 211"/>
                <a:gd name="T2" fmla="*/ 0 w 57"/>
                <a:gd name="T3" fmla="*/ 3 h 211"/>
                <a:gd name="T4" fmla="*/ 1 w 57"/>
                <a:gd name="T5" fmla="*/ 8 h 211"/>
                <a:gd name="T6" fmla="*/ 2 w 57"/>
                <a:gd name="T7" fmla="*/ 12 h 211"/>
                <a:gd name="T8" fmla="*/ 3 w 57"/>
                <a:gd name="T9" fmla="*/ 16 h 211"/>
                <a:gd name="T10" fmla="*/ 4 w 57"/>
                <a:gd name="T11" fmla="*/ 21 h 211"/>
                <a:gd name="T12" fmla="*/ 5 w 57"/>
                <a:gd name="T13" fmla="*/ 26 h 211"/>
                <a:gd name="T14" fmla="*/ 7 w 57"/>
                <a:gd name="T15" fmla="*/ 35 h 211"/>
                <a:gd name="T16" fmla="*/ 9 w 57"/>
                <a:gd name="T17" fmla="*/ 43 h 211"/>
                <a:gd name="T18" fmla="*/ 9 w 57"/>
                <a:gd name="T19" fmla="*/ 49 h 211"/>
                <a:gd name="T20" fmla="*/ 9 w 57"/>
                <a:gd name="T21" fmla="*/ 52 h 211"/>
                <a:gd name="T22" fmla="*/ 14 w 57"/>
                <a:gd name="T23" fmla="*/ 50 h 211"/>
                <a:gd name="T24" fmla="*/ 5 w 57"/>
                <a:gd name="T25" fmla="*/ 0 h 211"/>
                <a:gd name="T26" fmla="*/ 0 w 57"/>
                <a:gd name="T27" fmla="*/ 1 h 211"/>
                <a:gd name="T28" fmla="*/ 0 w 57"/>
                <a:gd name="T29" fmla="*/ 1 h 2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211"/>
                <a:gd name="T47" fmla="*/ 57 w 57"/>
                <a:gd name="T48" fmla="*/ 211 h 2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211">
                  <a:moveTo>
                    <a:pt x="0" y="4"/>
                  </a:moveTo>
                  <a:lnTo>
                    <a:pt x="2" y="13"/>
                  </a:lnTo>
                  <a:lnTo>
                    <a:pt x="7" y="34"/>
                  </a:lnTo>
                  <a:lnTo>
                    <a:pt x="11" y="49"/>
                  </a:lnTo>
                  <a:lnTo>
                    <a:pt x="15" y="66"/>
                  </a:lnTo>
                  <a:lnTo>
                    <a:pt x="19" y="85"/>
                  </a:lnTo>
                  <a:lnTo>
                    <a:pt x="23" y="104"/>
                  </a:lnTo>
                  <a:lnTo>
                    <a:pt x="30" y="140"/>
                  </a:lnTo>
                  <a:lnTo>
                    <a:pt x="36" y="175"/>
                  </a:lnTo>
                  <a:lnTo>
                    <a:pt x="38" y="199"/>
                  </a:lnTo>
                  <a:lnTo>
                    <a:pt x="36" y="211"/>
                  </a:lnTo>
                  <a:lnTo>
                    <a:pt x="57" y="203"/>
                  </a:lnTo>
                  <a:lnTo>
                    <a:pt x="23" y="0"/>
                  </a:lnTo>
                  <a:lnTo>
                    <a:pt x="0" y="4"/>
                  </a:lnTo>
                  <a:close/>
                </a:path>
              </a:pathLst>
            </a:custGeom>
            <a:solidFill>
              <a:srgbClr val="000000"/>
            </a:solidFill>
            <a:ln w="9525">
              <a:noFill/>
              <a:round/>
              <a:headEnd/>
              <a:tailEnd/>
            </a:ln>
          </p:spPr>
          <p:txBody>
            <a:bodyPr/>
            <a:lstStyle/>
            <a:p>
              <a:endParaRPr lang="tr-TR"/>
            </a:p>
          </p:txBody>
        </p:sp>
        <p:sp>
          <p:nvSpPr>
            <p:cNvPr id="146533" name="Freeform 100"/>
            <p:cNvSpPr>
              <a:spLocks/>
            </p:cNvSpPr>
            <p:nvPr/>
          </p:nvSpPr>
          <p:spPr bwMode="auto">
            <a:xfrm>
              <a:off x="3846" y="3255"/>
              <a:ext cx="106" cy="82"/>
            </a:xfrm>
            <a:custGeom>
              <a:avLst/>
              <a:gdLst>
                <a:gd name="T0" fmla="*/ 36 w 211"/>
                <a:gd name="T1" fmla="*/ 5 h 163"/>
                <a:gd name="T2" fmla="*/ 32 w 211"/>
                <a:gd name="T3" fmla="*/ 3 h 163"/>
                <a:gd name="T4" fmla="*/ 27 w 211"/>
                <a:gd name="T5" fmla="*/ 1 h 163"/>
                <a:gd name="T6" fmla="*/ 20 w 211"/>
                <a:gd name="T7" fmla="*/ 0 h 163"/>
                <a:gd name="T8" fmla="*/ 9 w 211"/>
                <a:gd name="T9" fmla="*/ 3 h 163"/>
                <a:gd name="T10" fmla="*/ 7 w 211"/>
                <a:gd name="T11" fmla="*/ 5 h 163"/>
                <a:gd name="T12" fmla="*/ 4 w 211"/>
                <a:gd name="T13" fmla="*/ 7 h 163"/>
                <a:gd name="T14" fmla="*/ 0 w 211"/>
                <a:gd name="T15" fmla="*/ 25 h 163"/>
                <a:gd name="T16" fmla="*/ 3 w 211"/>
                <a:gd name="T17" fmla="*/ 31 h 163"/>
                <a:gd name="T18" fmla="*/ 5 w 211"/>
                <a:gd name="T19" fmla="*/ 34 h 163"/>
                <a:gd name="T20" fmla="*/ 7 w 211"/>
                <a:gd name="T21" fmla="*/ 36 h 163"/>
                <a:gd name="T22" fmla="*/ 9 w 211"/>
                <a:gd name="T23" fmla="*/ 37 h 163"/>
                <a:gd name="T24" fmla="*/ 13 w 211"/>
                <a:gd name="T25" fmla="*/ 39 h 163"/>
                <a:gd name="T26" fmla="*/ 19 w 211"/>
                <a:gd name="T27" fmla="*/ 41 h 163"/>
                <a:gd name="T28" fmla="*/ 38 w 211"/>
                <a:gd name="T29" fmla="*/ 39 h 163"/>
                <a:gd name="T30" fmla="*/ 47 w 211"/>
                <a:gd name="T31" fmla="*/ 36 h 163"/>
                <a:gd name="T32" fmla="*/ 51 w 211"/>
                <a:gd name="T33" fmla="*/ 35 h 163"/>
                <a:gd name="T34" fmla="*/ 52 w 211"/>
                <a:gd name="T35" fmla="*/ 31 h 163"/>
                <a:gd name="T36" fmla="*/ 47 w 211"/>
                <a:gd name="T37" fmla="*/ 33 h 163"/>
                <a:gd name="T38" fmla="*/ 43 w 211"/>
                <a:gd name="T39" fmla="*/ 34 h 163"/>
                <a:gd name="T40" fmla="*/ 34 w 211"/>
                <a:gd name="T41" fmla="*/ 36 h 163"/>
                <a:gd name="T42" fmla="*/ 22 w 211"/>
                <a:gd name="T43" fmla="*/ 36 h 163"/>
                <a:gd name="T44" fmla="*/ 15 w 211"/>
                <a:gd name="T45" fmla="*/ 34 h 163"/>
                <a:gd name="T46" fmla="*/ 12 w 211"/>
                <a:gd name="T47" fmla="*/ 32 h 163"/>
                <a:gd name="T48" fmla="*/ 10 w 211"/>
                <a:gd name="T49" fmla="*/ 30 h 163"/>
                <a:gd name="T50" fmla="*/ 8 w 211"/>
                <a:gd name="T51" fmla="*/ 27 h 163"/>
                <a:gd name="T52" fmla="*/ 6 w 211"/>
                <a:gd name="T53" fmla="*/ 20 h 163"/>
                <a:gd name="T54" fmla="*/ 8 w 211"/>
                <a:gd name="T55" fmla="*/ 14 h 163"/>
                <a:gd name="T56" fmla="*/ 11 w 211"/>
                <a:gd name="T57" fmla="*/ 9 h 163"/>
                <a:gd name="T58" fmla="*/ 14 w 211"/>
                <a:gd name="T59" fmla="*/ 7 h 163"/>
                <a:gd name="T60" fmla="*/ 18 w 211"/>
                <a:gd name="T61" fmla="*/ 6 h 163"/>
                <a:gd name="T62" fmla="*/ 36 w 211"/>
                <a:gd name="T63" fmla="*/ 5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163"/>
                <a:gd name="T98" fmla="*/ 211 w 211"/>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163">
                  <a:moveTo>
                    <a:pt x="144" y="19"/>
                  </a:moveTo>
                  <a:lnTo>
                    <a:pt x="141" y="17"/>
                  </a:lnTo>
                  <a:lnTo>
                    <a:pt x="131" y="11"/>
                  </a:lnTo>
                  <a:lnTo>
                    <a:pt x="125" y="9"/>
                  </a:lnTo>
                  <a:lnTo>
                    <a:pt x="118" y="5"/>
                  </a:lnTo>
                  <a:lnTo>
                    <a:pt x="108" y="4"/>
                  </a:lnTo>
                  <a:lnTo>
                    <a:pt x="99" y="2"/>
                  </a:lnTo>
                  <a:lnTo>
                    <a:pt x="78" y="0"/>
                  </a:lnTo>
                  <a:lnTo>
                    <a:pt x="57" y="2"/>
                  </a:lnTo>
                  <a:lnTo>
                    <a:pt x="36" y="11"/>
                  </a:lnTo>
                  <a:lnTo>
                    <a:pt x="30" y="15"/>
                  </a:lnTo>
                  <a:lnTo>
                    <a:pt x="25" y="19"/>
                  </a:lnTo>
                  <a:lnTo>
                    <a:pt x="21" y="24"/>
                  </a:lnTo>
                  <a:lnTo>
                    <a:pt x="15" y="28"/>
                  </a:lnTo>
                  <a:lnTo>
                    <a:pt x="2" y="59"/>
                  </a:lnTo>
                  <a:lnTo>
                    <a:pt x="0" y="97"/>
                  </a:lnTo>
                  <a:lnTo>
                    <a:pt x="6" y="114"/>
                  </a:lnTo>
                  <a:lnTo>
                    <a:pt x="9" y="123"/>
                  </a:lnTo>
                  <a:lnTo>
                    <a:pt x="15" y="131"/>
                  </a:lnTo>
                  <a:lnTo>
                    <a:pt x="17" y="135"/>
                  </a:lnTo>
                  <a:lnTo>
                    <a:pt x="21" y="138"/>
                  </a:lnTo>
                  <a:lnTo>
                    <a:pt x="25" y="142"/>
                  </a:lnTo>
                  <a:lnTo>
                    <a:pt x="30" y="146"/>
                  </a:lnTo>
                  <a:lnTo>
                    <a:pt x="34" y="148"/>
                  </a:lnTo>
                  <a:lnTo>
                    <a:pt x="40" y="152"/>
                  </a:lnTo>
                  <a:lnTo>
                    <a:pt x="51" y="156"/>
                  </a:lnTo>
                  <a:lnTo>
                    <a:pt x="63" y="159"/>
                  </a:lnTo>
                  <a:lnTo>
                    <a:pt x="76" y="161"/>
                  </a:lnTo>
                  <a:lnTo>
                    <a:pt x="101" y="163"/>
                  </a:lnTo>
                  <a:lnTo>
                    <a:pt x="150" y="156"/>
                  </a:lnTo>
                  <a:lnTo>
                    <a:pt x="171" y="150"/>
                  </a:lnTo>
                  <a:lnTo>
                    <a:pt x="188" y="144"/>
                  </a:lnTo>
                  <a:lnTo>
                    <a:pt x="200" y="140"/>
                  </a:lnTo>
                  <a:lnTo>
                    <a:pt x="203" y="138"/>
                  </a:lnTo>
                  <a:lnTo>
                    <a:pt x="211" y="119"/>
                  </a:lnTo>
                  <a:lnTo>
                    <a:pt x="205" y="121"/>
                  </a:lnTo>
                  <a:lnTo>
                    <a:pt x="196" y="125"/>
                  </a:lnTo>
                  <a:lnTo>
                    <a:pt x="188" y="129"/>
                  </a:lnTo>
                  <a:lnTo>
                    <a:pt x="179" y="131"/>
                  </a:lnTo>
                  <a:lnTo>
                    <a:pt x="169" y="135"/>
                  </a:lnTo>
                  <a:lnTo>
                    <a:pt x="158" y="137"/>
                  </a:lnTo>
                  <a:lnTo>
                    <a:pt x="133" y="142"/>
                  </a:lnTo>
                  <a:lnTo>
                    <a:pt x="110" y="144"/>
                  </a:lnTo>
                  <a:lnTo>
                    <a:pt x="86" y="142"/>
                  </a:lnTo>
                  <a:lnTo>
                    <a:pt x="61" y="137"/>
                  </a:lnTo>
                  <a:lnTo>
                    <a:pt x="57" y="135"/>
                  </a:lnTo>
                  <a:lnTo>
                    <a:pt x="51" y="131"/>
                  </a:lnTo>
                  <a:lnTo>
                    <a:pt x="48" y="127"/>
                  </a:lnTo>
                  <a:lnTo>
                    <a:pt x="42" y="123"/>
                  </a:lnTo>
                  <a:lnTo>
                    <a:pt x="38" y="119"/>
                  </a:lnTo>
                  <a:lnTo>
                    <a:pt x="36" y="116"/>
                  </a:lnTo>
                  <a:lnTo>
                    <a:pt x="30" y="108"/>
                  </a:lnTo>
                  <a:lnTo>
                    <a:pt x="23" y="93"/>
                  </a:lnTo>
                  <a:lnTo>
                    <a:pt x="21" y="80"/>
                  </a:lnTo>
                  <a:lnTo>
                    <a:pt x="25" y="64"/>
                  </a:lnTo>
                  <a:lnTo>
                    <a:pt x="30" y="53"/>
                  </a:lnTo>
                  <a:lnTo>
                    <a:pt x="38" y="42"/>
                  </a:lnTo>
                  <a:lnTo>
                    <a:pt x="44" y="36"/>
                  </a:lnTo>
                  <a:lnTo>
                    <a:pt x="48" y="32"/>
                  </a:lnTo>
                  <a:lnTo>
                    <a:pt x="53" y="28"/>
                  </a:lnTo>
                  <a:lnTo>
                    <a:pt x="59" y="26"/>
                  </a:lnTo>
                  <a:lnTo>
                    <a:pt x="72" y="23"/>
                  </a:lnTo>
                  <a:lnTo>
                    <a:pt x="105" y="19"/>
                  </a:lnTo>
                  <a:lnTo>
                    <a:pt x="144" y="19"/>
                  </a:lnTo>
                  <a:close/>
                </a:path>
              </a:pathLst>
            </a:custGeom>
            <a:solidFill>
              <a:srgbClr val="000000"/>
            </a:solidFill>
            <a:ln w="9525">
              <a:noFill/>
              <a:round/>
              <a:headEnd/>
              <a:tailEnd/>
            </a:ln>
          </p:spPr>
          <p:txBody>
            <a:bodyPr/>
            <a:lstStyle/>
            <a:p>
              <a:endParaRPr lang="tr-TR"/>
            </a:p>
          </p:txBody>
        </p:sp>
        <p:sp>
          <p:nvSpPr>
            <p:cNvPr id="146534" name="Freeform 101"/>
            <p:cNvSpPr>
              <a:spLocks/>
            </p:cNvSpPr>
            <p:nvPr/>
          </p:nvSpPr>
          <p:spPr bwMode="auto">
            <a:xfrm>
              <a:off x="3888" y="3283"/>
              <a:ext cx="60" cy="17"/>
            </a:xfrm>
            <a:custGeom>
              <a:avLst/>
              <a:gdLst>
                <a:gd name="T0" fmla="*/ 0 w 119"/>
                <a:gd name="T1" fmla="*/ 0 h 32"/>
                <a:gd name="T2" fmla="*/ 0 w 119"/>
                <a:gd name="T3" fmla="*/ 1 h 32"/>
                <a:gd name="T4" fmla="*/ 2 w 119"/>
                <a:gd name="T5" fmla="*/ 2 h 32"/>
                <a:gd name="T6" fmla="*/ 4 w 119"/>
                <a:gd name="T7" fmla="*/ 3 h 32"/>
                <a:gd name="T8" fmla="*/ 6 w 119"/>
                <a:gd name="T9" fmla="*/ 4 h 32"/>
                <a:gd name="T10" fmla="*/ 10 w 119"/>
                <a:gd name="T11" fmla="*/ 5 h 32"/>
                <a:gd name="T12" fmla="*/ 15 w 119"/>
                <a:gd name="T13" fmla="*/ 5 h 32"/>
                <a:gd name="T14" fmla="*/ 22 w 119"/>
                <a:gd name="T15" fmla="*/ 4 h 32"/>
                <a:gd name="T16" fmla="*/ 25 w 119"/>
                <a:gd name="T17" fmla="*/ 3 h 32"/>
                <a:gd name="T18" fmla="*/ 30 w 119"/>
                <a:gd name="T19" fmla="*/ 1 h 32"/>
                <a:gd name="T20" fmla="*/ 30 w 119"/>
                <a:gd name="T21" fmla="*/ 4 h 32"/>
                <a:gd name="T22" fmla="*/ 28 w 119"/>
                <a:gd name="T23" fmla="*/ 5 h 32"/>
                <a:gd name="T24" fmla="*/ 25 w 119"/>
                <a:gd name="T25" fmla="*/ 6 h 32"/>
                <a:gd name="T26" fmla="*/ 22 w 119"/>
                <a:gd name="T27" fmla="*/ 7 h 32"/>
                <a:gd name="T28" fmla="*/ 18 w 119"/>
                <a:gd name="T29" fmla="*/ 8 h 32"/>
                <a:gd name="T30" fmla="*/ 15 w 119"/>
                <a:gd name="T31" fmla="*/ 9 h 32"/>
                <a:gd name="T32" fmla="*/ 8 w 119"/>
                <a:gd name="T33" fmla="*/ 9 h 32"/>
                <a:gd name="T34" fmla="*/ 4 w 119"/>
                <a:gd name="T35" fmla="*/ 7 h 32"/>
                <a:gd name="T36" fmla="*/ 3 w 119"/>
                <a:gd name="T37" fmla="*/ 5 h 32"/>
                <a:gd name="T38" fmla="*/ 2 w 119"/>
                <a:gd name="T39" fmla="*/ 4 h 32"/>
                <a:gd name="T40" fmla="*/ 0 w 119"/>
                <a:gd name="T41" fmla="*/ 0 h 32"/>
                <a:gd name="T42" fmla="*/ 0 w 119"/>
                <a:gd name="T43" fmla="*/ 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
                <a:gd name="T67" fmla="*/ 0 h 32"/>
                <a:gd name="T68" fmla="*/ 119 w 119"/>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 h="32">
                  <a:moveTo>
                    <a:pt x="0" y="0"/>
                  </a:moveTo>
                  <a:lnTo>
                    <a:pt x="0" y="2"/>
                  </a:lnTo>
                  <a:lnTo>
                    <a:pt x="5" y="5"/>
                  </a:lnTo>
                  <a:lnTo>
                    <a:pt x="13" y="9"/>
                  </a:lnTo>
                  <a:lnTo>
                    <a:pt x="24" y="15"/>
                  </a:lnTo>
                  <a:lnTo>
                    <a:pt x="40" y="17"/>
                  </a:lnTo>
                  <a:lnTo>
                    <a:pt x="60" y="17"/>
                  </a:lnTo>
                  <a:lnTo>
                    <a:pt x="85" y="13"/>
                  </a:lnTo>
                  <a:lnTo>
                    <a:pt x="100" y="9"/>
                  </a:lnTo>
                  <a:lnTo>
                    <a:pt x="117" y="4"/>
                  </a:lnTo>
                  <a:lnTo>
                    <a:pt x="119" y="13"/>
                  </a:lnTo>
                  <a:lnTo>
                    <a:pt x="110" y="17"/>
                  </a:lnTo>
                  <a:lnTo>
                    <a:pt x="100" y="21"/>
                  </a:lnTo>
                  <a:lnTo>
                    <a:pt x="87" y="24"/>
                  </a:lnTo>
                  <a:lnTo>
                    <a:pt x="72" y="28"/>
                  </a:lnTo>
                  <a:lnTo>
                    <a:pt x="59" y="32"/>
                  </a:lnTo>
                  <a:lnTo>
                    <a:pt x="32" y="32"/>
                  </a:lnTo>
                  <a:lnTo>
                    <a:pt x="15" y="24"/>
                  </a:lnTo>
                  <a:lnTo>
                    <a:pt x="9" y="19"/>
                  </a:lnTo>
                  <a:lnTo>
                    <a:pt x="5" y="13"/>
                  </a:lnTo>
                  <a:lnTo>
                    <a:pt x="0" y="0"/>
                  </a:lnTo>
                  <a:close/>
                </a:path>
              </a:pathLst>
            </a:custGeom>
            <a:solidFill>
              <a:srgbClr val="000000"/>
            </a:solidFill>
            <a:ln w="9525">
              <a:noFill/>
              <a:round/>
              <a:headEnd/>
              <a:tailEnd/>
            </a:ln>
          </p:spPr>
          <p:txBody>
            <a:bodyPr/>
            <a:lstStyle/>
            <a:p>
              <a:endParaRPr lang="tr-TR"/>
            </a:p>
          </p:txBody>
        </p:sp>
        <p:sp>
          <p:nvSpPr>
            <p:cNvPr id="146535" name="Freeform 102"/>
            <p:cNvSpPr>
              <a:spLocks/>
            </p:cNvSpPr>
            <p:nvPr/>
          </p:nvSpPr>
          <p:spPr bwMode="auto">
            <a:xfrm>
              <a:off x="3897" y="3262"/>
              <a:ext cx="35" cy="22"/>
            </a:xfrm>
            <a:custGeom>
              <a:avLst/>
              <a:gdLst>
                <a:gd name="T0" fmla="*/ 0 w 70"/>
                <a:gd name="T1" fmla="*/ 0 h 44"/>
                <a:gd name="T2" fmla="*/ 2 w 70"/>
                <a:gd name="T3" fmla="*/ 1 h 44"/>
                <a:gd name="T4" fmla="*/ 4 w 70"/>
                <a:gd name="T5" fmla="*/ 2 h 44"/>
                <a:gd name="T6" fmla="*/ 7 w 70"/>
                <a:gd name="T7" fmla="*/ 3 h 44"/>
                <a:gd name="T8" fmla="*/ 10 w 70"/>
                <a:gd name="T9" fmla="*/ 5 h 44"/>
                <a:gd name="T10" fmla="*/ 11 w 70"/>
                <a:gd name="T11" fmla="*/ 6 h 44"/>
                <a:gd name="T12" fmla="*/ 13 w 70"/>
                <a:gd name="T13" fmla="*/ 6 h 44"/>
                <a:gd name="T14" fmla="*/ 14 w 70"/>
                <a:gd name="T15" fmla="*/ 7 h 44"/>
                <a:gd name="T16" fmla="*/ 15 w 70"/>
                <a:gd name="T17" fmla="*/ 9 h 44"/>
                <a:gd name="T18" fmla="*/ 17 w 70"/>
                <a:gd name="T19" fmla="*/ 11 h 44"/>
                <a:gd name="T20" fmla="*/ 18 w 70"/>
                <a:gd name="T21" fmla="*/ 7 h 44"/>
                <a:gd name="T22" fmla="*/ 17 w 70"/>
                <a:gd name="T23" fmla="*/ 6 h 44"/>
                <a:gd name="T24" fmla="*/ 15 w 70"/>
                <a:gd name="T25" fmla="*/ 3 h 44"/>
                <a:gd name="T26" fmla="*/ 15 w 70"/>
                <a:gd name="T27" fmla="*/ 3 h 44"/>
                <a:gd name="T28" fmla="*/ 13 w 70"/>
                <a:gd name="T29" fmla="*/ 3 h 44"/>
                <a:gd name="T30" fmla="*/ 12 w 70"/>
                <a:gd name="T31" fmla="*/ 1 h 44"/>
                <a:gd name="T32" fmla="*/ 10 w 70"/>
                <a:gd name="T33" fmla="*/ 1 h 44"/>
                <a:gd name="T34" fmla="*/ 7 w 70"/>
                <a:gd name="T35" fmla="*/ 0 h 44"/>
                <a:gd name="T36" fmla="*/ 4 w 70"/>
                <a:gd name="T37" fmla="*/ 0 h 44"/>
                <a:gd name="T38" fmla="*/ 0 w 70"/>
                <a:gd name="T39" fmla="*/ 0 h 44"/>
                <a:gd name="T40" fmla="*/ 0 w 70"/>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44"/>
                <a:gd name="T65" fmla="*/ 70 w 7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44">
                  <a:moveTo>
                    <a:pt x="0" y="0"/>
                  </a:moveTo>
                  <a:lnTo>
                    <a:pt x="9" y="4"/>
                  </a:lnTo>
                  <a:lnTo>
                    <a:pt x="19" y="8"/>
                  </a:lnTo>
                  <a:lnTo>
                    <a:pt x="30" y="13"/>
                  </a:lnTo>
                  <a:lnTo>
                    <a:pt x="42" y="19"/>
                  </a:lnTo>
                  <a:lnTo>
                    <a:pt x="47" y="23"/>
                  </a:lnTo>
                  <a:lnTo>
                    <a:pt x="53" y="27"/>
                  </a:lnTo>
                  <a:lnTo>
                    <a:pt x="59" y="30"/>
                  </a:lnTo>
                  <a:lnTo>
                    <a:pt x="62" y="34"/>
                  </a:lnTo>
                  <a:lnTo>
                    <a:pt x="68" y="44"/>
                  </a:lnTo>
                  <a:lnTo>
                    <a:pt x="70" y="28"/>
                  </a:lnTo>
                  <a:lnTo>
                    <a:pt x="68" y="23"/>
                  </a:lnTo>
                  <a:lnTo>
                    <a:pt x="62" y="15"/>
                  </a:lnTo>
                  <a:lnTo>
                    <a:pt x="61" y="11"/>
                  </a:lnTo>
                  <a:lnTo>
                    <a:pt x="55" y="9"/>
                  </a:lnTo>
                  <a:lnTo>
                    <a:pt x="49" y="6"/>
                  </a:lnTo>
                  <a:lnTo>
                    <a:pt x="43" y="4"/>
                  </a:lnTo>
                  <a:lnTo>
                    <a:pt x="30" y="0"/>
                  </a:lnTo>
                  <a:lnTo>
                    <a:pt x="17" y="0"/>
                  </a:lnTo>
                  <a:lnTo>
                    <a:pt x="0" y="0"/>
                  </a:lnTo>
                  <a:close/>
                </a:path>
              </a:pathLst>
            </a:custGeom>
            <a:solidFill>
              <a:srgbClr val="000000"/>
            </a:solidFill>
            <a:ln w="9525">
              <a:noFill/>
              <a:round/>
              <a:headEnd/>
              <a:tailEnd/>
            </a:ln>
          </p:spPr>
          <p:txBody>
            <a:bodyPr/>
            <a:lstStyle/>
            <a:p>
              <a:endParaRPr lang="tr-TR"/>
            </a:p>
          </p:txBody>
        </p:sp>
        <p:sp>
          <p:nvSpPr>
            <p:cNvPr id="146536" name="Freeform 103"/>
            <p:cNvSpPr>
              <a:spLocks/>
            </p:cNvSpPr>
            <p:nvPr/>
          </p:nvSpPr>
          <p:spPr bwMode="auto">
            <a:xfrm>
              <a:off x="3970" y="3316"/>
              <a:ext cx="129" cy="30"/>
            </a:xfrm>
            <a:custGeom>
              <a:avLst/>
              <a:gdLst>
                <a:gd name="T0" fmla="*/ 0 w 259"/>
                <a:gd name="T1" fmla="*/ 7 h 61"/>
                <a:gd name="T2" fmla="*/ 2 w 259"/>
                <a:gd name="T3" fmla="*/ 7 h 61"/>
                <a:gd name="T4" fmla="*/ 6 w 259"/>
                <a:gd name="T5" fmla="*/ 8 h 61"/>
                <a:gd name="T6" fmla="*/ 12 w 259"/>
                <a:gd name="T7" fmla="*/ 9 h 61"/>
                <a:gd name="T8" fmla="*/ 21 w 259"/>
                <a:gd name="T9" fmla="*/ 10 h 61"/>
                <a:gd name="T10" fmla="*/ 31 w 259"/>
                <a:gd name="T11" fmla="*/ 10 h 61"/>
                <a:gd name="T12" fmla="*/ 41 w 259"/>
                <a:gd name="T13" fmla="*/ 8 h 61"/>
                <a:gd name="T14" fmla="*/ 47 w 259"/>
                <a:gd name="T15" fmla="*/ 7 h 61"/>
                <a:gd name="T16" fmla="*/ 50 w 259"/>
                <a:gd name="T17" fmla="*/ 6 h 61"/>
                <a:gd name="T18" fmla="*/ 53 w 259"/>
                <a:gd name="T19" fmla="*/ 5 h 61"/>
                <a:gd name="T20" fmla="*/ 56 w 259"/>
                <a:gd name="T21" fmla="*/ 4 h 61"/>
                <a:gd name="T22" fmla="*/ 59 w 259"/>
                <a:gd name="T23" fmla="*/ 3 h 61"/>
                <a:gd name="T24" fmla="*/ 61 w 259"/>
                <a:gd name="T25" fmla="*/ 1 h 61"/>
                <a:gd name="T26" fmla="*/ 64 w 259"/>
                <a:gd name="T27" fmla="*/ 0 h 61"/>
                <a:gd name="T28" fmla="*/ 64 w 259"/>
                <a:gd name="T29" fmla="*/ 1 h 61"/>
                <a:gd name="T30" fmla="*/ 63 w 259"/>
                <a:gd name="T31" fmla="*/ 1 h 61"/>
                <a:gd name="T32" fmla="*/ 62 w 259"/>
                <a:gd name="T33" fmla="*/ 3 h 61"/>
                <a:gd name="T34" fmla="*/ 60 w 259"/>
                <a:gd name="T35" fmla="*/ 4 h 61"/>
                <a:gd name="T36" fmla="*/ 60 w 259"/>
                <a:gd name="T37" fmla="*/ 4 h 61"/>
                <a:gd name="T38" fmla="*/ 59 w 259"/>
                <a:gd name="T39" fmla="*/ 5 h 61"/>
                <a:gd name="T40" fmla="*/ 58 w 259"/>
                <a:gd name="T41" fmla="*/ 6 h 61"/>
                <a:gd name="T42" fmla="*/ 56 w 259"/>
                <a:gd name="T43" fmla="*/ 7 h 61"/>
                <a:gd name="T44" fmla="*/ 55 w 259"/>
                <a:gd name="T45" fmla="*/ 8 h 61"/>
                <a:gd name="T46" fmla="*/ 54 w 259"/>
                <a:gd name="T47" fmla="*/ 8 h 61"/>
                <a:gd name="T48" fmla="*/ 52 w 259"/>
                <a:gd name="T49" fmla="*/ 9 h 61"/>
                <a:gd name="T50" fmla="*/ 51 w 259"/>
                <a:gd name="T51" fmla="*/ 10 h 61"/>
                <a:gd name="T52" fmla="*/ 50 w 259"/>
                <a:gd name="T53" fmla="*/ 11 h 61"/>
                <a:gd name="T54" fmla="*/ 48 w 259"/>
                <a:gd name="T55" fmla="*/ 12 h 61"/>
                <a:gd name="T56" fmla="*/ 45 w 259"/>
                <a:gd name="T57" fmla="*/ 13 h 61"/>
                <a:gd name="T58" fmla="*/ 41 w 259"/>
                <a:gd name="T59" fmla="*/ 13 h 61"/>
                <a:gd name="T60" fmla="*/ 37 w 259"/>
                <a:gd name="T61" fmla="*/ 14 h 61"/>
                <a:gd name="T62" fmla="*/ 33 w 259"/>
                <a:gd name="T63" fmla="*/ 15 h 61"/>
                <a:gd name="T64" fmla="*/ 24 w 259"/>
                <a:gd name="T65" fmla="*/ 15 h 61"/>
                <a:gd name="T66" fmla="*/ 16 w 259"/>
                <a:gd name="T67" fmla="*/ 13 h 61"/>
                <a:gd name="T68" fmla="*/ 10 w 259"/>
                <a:gd name="T69" fmla="*/ 12 h 61"/>
                <a:gd name="T70" fmla="*/ 5 w 259"/>
                <a:gd name="T71" fmla="*/ 11 h 61"/>
                <a:gd name="T72" fmla="*/ 2 w 259"/>
                <a:gd name="T73" fmla="*/ 10 h 61"/>
                <a:gd name="T74" fmla="*/ 0 w 259"/>
                <a:gd name="T75" fmla="*/ 8 h 61"/>
                <a:gd name="T76" fmla="*/ 0 w 259"/>
                <a:gd name="T77" fmla="*/ 7 h 61"/>
                <a:gd name="T78" fmla="*/ 0 w 259"/>
                <a:gd name="T79" fmla="*/ 7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9"/>
                <a:gd name="T121" fmla="*/ 0 h 61"/>
                <a:gd name="T122" fmla="*/ 259 w 259"/>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9" h="61">
                  <a:moveTo>
                    <a:pt x="0" y="29"/>
                  </a:moveTo>
                  <a:lnTo>
                    <a:pt x="8" y="31"/>
                  </a:lnTo>
                  <a:lnTo>
                    <a:pt x="25" y="35"/>
                  </a:lnTo>
                  <a:lnTo>
                    <a:pt x="49" y="38"/>
                  </a:lnTo>
                  <a:lnTo>
                    <a:pt x="84" y="40"/>
                  </a:lnTo>
                  <a:lnTo>
                    <a:pt x="124" y="40"/>
                  </a:lnTo>
                  <a:lnTo>
                    <a:pt x="167" y="35"/>
                  </a:lnTo>
                  <a:lnTo>
                    <a:pt x="190" y="29"/>
                  </a:lnTo>
                  <a:lnTo>
                    <a:pt x="202" y="25"/>
                  </a:lnTo>
                  <a:lnTo>
                    <a:pt x="213" y="21"/>
                  </a:lnTo>
                  <a:lnTo>
                    <a:pt x="224" y="17"/>
                  </a:lnTo>
                  <a:lnTo>
                    <a:pt x="236" y="12"/>
                  </a:lnTo>
                  <a:lnTo>
                    <a:pt x="247" y="6"/>
                  </a:lnTo>
                  <a:lnTo>
                    <a:pt x="259" y="0"/>
                  </a:lnTo>
                  <a:lnTo>
                    <a:pt x="257" y="4"/>
                  </a:lnTo>
                  <a:lnTo>
                    <a:pt x="253" y="6"/>
                  </a:lnTo>
                  <a:lnTo>
                    <a:pt x="249" y="12"/>
                  </a:lnTo>
                  <a:lnTo>
                    <a:pt x="243" y="17"/>
                  </a:lnTo>
                  <a:lnTo>
                    <a:pt x="240" y="19"/>
                  </a:lnTo>
                  <a:lnTo>
                    <a:pt x="236" y="23"/>
                  </a:lnTo>
                  <a:lnTo>
                    <a:pt x="232" y="25"/>
                  </a:lnTo>
                  <a:lnTo>
                    <a:pt x="226" y="29"/>
                  </a:lnTo>
                  <a:lnTo>
                    <a:pt x="222" y="33"/>
                  </a:lnTo>
                  <a:lnTo>
                    <a:pt x="217" y="35"/>
                  </a:lnTo>
                  <a:lnTo>
                    <a:pt x="211" y="38"/>
                  </a:lnTo>
                  <a:lnTo>
                    <a:pt x="205" y="40"/>
                  </a:lnTo>
                  <a:lnTo>
                    <a:pt x="200" y="44"/>
                  </a:lnTo>
                  <a:lnTo>
                    <a:pt x="194" y="48"/>
                  </a:lnTo>
                  <a:lnTo>
                    <a:pt x="181" y="52"/>
                  </a:lnTo>
                  <a:lnTo>
                    <a:pt x="167" y="55"/>
                  </a:lnTo>
                  <a:lnTo>
                    <a:pt x="150" y="59"/>
                  </a:lnTo>
                  <a:lnTo>
                    <a:pt x="135" y="61"/>
                  </a:lnTo>
                  <a:lnTo>
                    <a:pt x="99" y="61"/>
                  </a:lnTo>
                  <a:lnTo>
                    <a:pt x="65" y="55"/>
                  </a:lnTo>
                  <a:lnTo>
                    <a:pt x="40" y="50"/>
                  </a:lnTo>
                  <a:lnTo>
                    <a:pt x="23" y="44"/>
                  </a:lnTo>
                  <a:lnTo>
                    <a:pt x="11" y="40"/>
                  </a:lnTo>
                  <a:lnTo>
                    <a:pt x="2" y="33"/>
                  </a:lnTo>
                  <a:lnTo>
                    <a:pt x="0" y="29"/>
                  </a:lnTo>
                  <a:close/>
                </a:path>
              </a:pathLst>
            </a:custGeom>
            <a:solidFill>
              <a:srgbClr val="000000"/>
            </a:solidFill>
            <a:ln w="9525">
              <a:noFill/>
              <a:round/>
              <a:headEnd/>
              <a:tailEnd/>
            </a:ln>
          </p:spPr>
          <p:txBody>
            <a:bodyPr/>
            <a:lstStyle/>
            <a:p>
              <a:endParaRPr lang="tr-TR"/>
            </a:p>
          </p:txBody>
        </p:sp>
        <p:sp>
          <p:nvSpPr>
            <p:cNvPr id="146537" name="Freeform 104"/>
            <p:cNvSpPr>
              <a:spLocks/>
            </p:cNvSpPr>
            <p:nvPr/>
          </p:nvSpPr>
          <p:spPr bwMode="auto">
            <a:xfrm>
              <a:off x="4100" y="3277"/>
              <a:ext cx="39" cy="29"/>
            </a:xfrm>
            <a:custGeom>
              <a:avLst/>
              <a:gdLst>
                <a:gd name="T0" fmla="*/ 20 w 78"/>
                <a:gd name="T1" fmla="*/ 3 h 59"/>
                <a:gd name="T2" fmla="*/ 19 w 78"/>
                <a:gd name="T3" fmla="*/ 2 h 59"/>
                <a:gd name="T4" fmla="*/ 18 w 78"/>
                <a:gd name="T5" fmla="*/ 1 h 59"/>
                <a:gd name="T6" fmla="*/ 15 w 78"/>
                <a:gd name="T7" fmla="*/ 0 h 59"/>
                <a:gd name="T8" fmla="*/ 13 w 78"/>
                <a:gd name="T9" fmla="*/ 0 h 59"/>
                <a:gd name="T10" fmla="*/ 7 w 78"/>
                <a:gd name="T11" fmla="*/ 0 h 59"/>
                <a:gd name="T12" fmla="*/ 4 w 78"/>
                <a:gd name="T13" fmla="*/ 2 h 59"/>
                <a:gd name="T14" fmla="*/ 2 w 78"/>
                <a:gd name="T15" fmla="*/ 4 h 59"/>
                <a:gd name="T16" fmla="*/ 1 w 78"/>
                <a:gd name="T17" fmla="*/ 5 h 59"/>
                <a:gd name="T18" fmla="*/ 0 w 78"/>
                <a:gd name="T19" fmla="*/ 8 h 59"/>
                <a:gd name="T20" fmla="*/ 0 w 78"/>
                <a:gd name="T21" fmla="*/ 11 h 59"/>
                <a:gd name="T22" fmla="*/ 1 w 78"/>
                <a:gd name="T23" fmla="*/ 14 h 59"/>
                <a:gd name="T24" fmla="*/ 4 w 78"/>
                <a:gd name="T25" fmla="*/ 14 h 59"/>
                <a:gd name="T26" fmla="*/ 5 w 78"/>
                <a:gd name="T27" fmla="*/ 10 h 59"/>
                <a:gd name="T28" fmla="*/ 5 w 78"/>
                <a:gd name="T29" fmla="*/ 8 h 59"/>
                <a:gd name="T30" fmla="*/ 6 w 78"/>
                <a:gd name="T31" fmla="*/ 7 h 59"/>
                <a:gd name="T32" fmla="*/ 9 w 78"/>
                <a:gd name="T33" fmla="*/ 5 h 59"/>
                <a:gd name="T34" fmla="*/ 10 w 78"/>
                <a:gd name="T35" fmla="*/ 4 h 59"/>
                <a:gd name="T36" fmla="*/ 11 w 78"/>
                <a:gd name="T37" fmla="*/ 4 h 59"/>
                <a:gd name="T38" fmla="*/ 13 w 78"/>
                <a:gd name="T39" fmla="*/ 3 h 59"/>
                <a:gd name="T40" fmla="*/ 15 w 78"/>
                <a:gd name="T41" fmla="*/ 3 h 59"/>
                <a:gd name="T42" fmla="*/ 20 w 78"/>
                <a:gd name="T43" fmla="*/ 3 h 59"/>
                <a:gd name="T44" fmla="*/ 20 w 78"/>
                <a:gd name="T45" fmla="*/ 3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59"/>
                <a:gd name="T71" fmla="*/ 78 w 78"/>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59">
                  <a:moveTo>
                    <a:pt x="78" y="12"/>
                  </a:moveTo>
                  <a:lnTo>
                    <a:pt x="76" y="10"/>
                  </a:lnTo>
                  <a:lnTo>
                    <a:pt x="71" y="6"/>
                  </a:lnTo>
                  <a:lnTo>
                    <a:pt x="63" y="2"/>
                  </a:lnTo>
                  <a:lnTo>
                    <a:pt x="54" y="0"/>
                  </a:lnTo>
                  <a:lnTo>
                    <a:pt x="29" y="2"/>
                  </a:lnTo>
                  <a:lnTo>
                    <a:pt x="16" y="10"/>
                  </a:lnTo>
                  <a:lnTo>
                    <a:pt x="10" y="16"/>
                  </a:lnTo>
                  <a:lnTo>
                    <a:pt x="4" y="21"/>
                  </a:lnTo>
                  <a:lnTo>
                    <a:pt x="0" y="35"/>
                  </a:lnTo>
                  <a:lnTo>
                    <a:pt x="0" y="46"/>
                  </a:lnTo>
                  <a:lnTo>
                    <a:pt x="4" y="56"/>
                  </a:lnTo>
                  <a:lnTo>
                    <a:pt x="16" y="59"/>
                  </a:lnTo>
                  <a:lnTo>
                    <a:pt x="21" y="42"/>
                  </a:lnTo>
                  <a:lnTo>
                    <a:pt x="23" y="35"/>
                  </a:lnTo>
                  <a:lnTo>
                    <a:pt x="27" y="29"/>
                  </a:lnTo>
                  <a:lnTo>
                    <a:pt x="33" y="21"/>
                  </a:lnTo>
                  <a:lnTo>
                    <a:pt x="38" y="18"/>
                  </a:lnTo>
                  <a:lnTo>
                    <a:pt x="44" y="16"/>
                  </a:lnTo>
                  <a:lnTo>
                    <a:pt x="52" y="14"/>
                  </a:lnTo>
                  <a:lnTo>
                    <a:pt x="63" y="12"/>
                  </a:lnTo>
                  <a:lnTo>
                    <a:pt x="78" y="12"/>
                  </a:lnTo>
                  <a:close/>
                </a:path>
              </a:pathLst>
            </a:custGeom>
            <a:solidFill>
              <a:srgbClr val="000000"/>
            </a:solidFill>
            <a:ln w="9525">
              <a:noFill/>
              <a:round/>
              <a:headEnd/>
              <a:tailEnd/>
            </a:ln>
          </p:spPr>
          <p:txBody>
            <a:bodyPr/>
            <a:lstStyle/>
            <a:p>
              <a:endParaRPr lang="tr-TR"/>
            </a:p>
          </p:txBody>
        </p:sp>
        <p:sp>
          <p:nvSpPr>
            <p:cNvPr id="146538" name="Freeform 105"/>
            <p:cNvSpPr>
              <a:spLocks/>
            </p:cNvSpPr>
            <p:nvPr/>
          </p:nvSpPr>
          <p:spPr bwMode="auto">
            <a:xfrm>
              <a:off x="4133" y="3222"/>
              <a:ext cx="68" cy="88"/>
            </a:xfrm>
            <a:custGeom>
              <a:avLst/>
              <a:gdLst>
                <a:gd name="T0" fmla="*/ 0 w 135"/>
                <a:gd name="T1" fmla="*/ 33 h 177"/>
                <a:gd name="T2" fmla="*/ 1 w 135"/>
                <a:gd name="T3" fmla="*/ 44 h 177"/>
                <a:gd name="T4" fmla="*/ 15 w 135"/>
                <a:gd name="T5" fmla="*/ 42 h 177"/>
                <a:gd name="T6" fmla="*/ 20 w 135"/>
                <a:gd name="T7" fmla="*/ 41 h 177"/>
                <a:gd name="T8" fmla="*/ 23 w 135"/>
                <a:gd name="T9" fmla="*/ 40 h 177"/>
                <a:gd name="T10" fmla="*/ 25 w 135"/>
                <a:gd name="T11" fmla="*/ 39 h 177"/>
                <a:gd name="T12" fmla="*/ 28 w 135"/>
                <a:gd name="T13" fmla="*/ 37 h 177"/>
                <a:gd name="T14" fmla="*/ 30 w 135"/>
                <a:gd name="T15" fmla="*/ 36 h 177"/>
                <a:gd name="T16" fmla="*/ 32 w 135"/>
                <a:gd name="T17" fmla="*/ 35 h 177"/>
                <a:gd name="T18" fmla="*/ 33 w 135"/>
                <a:gd name="T19" fmla="*/ 33 h 177"/>
                <a:gd name="T20" fmla="*/ 34 w 135"/>
                <a:gd name="T21" fmla="*/ 17 h 177"/>
                <a:gd name="T22" fmla="*/ 33 w 135"/>
                <a:gd name="T23" fmla="*/ 6 h 177"/>
                <a:gd name="T24" fmla="*/ 32 w 135"/>
                <a:gd name="T25" fmla="*/ 2 h 177"/>
                <a:gd name="T26" fmla="*/ 31 w 135"/>
                <a:gd name="T27" fmla="*/ 1 h 177"/>
                <a:gd name="T28" fmla="*/ 31 w 135"/>
                <a:gd name="T29" fmla="*/ 0 h 177"/>
                <a:gd name="T30" fmla="*/ 27 w 135"/>
                <a:gd name="T31" fmla="*/ 0 h 177"/>
                <a:gd name="T32" fmla="*/ 25 w 135"/>
                <a:gd name="T33" fmla="*/ 0 h 177"/>
                <a:gd name="T34" fmla="*/ 23 w 135"/>
                <a:gd name="T35" fmla="*/ 2 h 177"/>
                <a:gd name="T36" fmla="*/ 25 w 135"/>
                <a:gd name="T37" fmla="*/ 4 h 177"/>
                <a:gd name="T38" fmla="*/ 26 w 135"/>
                <a:gd name="T39" fmla="*/ 8 h 177"/>
                <a:gd name="T40" fmla="*/ 27 w 135"/>
                <a:gd name="T41" fmla="*/ 11 h 177"/>
                <a:gd name="T42" fmla="*/ 28 w 135"/>
                <a:gd name="T43" fmla="*/ 20 h 177"/>
                <a:gd name="T44" fmla="*/ 28 w 135"/>
                <a:gd name="T45" fmla="*/ 24 h 177"/>
                <a:gd name="T46" fmla="*/ 27 w 135"/>
                <a:gd name="T47" fmla="*/ 29 h 177"/>
                <a:gd name="T48" fmla="*/ 26 w 135"/>
                <a:gd name="T49" fmla="*/ 31 h 177"/>
                <a:gd name="T50" fmla="*/ 25 w 135"/>
                <a:gd name="T51" fmla="*/ 32 h 177"/>
                <a:gd name="T52" fmla="*/ 25 w 135"/>
                <a:gd name="T53" fmla="*/ 32 h 177"/>
                <a:gd name="T54" fmla="*/ 24 w 135"/>
                <a:gd name="T55" fmla="*/ 33 h 177"/>
                <a:gd name="T56" fmla="*/ 23 w 135"/>
                <a:gd name="T57" fmla="*/ 34 h 177"/>
                <a:gd name="T58" fmla="*/ 21 w 135"/>
                <a:gd name="T59" fmla="*/ 35 h 177"/>
                <a:gd name="T60" fmla="*/ 20 w 135"/>
                <a:gd name="T61" fmla="*/ 36 h 177"/>
                <a:gd name="T62" fmla="*/ 18 w 135"/>
                <a:gd name="T63" fmla="*/ 36 h 177"/>
                <a:gd name="T64" fmla="*/ 14 w 135"/>
                <a:gd name="T65" fmla="*/ 37 h 177"/>
                <a:gd name="T66" fmla="*/ 8 w 135"/>
                <a:gd name="T67" fmla="*/ 38 h 177"/>
                <a:gd name="T68" fmla="*/ 5 w 135"/>
                <a:gd name="T69" fmla="*/ 38 h 177"/>
                <a:gd name="T70" fmla="*/ 0 w 135"/>
                <a:gd name="T71" fmla="*/ 33 h 177"/>
                <a:gd name="T72" fmla="*/ 0 w 135"/>
                <a:gd name="T73" fmla="*/ 33 h 1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177"/>
                <a:gd name="T113" fmla="*/ 135 w 135"/>
                <a:gd name="T114" fmla="*/ 177 h 1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177">
                  <a:moveTo>
                    <a:pt x="0" y="135"/>
                  </a:moveTo>
                  <a:lnTo>
                    <a:pt x="4" y="177"/>
                  </a:lnTo>
                  <a:lnTo>
                    <a:pt x="57" y="169"/>
                  </a:lnTo>
                  <a:lnTo>
                    <a:pt x="78" y="164"/>
                  </a:lnTo>
                  <a:lnTo>
                    <a:pt x="89" y="160"/>
                  </a:lnTo>
                  <a:lnTo>
                    <a:pt x="99" y="156"/>
                  </a:lnTo>
                  <a:lnTo>
                    <a:pt x="110" y="150"/>
                  </a:lnTo>
                  <a:lnTo>
                    <a:pt x="118" y="147"/>
                  </a:lnTo>
                  <a:lnTo>
                    <a:pt x="125" y="141"/>
                  </a:lnTo>
                  <a:lnTo>
                    <a:pt x="131" y="133"/>
                  </a:lnTo>
                  <a:lnTo>
                    <a:pt x="135" y="71"/>
                  </a:lnTo>
                  <a:lnTo>
                    <a:pt x="131" y="25"/>
                  </a:lnTo>
                  <a:lnTo>
                    <a:pt x="127" y="10"/>
                  </a:lnTo>
                  <a:lnTo>
                    <a:pt x="124" y="4"/>
                  </a:lnTo>
                  <a:lnTo>
                    <a:pt x="122" y="2"/>
                  </a:lnTo>
                  <a:lnTo>
                    <a:pt x="108" y="0"/>
                  </a:lnTo>
                  <a:lnTo>
                    <a:pt x="99" y="2"/>
                  </a:lnTo>
                  <a:lnTo>
                    <a:pt x="91" y="10"/>
                  </a:lnTo>
                  <a:lnTo>
                    <a:pt x="97" y="19"/>
                  </a:lnTo>
                  <a:lnTo>
                    <a:pt x="101" y="33"/>
                  </a:lnTo>
                  <a:lnTo>
                    <a:pt x="105" y="46"/>
                  </a:lnTo>
                  <a:lnTo>
                    <a:pt x="110" y="82"/>
                  </a:lnTo>
                  <a:lnTo>
                    <a:pt x="110" y="99"/>
                  </a:lnTo>
                  <a:lnTo>
                    <a:pt x="105" y="116"/>
                  </a:lnTo>
                  <a:lnTo>
                    <a:pt x="101" y="124"/>
                  </a:lnTo>
                  <a:lnTo>
                    <a:pt x="99" y="128"/>
                  </a:lnTo>
                  <a:lnTo>
                    <a:pt x="97" y="131"/>
                  </a:lnTo>
                  <a:lnTo>
                    <a:pt x="93" y="133"/>
                  </a:lnTo>
                  <a:lnTo>
                    <a:pt x="91" y="137"/>
                  </a:lnTo>
                  <a:lnTo>
                    <a:pt x="84" y="141"/>
                  </a:lnTo>
                  <a:lnTo>
                    <a:pt x="78" y="145"/>
                  </a:lnTo>
                  <a:lnTo>
                    <a:pt x="70" y="147"/>
                  </a:lnTo>
                  <a:lnTo>
                    <a:pt x="55" y="150"/>
                  </a:lnTo>
                  <a:lnTo>
                    <a:pt x="30" y="154"/>
                  </a:lnTo>
                  <a:lnTo>
                    <a:pt x="19" y="152"/>
                  </a:lnTo>
                  <a:lnTo>
                    <a:pt x="0" y="135"/>
                  </a:lnTo>
                  <a:close/>
                </a:path>
              </a:pathLst>
            </a:custGeom>
            <a:solidFill>
              <a:srgbClr val="000000"/>
            </a:solidFill>
            <a:ln w="9525">
              <a:noFill/>
              <a:round/>
              <a:headEnd/>
              <a:tailEnd/>
            </a:ln>
          </p:spPr>
          <p:txBody>
            <a:bodyPr/>
            <a:lstStyle/>
            <a:p>
              <a:endParaRPr lang="tr-TR"/>
            </a:p>
          </p:txBody>
        </p:sp>
        <p:sp>
          <p:nvSpPr>
            <p:cNvPr id="146539" name="Freeform 106"/>
            <p:cNvSpPr>
              <a:spLocks/>
            </p:cNvSpPr>
            <p:nvPr/>
          </p:nvSpPr>
          <p:spPr bwMode="auto">
            <a:xfrm>
              <a:off x="3709" y="2981"/>
              <a:ext cx="72" cy="129"/>
            </a:xfrm>
            <a:custGeom>
              <a:avLst/>
              <a:gdLst>
                <a:gd name="T0" fmla="*/ 30 w 145"/>
                <a:gd name="T1" fmla="*/ 0 h 256"/>
                <a:gd name="T2" fmla="*/ 0 w 145"/>
                <a:gd name="T3" fmla="*/ 13 h 256"/>
                <a:gd name="T4" fmla="*/ 0 w 145"/>
                <a:gd name="T5" fmla="*/ 15 h 256"/>
                <a:gd name="T6" fmla="*/ 2 w 145"/>
                <a:gd name="T7" fmla="*/ 16 h 256"/>
                <a:gd name="T8" fmla="*/ 3 w 145"/>
                <a:gd name="T9" fmla="*/ 19 h 256"/>
                <a:gd name="T10" fmla="*/ 4 w 145"/>
                <a:gd name="T11" fmla="*/ 23 h 256"/>
                <a:gd name="T12" fmla="*/ 6 w 145"/>
                <a:gd name="T13" fmla="*/ 27 h 256"/>
                <a:gd name="T14" fmla="*/ 8 w 145"/>
                <a:gd name="T15" fmla="*/ 31 h 256"/>
                <a:gd name="T16" fmla="*/ 10 w 145"/>
                <a:gd name="T17" fmla="*/ 36 h 256"/>
                <a:gd name="T18" fmla="*/ 12 w 145"/>
                <a:gd name="T19" fmla="*/ 40 h 256"/>
                <a:gd name="T20" fmla="*/ 13 w 145"/>
                <a:gd name="T21" fmla="*/ 45 h 256"/>
                <a:gd name="T22" fmla="*/ 15 w 145"/>
                <a:gd name="T23" fmla="*/ 49 h 256"/>
                <a:gd name="T24" fmla="*/ 16 w 145"/>
                <a:gd name="T25" fmla="*/ 53 h 256"/>
                <a:gd name="T26" fmla="*/ 18 w 145"/>
                <a:gd name="T27" fmla="*/ 57 h 256"/>
                <a:gd name="T28" fmla="*/ 19 w 145"/>
                <a:gd name="T29" fmla="*/ 60 h 256"/>
                <a:gd name="T30" fmla="*/ 20 w 145"/>
                <a:gd name="T31" fmla="*/ 65 h 256"/>
                <a:gd name="T32" fmla="*/ 23 w 145"/>
                <a:gd name="T33" fmla="*/ 63 h 256"/>
                <a:gd name="T34" fmla="*/ 21 w 145"/>
                <a:gd name="T35" fmla="*/ 52 h 256"/>
                <a:gd name="T36" fmla="*/ 20 w 145"/>
                <a:gd name="T37" fmla="*/ 47 h 256"/>
                <a:gd name="T38" fmla="*/ 19 w 145"/>
                <a:gd name="T39" fmla="*/ 42 h 256"/>
                <a:gd name="T40" fmla="*/ 18 w 145"/>
                <a:gd name="T41" fmla="*/ 39 h 256"/>
                <a:gd name="T42" fmla="*/ 17 w 145"/>
                <a:gd name="T43" fmla="*/ 36 h 256"/>
                <a:gd name="T44" fmla="*/ 16 w 145"/>
                <a:gd name="T45" fmla="*/ 33 h 256"/>
                <a:gd name="T46" fmla="*/ 15 w 145"/>
                <a:gd name="T47" fmla="*/ 30 h 256"/>
                <a:gd name="T48" fmla="*/ 14 w 145"/>
                <a:gd name="T49" fmla="*/ 27 h 256"/>
                <a:gd name="T50" fmla="*/ 12 w 145"/>
                <a:gd name="T51" fmla="*/ 24 h 256"/>
                <a:gd name="T52" fmla="*/ 10 w 145"/>
                <a:gd name="T53" fmla="*/ 21 h 256"/>
                <a:gd name="T54" fmla="*/ 7 w 145"/>
                <a:gd name="T55" fmla="*/ 17 h 256"/>
                <a:gd name="T56" fmla="*/ 8 w 145"/>
                <a:gd name="T57" fmla="*/ 16 h 256"/>
                <a:gd name="T58" fmla="*/ 10 w 145"/>
                <a:gd name="T59" fmla="*/ 15 h 256"/>
                <a:gd name="T60" fmla="*/ 11 w 145"/>
                <a:gd name="T61" fmla="*/ 14 h 256"/>
                <a:gd name="T62" fmla="*/ 14 w 145"/>
                <a:gd name="T63" fmla="*/ 13 h 256"/>
                <a:gd name="T64" fmla="*/ 16 w 145"/>
                <a:gd name="T65" fmla="*/ 12 h 256"/>
                <a:gd name="T66" fmla="*/ 18 w 145"/>
                <a:gd name="T67" fmla="*/ 11 h 256"/>
                <a:gd name="T68" fmla="*/ 21 w 145"/>
                <a:gd name="T69" fmla="*/ 9 h 256"/>
                <a:gd name="T70" fmla="*/ 24 w 145"/>
                <a:gd name="T71" fmla="*/ 8 h 256"/>
                <a:gd name="T72" fmla="*/ 26 w 145"/>
                <a:gd name="T73" fmla="*/ 7 h 256"/>
                <a:gd name="T74" fmla="*/ 29 w 145"/>
                <a:gd name="T75" fmla="*/ 6 h 256"/>
                <a:gd name="T76" fmla="*/ 31 w 145"/>
                <a:gd name="T77" fmla="*/ 5 h 256"/>
                <a:gd name="T78" fmla="*/ 34 w 145"/>
                <a:gd name="T79" fmla="*/ 4 h 256"/>
                <a:gd name="T80" fmla="*/ 36 w 145"/>
                <a:gd name="T81" fmla="*/ 3 h 256"/>
                <a:gd name="T82" fmla="*/ 30 w 145"/>
                <a:gd name="T83" fmla="*/ 0 h 256"/>
                <a:gd name="T84" fmla="*/ 30 w 145"/>
                <a:gd name="T85" fmla="*/ 0 h 2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256"/>
                <a:gd name="T131" fmla="*/ 145 w 145"/>
                <a:gd name="T132" fmla="*/ 256 h 2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256">
                  <a:moveTo>
                    <a:pt x="122" y="0"/>
                  </a:moveTo>
                  <a:lnTo>
                    <a:pt x="0" y="49"/>
                  </a:lnTo>
                  <a:lnTo>
                    <a:pt x="2" y="57"/>
                  </a:lnTo>
                  <a:lnTo>
                    <a:pt x="8" y="64"/>
                  </a:lnTo>
                  <a:lnTo>
                    <a:pt x="12" y="76"/>
                  </a:lnTo>
                  <a:lnTo>
                    <a:pt x="18" y="91"/>
                  </a:lnTo>
                  <a:lnTo>
                    <a:pt x="25" y="106"/>
                  </a:lnTo>
                  <a:lnTo>
                    <a:pt x="33" y="121"/>
                  </a:lnTo>
                  <a:lnTo>
                    <a:pt x="40" y="140"/>
                  </a:lnTo>
                  <a:lnTo>
                    <a:pt x="48" y="157"/>
                  </a:lnTo>
                  <a:lnTo>
                    <a:pt x="54" y="176"/>
                  </a:lnTo>
                  <a:lnTo>
                    <a:pt x="61" y="193"/>
                  </a:lnTo>
                  <a:lnTo>
                    <a:pt x="67" y="210"/>
                  </a:lnTo>
                  <a:lnTo>
                    <a:pt x="73" y="224"/>
                  </a:lnTo>
                  <a:lnTo>
                    <a:pt x="76" y="239"/>
                  </a:lnTo>
                  <a:lnTo>
                    <a:pt x="80" y="256"/>
                  </a:lnTo>
                  <a:lnTo>
                    <a:pt x="95" y="248"/>
                  </a:lnTo>
                  <a:lnTo>
                    <a:pt x="86" y="205"/>
                  </a:lnTo>
                  <a:lnTo>
                    <a:pt x="82" y="186"/>
                  </a:lnTo>
                  <a:lnTo>
                    <a:pt x="78" y="165"/>
                  </a:lnTo>
                  <a:lnTo>
                    <a:pt x="75" y="153"/>
                  </a:lnTo>
                  <a:lnTo>
                    <a:pt x="71" y="142"/>
                  </a:lnTo>
                  <a:lnTo>
                    <a:pt x="67" y="131"/>
                  </a:lnTo>
                  <a:lnTo>
                    <a:pt x="61" y="119"/>
                  </a:lnTo>
                  <a:lnTo>
                    <a:pt x="56" y="108"/>
                  </a:lnTo>
                  <a:lnTo>
                    <a:pt x="48" y="95"/>
                  </a:lnTo>
                  <a:lnTo>
                    <a:pt x="40" y="81"/>
                  </a:lnTo>
                  <a:lnTo>
                    <a:pt x="31" y="68"/>
                  </a:lnTo>
                  <a:lnTo>
                    <a:pt x="35" y="62"/>
                  </a:lnTo>
                  <a:lnTo>
                    <a:pt x="40" y="58"/>
                  </a:lnTo>
                  <a:lnTo>
                    <a:pt x="46" y="55"/>
                  </a:lnTo>
                  <a:lnTo>
                    <a:pt x="56" y="51"/>
                  </a:lnTo>
                  <a:lnTo>
                    <a:pt x="65" y="45"/>
                  </a:lnTo>
                  <a:lnTo>
                    <a:pt x="75" y="41"/>
                  </a:lnTo>
                  <a:lnTo>
                    <a:pt x="86" y="36"/>
                  </a:lnTo>
                  <a:lnTo>
                    <a:pt x="97" y="30"/>
                  </a:lnTo>
                  <a:lnTo>
                    <a:pt x="107" y="26"/>
                  </a:lnTo>
                  <a:lnTo>
                    <a:pt x="118" y="22"/>
                  </a:lnTo>
                  <a:lnTo>
                    <a:pt x="126" y="19"/>
                  </a:lnTo>
                  <a:lnTo>
                    <a:pt x="139" y="13"/>
                  </a:lnTo>
                  <a:lnTo>
                    <a:pt x="145" y="11"/>
                  </a:lnTo>
                  <a:lnTo>
                    <a:pt x="122" y="0"/>
                  </a:lnTo>
                  <a:close/>
                </a:path>
              </a:pathLst>
            </a:custGeom>
            <a:solidFill>
              <a:srgbClr val="000000"/>
            </a:solidFill>
            <a:ln w="9525">
              <a:noFill/>
              <a:round/>
              <a:headEnd/>
              <a:tailEnd/>
            </a:ln>
          </p:spPr>
          <p:txBody>
            <a:bodyPr/>
            <a:lstStyle/>
            <a:p>
              <a:endParaRPr lang="tr-TR"/>
            </a:p>
          </p:txBody>
        </p:sp>
        <p:sp>
          <p:nvSpPr>
            <p:cNvPr id="146540" name="Freeform 107"/>
            <p:cNvSpPr>
              <a:spLocks/>
            </p:cNvSpPr>
            <p:nvPr/>
          </p:nvSpPr>
          <p:spPr bwMode="auto">
            <a:xfrm>
              <a:off x="3765" y="3032"/>
              <a:ext cx="61" cy="92"/>
            </a:xfrm>
            <a:custGeom>
              <a:avLst/>
              <a:gdLst>
                <a:gd name="T0" fmla="*/ 1 w 121"/>
                <a:gd name="T1" fmla="*/ 10 h 185"/>
                <a:gd name="T2" fmla="*/ 1 w 121"/>
                <a:gd name="T3" fmla="*/ 15 h 185"/>
                <a:gd name="T4" fmla="*/ 2 w 121"/>
                <a:gd name="T5" fmla="*/ 20 h 185"/>
                <a:gd name="T6" fmla="*/ 4 w 121"/>
                <a:gd name="T7" fmla="*/ 26 h 185"/>
                <a:gd name="T8" fmla="*/ 5 w 121"/>
                <a:gd name="T9" fmla="*/ 29 h 185"/>
                <a:gd name="T10" fmla="*/ 6 w 121"/>
                <a:gd name="T11" fmla="*/ 32 h 185"/>
                <a:gd name="T12" fmla="*/ 7 w 121"/>
                <a:gd name="T13" fmla="*/ 34 h 185"/>
                <a:gd name="T14" fmla="*/ 8 w 121"/>
                <a:gd name="T15" fmla="*/ 35 h 185"/>
                <a:gd name="T16" fmla="*/ 9 w 121"/>
                <a:gd name="T17" fmla="*/ 36 h 185"/>
                <a:gd name="T18" fmla="*/ 10 w 121"/>
                <a:gd name="T19" fmla="*/ 37 h 185"/>
                <a:gd name="T20" fmla="*/ 11 w 121"/>
                <a:gd name="T21" fmla="*/ 38 h 185"/>
                <a:gd name="T22" fmla="*/ 12 w 121"/>
                <a:gd name="T23" fmla="*/ 38 h 185"/>
                <a:gd name="T24" fmla="*/ 13 w 121"/>
                <a:gd name="T25" fmla="*/ 39 h 185"/>
                <a:gd name="T26" fmla="*/ 15 w 121"/>
                <a:gd name="T27" fmla="*/ 40 h 185"/>
                <a:gd name="T28" fmla="*/ 18 w 121"/>
                <a:gd name="T29" fmla="*/ 39 h 185"/>
                <a:gd name="T30" fmla="*/ 21 w 121"/>
                <a:gd name="T31" fmla="*/ 38 h 185"/>
                <a:gd name="T32" fmla="*/ 23 w 121"/>
                <a:gd name="T33" fmla="*/ 37 h 185"/>
                <a:gd name="T34" fmla="*/ 25 w 121"/>
                <a:gd name="T35" fmla="*/ 32 h 185"/>
                <a:gd name="T36" fmla="*/ 26 w 121"/>
                <a:gd name="T37" fmla="*/ 26 h 185"/>
                <a:gd name="T38" fmla="*/ 26 w 121"/>
                <a:gd name="T39" fmla="*/ 20 h 185"/>
                <a:gd name="T40" fmla="*/ 25 w 121"/>
                <a:gd name="T41" fmla="*/ 13 h 185"/>
                <a:gd name="T42" fmla="*/ 24 w 121"/>
                <a:gd name="T43" fmla="*/ 8 h 185"/>
                <a:gd name="T44" fmla="*/ 23 w 121"/>
                <a:gd name="T45" fmla="*/ 2 h 185"/>
                <a:gd name="T46" fmla="*/ 27 w 121"/>
                <a:gd name="T47" fmla="*/ 0 h 185"/>
                <a:gd name="T48" fmla="*/ 27 w 121"/>
                <a:gd name="T49" fmla="*/ 2 h 185"/>
                <a:gd name="T50" fmla="*/ 28 w 121"/>
                <a:gd name="T51" fmla="*/ 6 h 185"/>
                <a:gd name="T52" fmla="*/ 30 w 121"/>
                <a:gd name="T53" fmla="*/ 21 h 185"/>
                <a:gd name="T54" fmla="*/ 31 w 121"/>
                <a:gd name="T55" fmla="*/ 29 h 185"/>
                <a:gd name="T56" fmla="*/ 29 w 121"/>
                <a:gd name="T57" fmla="*/ 36 h 185"/>
                <a:gd name="T58" fmla="*/ 28 w 121"/>
                <a:gd name="T59" fmla="*/ 39 h 185"/>
                <a:gd name="T60" fmla="*/ 27 w 121"/>
                <a:gd name="T61" fmla="*/ 42 h 185"/>
                <a:gd name="T62" fmla="*/ 26 w 121"/>
                <a:gd name="T63" fmla="*/ 43 h 185"/>
                <a:gd name="T64" fmla="*/ 25 w 121"/>
                <a:gd name="T65" fmla="*/ 44 h 185"/>
                <a:gd name="T66" fmla="*/ 24 w 121"/>
                <a:gd name="T67" fmla="*/ 45 h 185"/>
                <a:gd name="T68" fmla="*/ 23 w 121"/>
                <a:gd name="T69" fmla="*/ 46 h 185"/>
                <a:gd name="T70" fmla="*/ 18 w 121"/>
                <a:gd name="T71" fmla="*/ 46 h 185"/>
                <a:gd name="T72" fmla="*/ 14 w 121"/>
                <a:gd name="T73" fmla="*/ 44 h 185"/>
                <a:gd name="T74" fmla="*/ 11 w 121"/>
                <a:gd name="T75" fmla="*/ 42 h 185"/>
                <a:gd name="T76" fmla="*/ 9 w 121"/>
                <a:gd name="T77" fmla="*/ 41 h 185"/>
                <a:gd name="T78" fmla="*/ 8 w 121"/>
                <a:gd name="T79" fmla="*/ 40 h 185"/>
                <a:gd name="T80" fmla="*/ 6 w 121"/>
                <a:gd name="T81" fmla="*/ 38 h 185"/>
                <a:gd name="T82" fmla="*/ 5 w 121"/>
                <a:gd name="T83" fmla="*/ 37 h 185"/>
                <a:gd name="T84" fmla="*/ 4 w 121"/>
                <a:gd name="T85" fmla="*/ 33 h 185"/>
                <a:gd name="T86" fmla="*/ 2 w 121"/>
                <a:gd name="T87" fmla="*/ 30 h 185"/>
                <a:gd name="T88" fmla="*/ 1 w 121"/>
                <a:gd name="T89" fmla="*/ 26 h 185"/>
                <a:gd name="T90" fmla="*/ 0 w 121"/>
                <a:gd name="T91" fmla="*/ 20 h 185"/>
                <a:gd name="T92" fmla="*/ 0 w 121"/>
                <a:gd name="T93" fmla="*/ 17 h 185"/>
                <a:gd name="T94" fmla="*/ 0 w 121"/>
                <a:gd name="T95" fmla="*/ 15 h 185"/>
                <a:gd name="T96" fmla="*/ 1 w 121"/>
                <a:gd name="T97" fmla="*/ 10 h 185"/>
                <a:gd name="T98" fmla="*/ 1 w 121"/>
                <a:gd name="T99" fmla="*/ 10 h 1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85"/>
                <a:gd name="T152" fmla="*/ 121 w 121"/>
                <a:gd name="T153" fmla="*/ 185 h 1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85">
                  <a:moveTo>
                    <a:pt x="1" y="42"/>
                  </a:moveTo>
                  <a:lnTo>
                    <a:pt x="3" y="63"/>
                  </a:lnTo>
                  <a:lnTo>
                    <a:pt x="7" y="82"/>
                  </a:lnTo>
                  <a:lnTo>
                    <a:pt x="13" y="105"/>
                  </a:lnTo>
                  <a:lnTo>
                    <a:pt x="17" y="116"/>
                  </a:lnTo>
                  <a:lnTo>
                    <a:pt x="22" y="128"/>
                  </a:lnTo>
                  <a:lnTo>
                    <a:pt x="28" y="137"/>
                  </a:lnTo>
                  <a:lnTo>
                    <a:pt x="30" y="141"/>
                  </a:lnTo>
                  <a:lnTo>
                    <a:pt x="34" y="145"/>
                  </a:lnTo>
                  <a:lnTo>
                    <a:pt x="38" y="148"/>
                  </a:lnTo>
                  <a:lnTo>
                    <a:pt x="41" y="152"/>
                  </a:lnTo>
                  <a:lnTo>
                    <a:pt x="47" y="154"/>
                  </a:lnTo>
                  <a:lnTo>
                    <a:pt x="51" y="156"/>
                  </a:lnTo>
                  <a:lnTo>
                    <a:pt x="60" y="160"/>
                  </a:lnTo>
                  <a:lnTo>
                    <a:pt x="72" y="158"/>
                  </a:lnTo>
                  <a:lnTo>
                    <a:pt x="81" y="154"/>
                  </a:lnTo>
                  <a:lnTo>
                    <a:pt x="89" y="148"/>
                  </a:lnTo>
                  <a:lnTo>
                    <a:pt x="100" y="129"/>
                  </a:lnTo>
                  <a:lnTo>
                    <a:pt x="104" y="107"/>
                  </a:lnTo>
                  <a:lnTo>
                    <a:pt x="104" y="80"/>
                  </a:lnTo>
                  <a:lnTo>
                    <a:pt x="100" y="53"/>
                  </a:lnTo>
                  <a:lnTo>
                    <a:pt x="95" y="33"/>
                  </a:lnTo>
                  <a:lnTo>
                    <a:pt x="89" y="10"/>
                  </a:lnTo>
                  <a:lnTo>
                    <a:pt x="106" y="0"/>
                  </a:lnTo>
                  <a:lnTo>
                    <a:pt x="108" y="8"/>
                  </a:lnTo>
                  <a:lnTo>
                    <a:pt x="112" y="27"/>
                  </a:lnTo>
                  <a:lnTo>
                    <a:pt x="119" y="84"/>
                  </a:lnTo>
                  <a:lnTo>
                    <a:pt x="121" y="116"/>
                  </a:lnTo>
                  <a:lnTo>
                    <a:pt x="115" y="147"/>
                  </a:lnTo>
                  <a:lnTo>
                    <a:pt x="112" y="158"/>
                  </a:lnTo>
                  <a:lnTo>
                    <a:pt x="106" y="169"/>
                  </a:lnTo>
                  <a:lnTo>
                    <a:pt x="102" y="175"/>
                  </a:lnTo>
                  <a:lnTo>
                    <a:pt x="98" y="179"/>
                  </a:lnTo>
                  <a:lnTo>
                    <a:pt x="93" y="181"/>
                  </a:lnTo>
                  <a:lnTo>
                    <a:pt x="89" y="185"/>
                  </a:lnTo>
                  <a:lnTo>
                    <a:pt x="70" y="185"/>
                  </a:lnTo>
                  <a:lnTo>
                    <a:pt x="55" y="179"/>
                  </a:lnTo>
                  <a:lnTo>
                    <a:pt x="41" y="171"/>
                  </a:lnTo>
                  <a:lnTo>
                    <a:pt x="36" y="167"/>
                  </a:lnTo>
                  <a:lnTo>
                    <a:pt x="30" y="160"/>
                  </a:lnTo>
                  <a:lnTo>
                    <a:pt x="24" y="154"/>
                  </a:lnTo>
                  <a:lnTo>
                    <a:pt x="20" y="148"/>
                  </a:lnTo>
                  <a:lnTo>
                    <a:pt x="13" y="135"/>
                  </a:lnTo>
                  <a:lnTo>
                    <a:pt x="7" y="120"/>
                  </a:lnTo>
                  <a:lnTo>
                    <a:pt x="3" y="107"/>
                  </a:lnTo>
                  <a:lnTo>
                    <a:pt x="0" y="82"/>
                  </a:lnTo>
                  <a:lnTo>
                    <a:pt x="0" y="71"/>
                  </a:lnTo>
                  <a:lnTo>
                    <a:pt x="0" y="61"/>
                  </a:lnTo>
                  <a:lnTo>
                    <a:pt x="1" y="42"/>
                  </a:lnTo>
                  <a:close/>
                </a:path>
              </a:pathLst>
            </a:custGeom>
            <a:solidFill>
              <a:srgbClr val="000000"/>
            </a:solidFill>
            <a:ln w="9525">
              <a:noFill/>
              <a:round/>
              <a:headEnd/>
              <a:tailEnd/>
            </a:ln>
          </p:spPr>
          <p:txBody>
            <a:bodyPr/>
            <a:lstStyle/>
            <a:p>
              <a:endParaRPr lang="tr-TR"/>
            </a:p>
          </p:txBody>
        </p:sp>
        <p:sp>
          <p:nvSpPr>
            <p:cNvPr id="146541" name="Freeform 108"/>
            <p:cNvSpPr>
              <a:spLocks/>
            </p:cNvSpPr>
            <p:nvPr/>
          </p:nvSpPr>
          <p:spPr bwMode="auto">
            <a:xfrm>
              <a:off x="3783" y="3069"/>
              <a:ext cx="22" cy="30"/>
            </a:xfrm>
            <a:custGeom>
              <a:avLst/>
              <a:gdLst>
                <a:gd name="T0" fmla="*/ 8 w 43"/>
                <a:gd name="T1" fmla="*/ 0 h 61"/>
                <a:gd name="T2" fmla="*/ 8 w 43"/>
                <a:gd name="T3" fmla="*/ 3 h 61"/>
                <a:gd name="T4" fmla="*/ 7 w 43"/>
                <a:gd name="T5" fmla="*/ 4 h 61"/>
                <a:gd name="T6" fmla="*/ 5 w 43"/>
                <a:gd name="T7" fmla="*/ 5 h 61"/>
                <a:gd name="T8" fmla="*/ 4 w 43"/>
                <a:gd name="T9" fmla="*/ 7 h 61"/>
                <a:gd name="T10" fmla="*/ 4 w 43"/>
                <a:gd name="T11" fmla="*/ 9 h 61"/>
                <a:gd name="T12" fmla="*/ 5 w 43"/>
                <a:gd name="T13" fmla="*/ 10 h 61"/>
                <a:gd name="T14" fmla="*/ 6 w 43"/>
                <a:gd name="T15" fmla="*/ 11 h 61"/>
                <a:gd name="T16" fmla="*/ 6 w 43"/>
                <a:gd name="T17" fmla="*/ 11 h 61"/>
                <a:gd name="T18" fmla="*/ 8 w 43"/>
                <a:gd name="T19" fmla="*/ 11 h 61"/>
                <a:gd name="T20" fmla="*/ 9 w 43"/>
                <a:gd name="T21" fmla="*/ 11 h 61"/>
                <a:gd name="T22" fmla="*/ 10 w 43"/>
                <a:gd name="T23" fmla="*/ 10 h 61"/>
                <a:gd name="T24" fmla="*/ 11 w 43"/>
                <a:gd name="T25" fmla="*/ 6 h 61"/>
                <a:gd name="T26" fmla="*/ 11 w 43"/>
                <a:gd name="T27" fmla="*/ 10 h 61"/>
                <a:gd name="T28" fmla="*/ 11 w 43"/>
                <a:gd name="T29" fmla="*/ 11 h 61"/>
                <a:gd name="T30" fmla="*/ 10 w 43"/>
                <a:gd name="T31" fmla="*/ 13 h 61"/>
                <a:gd name="T32" fmla="*/ 10 w 43"/>
                <a:gd name="T33" fmla="*/ 13 h 61"/>
                <a:gd name="T34" fmla="*/ 9 w 43"/>
                <a:gd name="T35" fmla="*/ 14 h 61"/>
                <a:gd name="T36" fmla="*/ 7 w 43"/>
                <a:gd name="T37" fmla="*/ 15 h 61"/>
                <a:gd name="T38" fmla="*/ 4 w 43"/>
                <a:gd name="T39" fmla="*/ 14 h 61"/>
                <a:gd name="T40" fmla="*/ 1 w 43"/>
                <a:gd name="T41" fmla="*/ 12 h 61"/>
                <a:gd name="T42" fmla="*/ 0 w 43"/>
                <a:gd name="T43" fmla="*/ 9 h 61"/>
                <a:gd name="T44" fmla="*/ 1 w 43"/>
                <a:gd name="T45" fmla="*/ 5 h 61"/>
                <a:gd name="T46" fmla="*/ 2 w 43"/>
                <a:gd name="T47" fmla="*/ 3 h 61"/>
                <a:gd name="T48" fmla="*/ 2 w 43"/>
                <a:gd name="T49" fmla="*/ 2 h 61"/>
                <a:gd name="T50" fmla="*/ 3 w 43"/>
                <a:gd name="T51" fmla="*/ 2 h 61"/>
                <a:gd name="T52" fmla="*/ 4 w 43"/>
                <a:gd name="T53" fmla="*/ 1 h 61"/>
                <a:gd name="T54" fmla="*/ 5 w 43"/>
                <a:gd name="T55" fmla="*/ 0 h 61"/>
                <a:gd name="T56" fmla="*/ 8 w 43"/>
                <a:gd name="T57" fmla="*/ 0 h 61"/>
                <a:gd name="T58" fmla="*/ 8 w 43"/>
                <a:gd name="T59" fmla="*/ 0 h 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61"/>
                <a:gd name="T92" fmla="*/ 43 w 43"/>
                <a:gd name="T93" fmla="*/ 61 h 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61">
                  <a:moveTo>
                    <a:pt x="32" y="0"/>
                  </a:moveTo>
                  <a:lnTo>
                    <a:pt x="30" y="14"/>
                  </a:lnTo>
                  <a:lnTo>
                    <a:pt x="26" y="16"/>
                  </a:lnTo>
                  <a:lnTo>
                    <a:pt x="19" y="21"/>
                  </a:lnTo>
                  <a:lnTo>
                    <a:pt x="15" y="31"/>
                  </a:lnTo>
                  <a:lnTo>
                    <a:pt x="15" y="36"/>
                  </a:lnTo>
                  <a:lnTo>
                    <a:pt x="19" y="42"/>
                  </a:lnTo>
                  <a:lnTo>
                    <a:pt x="22" y="44"/>
                  </a:lnTo>
                  <a:lnTo>
                    <a:pt x="24" y="46"/>
                  </a:lnTo>
                  <a:lnTo>
                    <a:pt x="30" y="46"/>
                  </a:lnTo>
                  <a:lnTo>
                    <a:pt x="36" y="44"/>
                  </a:lnTo>
                  <a:lnTo>
                    <a:pt x="38" y="40"/>
                  </a:lnTo>
                  <a:lnTo>
                    <a:pt x="41" y="25"/>
                  </a:lnTo>
                  <a:lnTo>
                    <a:pt x="43" y="40"/>
                  </a:lnTo>
                  <a:lnTo>
                    <a:pt x="43" y="46"/>
                  </a:lnTo>
                  <a:lnTo>
                    <a:pt x="40" y="54"/>
                  </a:lnTo>
                  <a:lnTo>
                    <a:pt x="38" y="55"/>
                  </a:lnTo>
                  <a:lnTo>
                    <a:pt x="36" y="57"/>
                  </a:lnTo>
                  <a:lnTo>
                    <a:pt x="26" y="61"/>
                  </a:lnTo>
                  <a:lnTo>
                    <a:pt x="13" y="57"/>
                  </a:lnTo>
                  <a:lnTo>
                    <a:pt x="3" y="50"/>
                  </a:lnTo>
                  <a:lnTo>
                    <a:pt x="0" y="36"/>
                  </a:lnTo>
                  <a:lnTo>
                    <a:pt x="2" y="21"/>
                  </a:lnTo>
                  <a:lnTo>
                    <a:pt x="5" y="14"/>
                  </a:lnTo>
                  <a:lnTo>
                    <a:pt x="7" y="10"/>
                  </a:lnTo>
                  <a:lnTo>
                    <a:pt x="9" y="8"/>
                  </a:lnTo>
                  <a:lnTo>
                    <a:pt x="15" y="4"/>
                  </a:lnTo>
                  <a:lnTo>
                    <a:pt x="19" y="2"/>
                  </a:lnTo>
                  <a:lnTo>
                    <a:pt x="32" y="0"/>
                  </a:lnTo>
                  <a:close/>
                </a:path>
              </a:pathLst>
            </a:custGeom>
            <a:solidFill>
              <a:srgbClr val="000000"/>
            </a:solidFill>
            <a:ln w="9525">
              <a:noFill/>
              <a:round/>
              <a:headEnd/>
              <a:tailEnd/>
            </a:ln>
          </p:spPr>
          <p:txBody>
            <a:bodyPr/>
            <a:lstStyle/>
            <a:p>
              <a:endParaRPr lang="tr-TR"/>
            </a:p>
          </p:txBody>
        </p:sp>
        <p:sp>
          <p:nvSpPr>
            <p:cNvPr id="146542" name="Freeform 109"/>
            <p:cNvSpPr>
              <a:spLocks/>
            </p:cNvSpPr>
            <p:nvPr/>
          </p:nvSpPr>
          <p:spPr bwMode="auto">
            <a:xfrm>
              <a:off x="3817" y="3038"/>
              <a:ext cx="42" cy="33"/>
            </a:xfrm>
            <a:custGeom>
              <a:avLst/>
              <a:gdLst>
                <a:gd name="T0" fmla="*/ 19 w 84"/>
                <a:gd name="T1" fmla="*/ 4 h 64"/>
                <a:gd name="T2" fmla="*/ 18 w 84"/>
                <a:gd name="T3" fmla="*/ 4 h 64"/>
                <a:gd name="T4" fmla="*/ 17 w 84"/>
                <a:gd name="T5" fmla="*/ 5 h 64"/>
                <a:gd name="T6" fmla="*/ 15 w 84"/>
                <a:gd name="T7" fmla="*/ 6 h 64"/>
                <a:gd name="T8" fmla="*/ 14 w 84"/>
                <a:gd name="T9" fmla="*/ 7 h 64"/>
                <a:gd name="T10" fmla="*/ 12 w 84"/>
                <a:gd name="T11" fmla="*/ 9 h 64"/>
                <a:gd name="T12" fmla="*/ 11 w 84"/>
                <a:gd name="T13" fmla="*/ 10 h 64"/>
                <a:gd name="T14" fmla="*/ 10 w 84"/>
                <a:gd name="T15" fmla="*/ 10 h 64"/>
                <a:gd name="T16" fmla="*/ 9 w 84"/>
                <a:gd name="T17" fmla="*/ 12 h 64"/>
                <a:gd name="T18" fmla="*/ 7 w 84"/>
                <a:gd name="T19" fmla="*/ 13 h 64"/>
                <a:gd name="T20" fmla="*/ 5 w 84"/>
                <a:gd name="T21" fmla="*/ 14 h 64"/>
                <a:gd name="T22" fmla="*/ 5 w 84"/>
                <a:gd name="T23" fmla="*/ 15 h 64"/>
                <a:gd name="T24" fmla="*/ 3 w 84"/>
                <a:gd name="T25" fmla="*/ 15 h 64"/>
                <a:gd name="T26" fmla="*/ 1 w 84"/>
                <a:gd name="T27" fmla="*/ 17 h 64"/>
                <a:gd name="T28" fmla="*/ 1 w 84"/>
                <a:gd name="T29" fmla="*/ 17 h 64"/>
                <a:gd name="T30" fmla="*/ 1 w 84"/>
                <a:gd name="T31" fmla="*/ 16 h 64"/>
                <a:gd name="T32" fmla="*/ 0 w 84"/>
                <a:gd name="T33" fmla="*/ 13 h 64"/>
                <a:gd name="T34" fmla="*/ 1 w 84"/>
                <a:gd name="T35" fmla="*/ 10 h 64"/>
                <a:gd name="T36" fmla="*/ 21 w 84"/>
                <a:gd name="T37" fmla="*/ 0 h 64"/>
                <a:gd name="T38" fmla="*/ 19 w 84"/>
                <a:gd name="T39" fmla="*/ 4 h 64"/>
                <a:gd name="T40" fmla="*/ 19 w 84"/>
                <a:gd name="T41" fmla="*/ 4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64"/>
                <a:gd name="T65" fmla="*/ 84 w 84"/>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64">
                  <a:moveTo>
                    <a:pt x="76" y="13"/>
                  </a:moveTo>
                  <a:lnTo>
                    <a:pt x="72" y="15"/>
                  </a:lnTo>
                  <a:lnTo>
                    <a:pt x="67" y="20"/>
                  </a:lnTo>
                  <a:lnTo>
                    <a:pt x="61" y="22"/>
                  </a:lnTo>
                  <a:lnTo>
                    <a:pt x="57" y="26"/>
                  </a:lnTo>
                  <a:lnTo>
                    <a:pt x="51" y="32"/>
                  </a:lnTo>
                  <a:lnTo>
                    <a:pt x="46" y="36"/>
                  </a:lnTo>
                  <a:lnTo>
                    <a:pt x="40" y="39"/>
                  </a:lnTo>
                  <a:lnTo>
                    <a:pt x="34" y="45"/>
                  </a:lnTo>
                  <a:lnTo>
                    <a:pt x="29" y="49"/>
                  </a:lnTo>
                  <a:lnTo>
                    <a:pt x="23" y="53"/>
                  </a:lnTo>
                  <a:lnTo>
                    <a:pt x="17" y="57"/>
                  </a:lnTo>
                  <a:lnTo>
                    <a:pt x="13" y="58"/>
                  </a:lnTo>
                  <a:lnTo>
                    <a:pt x="6" y="62"/>
                  </a:lnTo>
                  <a:lnTo>
                    <a:pt x="4" y="64"/>
                  </a:lnTo>
                  <a:lnTo>
                    <a:pt x="2" y="60"/>
                  </a:lnTo>
                  <a:lnTo>
                    <a:pt x="0" y="51"/>
                  </a:lnTo>
                  <a:lnTo>
                    <a:pt x="2" y="36"/>
                  </a:lnTo>
                  <a:lnTo>
                    <a:pt x="84" y="0"/>
                  </a:lnTo>
                  <a:lnTo>
                    <a:pt x="76" y="13"/>
                  </a:lnTo>
                  <a:close/>
                </a:path>
              </a:pathLst>
            </a:custGeom>
            <a:solidFill>
              <a:srgbClr val="000000"/>
            </a:solidFill>
            <a:ln w="9525">
              <a:noFill/>
              <a:round/>
              <a:headEnd/>
              <a:tailEnd/>
            </a:ln>
          </p:spPr>
          <p:txBody>
            <a:bodyPr/>
            <a:lstStyle/>
            <a:p>
              <a:endParaRPr lang="tr-TR"/>
            </a:p>
          </p:txBody>
        </p:sp>
        <p:sp>
          <p:nvSpPr>
            <p:cNvPr id="146543" name="Freeform 110"/>
            <p:cNvSpPr>
              <a:spLocks/>
            </p:cNvSpPr>
            <p:nvPr/>
          </p:nvSpPr>
          <p:spPr bwMode="auto">
            <a:xfrm>
              <a:off x="3752" y="3097"/>
              <a:ext cx="25" cy="22"/>
            </a:xfrm>
            <a:custGeom>
              <a:avLst/>
              <a:gdLst>
                <a:gd name="T0" fmla="*/ 13 w 49"/>
                <a:gd name="T1" fmla="*/ 5 h 44"/>
                <a:gd name="T2" fmla="*/ 1 w 49"/>
                <a:gd name="T3" fmla="*/ 11 h 44"/>
                <a:gd name="T4" fmla="*/ 0 w 49"/>
                <a:gd name="T5" fmla="*/ 9 h 44"/>
                <a:gd name="T6" fmla="*/ 11 w 49"/>
                <a:gd name="T7" fmla="*/ 0 h 44"/>
                <a:gd name="T8" fmla="*/ 13 w 49"/>
                <a:gd name="T9" fmla="*/ 5 h 44"/>
                <a:gd name="T10" fmla="*/ 13 w 49"/>
                <a:gd name="T11" fmla="*/ 5 h 44"/>
                <a:gd name="T12" fmla="*/ 0 60000 65536"/>
                <a:gd name="T13" fmla="*/ 0 60000 65536"/>
                <a:gd name="T14" fmla="*/ 0 60000 65536"/>
                <a:gd name="T15" fmla="*/ 0 60000 65536"/>
                <a:gd name="T16" fmla="*/ 0 60000 65536"/>
                <a:gd name="T17" fmla="*/ 0 60000 65536"/>
                <a:gd name="T18" fmla="*/ 0 w 49"/>
                <a:gd name="T19" fmla="*/ 0 h 44"/>
                <a:gd name="T20" fmla="*/ 49 w 49"/>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9" h="44">
                  <a:moveTo>
                    <a:pt x="49" y="17"/>
                  </a:moveTo>
                  <a:lnTo>
                    <a:pt x="4" y="44"/>
                  </a:lnTo>
                  <a:lnTo>
                    <a:pt x="0" y="35"/>
                  </a:lnTo>
                  <a:lnTo>
                    <a:pt x="44" y="0"/>
                  </a:lnTo>
                  <a:lnTo>
                    <a:pt x="49" y="17"/>
                  </a:lnTo>
                  <a:close/>
                </a:path>
              </a:pathLst>
            </a:custGeom>
            <a:solidFill>
              <a:srgbClr val="000000"/>
            </a:solidFill>
            <a:ln w="9525">
              <a:noFill/>
              <a:round/>
              <a:headEnd/>
              <a:tailEnd/>
            </a:ln>
          </p:spPr>
          <p:txBody>
            <a:bodyPr/>
            <a:lstStyle/>
            <a:p>
              <a:endParaRPr lang="tr-TR"/>
            </a:p>
          </p:txBody>
        </p:sp>
        <p:sp>
          <p:nvSpPr>
            <p:cNvPr id="146544" name="Freeform 111"/>
            <p:cNvSpPr>
              <a:spLocks/>
            </p:cNvSpPr>
            <p:nvPr/>
          </p:nvSpPr>
          <p:spPr bwMode="auto">
            <a:xfrm>
              <a:off x="3589" y="2995"/>
              <a:ext cx="131" cy="89"/>
            </a:xfrm>
            <a:custGeom>
              <a:avLst/>
              <a:gdLst>
                <a:gd name="T0" fmla="*/ 59 w 262"/>
                <a:gd name="T1" fmla="*/ 4 h 179"/>
                <a:gd name="T2" fmla="*/ 55 w 262"/>
                <a:gd name="T3" fmla="*/ 3 h 179"/>
                <a:gd name="T4" fmla="*/ 49 w 262"/>
                <a:gd name="T5" fmla="*/ 2 h 179"/>
                <a:gd name="T6" fmla="*/ 40 w 262"/>
                <a:gd name="T7" fmla="*/ 0 h 179"/>
                <a:gd name="T8" fmla="*/ 22 w 262"/>
                <a:gd name="T9" fmla="*/ 1 h 179"/>
                <a:gd name="T10" fmla="*/ 15 w 262"/>
                <a:gd name="T11" fmla="*/ 4 h 179"/>
                <a:gd name="T12" fmla="*/ 11 w 262"/>
                <a:gd name="T13" fmla="*/ 6 h 179"/>
                <a:gd name="T14" fmla="*/ 8 w 262"/>
                <a:gd name="T15" fmla="*/ 8 h 179"/>
                <a:gd name="T16" fmla="*/ 6 w 262"/>
                <a:gd name="T17" fmla="*/ 10 h 179"/>
                <a:gd name="T18" fmla="*/ 3 w 262"/>
                <a:gd name="T19" fmla="*/ 14 h 179"/>
                <a:gd name="T20" fmla="*/ 1 w 262"/>
                <a:gd name="T21" fmla="*/ 22 h 179"/>
                <a:gd name="T22" fmla="*/ 0 w 262"/>
                <a:gd name="T23" fmla="*/ 32 h 179"/>
                <a:gd name="T24" fmla="*/ 2 w 262"/>
                <a:gd name="T25" fmla="*/ 39 h 179"/>
                <a:gd name="T26" fmla="*/ 4 w 262"/>
                <a:gd name="T27" fmla="*/ 42 h 179"/>
                <a:gd name="T28" fmla="*/ 10 w 262"/>
                <a:gd name="T29" fmla="*/ 44 h 179"/>
                <a:gd name="T30" fmla="*/ 20 w 262"/>
                <a:gd name="T31" fmla="*/ 42 h 179"/>
                <a:gd name="T32" fmla="*/ 25 w 262"/>
                <a:gd name="T33" fmla="*/ 40 h 179"/>
                <a:gd name="T34" fmla="*/ 27 w 262"/>
                <a:gd name="T35" fmla="*/ 38 h 179"/>
                <a:gd name="T36" fmla="*/ 29 w 262"/>
                <a:gd name="T37" fmla="*/ 36 h 179"/>
                <a:gd name="T38" fmla="*/ 34 w 262"/>
                <a:gd name="T39" fmla="*/ 27 h 179"/>
                <a:gd name="T40" fmla="*/ 34 w 262"/>
                <a:gd name="T41" fmla="*/ 20 h 179"/>
                <a:gd name="T42" fmla="*/ 31 w 262"/>
                <a:gd name="T43" fmla="*/ 18 h 179"/>
                <a:gd name="T44" fmla="*/ 27 w 262"/>
                <a:gd name="T45" fmla="*/ 20 h 179"/>
                <a:gd name="T46" fmla="*/ 26 w 262"/>
                <a:gd name="T47" fmla="*/ 31 h 179"/>
                <a:gd name="T48" fmla="*/ 23 w 262"/>
                <a:gd name="T49" fmla="*/ 36 h 179"/>
                <a:gd name="T50" fmla="*/ 21 w 262"/>
                <a:gd name="T51" fmla="*/ 39 h 179"/>
                <a:gd name="T52" fmla="*/ 16 w 262"/>
                <a:gd name="T53" fmla="*/ 40 h 179"/>
                <a:gd name="T54" fmla="*/ 10 w 262"/>
                <a:gd name="T55" fmla="*/ 40 h 179"/>
                <a:gd name="T56" fmla="*/ 6 w 262"/>
                <a:gd name="T57" fmla="*/ 36 h 179"/>
                <a:gd name="T58" fmla="*/ 6 w 262"/>
                <a:gd name="T59" fmla="*/ 29 h 179"/>
                <a:gd name="T60" fmla="*/ 7 w 262"/>
                <a:gd name="T61" fmla="*/ 24 h 179"/>
                <a:gd name="T62" fmla="*/ 11 w 262"/>
                <a:gd name="T63" fmla="*/ 19 h 179"/>
                <a:gd name="T64" fmla="*/ 12 w 262"/>
                <a:gd name="T65" fmla="*/ 16 h 179"/>
                <a:gd name="T66" fmla="*/ 14 w 262"/>
                <a:gd name="T67" fmla="*/ 15 h 179"/>
                <a:gd name="T68" fmla="*/ 17 w 262"/>
                <a:gd name="T69" fmla="*/ 12 h 179"/>
                <a:gd name="T70" fmla="*/ 21 w 262"/>
                <a:gd name="T71" fmla="*/ 10 h 179"/>
                <a:gd name="T72" fmla="*/ 24 w 262"/>
                <a:gd name="T73" fmla="*/ 8 h 179"/>
                <a:gd name="T74" fmla="*/ 30 w 262"/>
                <a:gd name="T75" fmla="*/ 7 h 179"/>
                <a:gd name="T76" fmla="*/ 42 w 262"/>
                <a:gd name="T77" fmla="*/ 6 h 179"/>
                <a:gd name="T78" fmla="*/ 54 w 262"/>
                <a:gd name="T79" fmla="*/ 9 h 179"/>
                <a:gd name="T80" fmla="*/ 58 w 262"/>
                <a:gd name="T81" fmla="*/ 11 h 179"/>
                <a:gd name="T82" fmla="*/ 62 w 262"/>
                <a:gd name="T83" fmla="*/ 13 h 179"/>
                <a:gd name="T84" fmla="*/ 66 w 262"/>
                <a:gd name="T85" fmla="*/ 16 h 179"/>
                <a:gd name="T86" fmla="*/ 61 w 262"/>
                <a:gd name="T87" fmla="*/ 5 h 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2"/>
                <a:gd name="T133" fmla="*/ 0 h 179"/>
                <a:gd name="T134" fmla="*/ 262 w 262"/>
                <a:gd name="T135" fmla="*/ 179 h 1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2" h="179">
                  <a:moveTo>
                    <a:pt x="247" y="23"/>
                  </a:moveTo>
                  <a:lnTo>
                    <a:pt x="239" y="19"/>
                  </a:lnTo>
                  <a:lnTo>
                    <a:pt x="232" y="17"/>
                  </a:lnTo>
                  <a:lnTo>
                    <a:pt x="222" y="13"/>
                  </a:lnTo>
                  <a:lnTo>
                    <a:pt x="209" y="10"/>
                  </a:lnTo>
                  <a:lnTo>
                    <a:pt x="196" y="8"/>
                  </a:lnTo>
                  <a:lnTo>
                    <a:pt x="180" y="4"/>
                  </a:lnTo>
                  <a:lnTo>
                    <a:pt x="163" y="2"/>
                  </a:lnTo>
                  <a:lnTo>
                    <a:pt x="127" y="0"/>
                  </a:lnTo>
                  <a:lnTo>
                    <a:pt x="89" y="6"/>
                  </a:lnTo>
                  <a:lnTo>
                    <a:pt x="72" y="13"/>
                  </a:lnTo>
                  <a:lnTo>
                    <a:pt x="63" y="17"/>
                  </a:lnTo>
                  <a:lnTo>
                    <a:pt x="55" y="21"/>
                  </a:lnTo>
                  <a:lnTo>
                    <a:pt x="46" y="27"/>
                  </a:lnTo>
                  <a:lnTo>
                    <a:pt x="38" y="32"/>
                  </a:lnTo>
                  <a:lnTo>
                    <a:pt x="34" y="34"/>
                  </a:lnTo>
                  <a:lnTo>
                    <a:pt x="30" y="38"/>
                  </a:lnTo>
                  <a:lnTo>
                    <a:pt x="27" y="42"/>
                  </a:lnTo>
                  <a:lnTo>
                    <a:pt x="25" y="46"/>
                  </a:lnTo>
                  <a:lnTo>
                    <a:pt x="15" y="59"/>
                  </a:lnTo>
                  <a:lnTo>
                    <a:pt x="9" y="70"/>
                  </a:lnTo>
                  <a:lnTo>
                    <a:pt x="2" y="91"/>
                  </a:lnTo>
                  <a:lnTo>
                    <a:pt x="0" y="112"/>
                  </a:lnTo>
                  <a:lnTo>
                    <a:pt x="0" y="129"/>
                  </a:lnTo>
                  <a:lnTo>
                    <a:pt x="4" y="143"/>
                  </a:lnTo>
                  <a:lnTo>
                    <a:pt x="8" y="156"/>
                  </a:lnTo>
                  <a:lnTo>
                    <a:pt x="13" y="165"/>
                  </a:lnTo>
                  <a:lnTo>
                    <a:pt x="17" y="171"/>
                  </a:lnTo>
                  <a:lnTo>
                    <a:pt x="28" y="175"/>
                  </a:lnTo>
                  <a:lnTo>
                    <a:pt x="40" y="179"/>
                  </a:lnTo>
                  <a:lnTo>
                    <a:pt x="61" y="179"/>
                  </a:lnTo>
                  <a:lnTo>
                    <a:pt x="82" y="171"/>
                  </a:lnTo>
                  <a:lnTo>
                    <a:pt x="91" y="165"/>
                  </a:lnTo>
                  <a:lnTo>
                    <a:pt x="101" y="160"/>
                  </a:lnTo>
                  <a:lnTo>
                    <a:pt x="104" y="156"/>
                  </a:lnTo>
                  <a:lnTo>
                    <a:pt x="108" y="152"/>
                  </a:lnTo>
                  <a:lnTo>
                    <a:pt x="112" y="148"/>
                  </a:lnTo>
                  <a:lnTo>
                    <a:pt x="116" y="145"/>
                  </a:lnTo>
                  <a:lnTo>
                    <a:pt x="129" y="127"/>
                  </a:lnTo>
                  <a:lnTo>
                    <a:pt x="137" y="108"/>
                  </a:lnTo>
                  <a:lnTo>
                    <a:pt x="139" y="89"/>
                  </a:lnTo>
                  <a:lnTo>
                    <a:pt x="137" y="80"/>
                  </a:lnTo>
                  <a:lnTo>
                    <a:pt x="135" y="76"/>
                  </a:lnTo>
                  <a:lnTo>
                    <a:pt x="125" y="74"/>
                  </a:lnTo>
                  <a:lnTo>
                    <a:pt x="116" y="78"/>
                  </a:lnTo>
                  <a:lnTo>
                    <a:pt x="110" y="80"/>
                  </a:lnTo>
                  <a:lnTo>
                    <a:pt x="108" y="114"/>
                  </a:lnTo>
                  <a:lnTo>
                    <a:pt x="104" y="127"/>
                  </a:lnTo>
                  <a:lnTo>
                    <a:pt x="99" y="141"/>
                  </a:lnTo>
                  <a:lnTo>
                    <a:pt x="95" y="146"/>
                  </a:lnTo>
                  <a:lnTo>
                    <a:pt x="89" y="150"/>
                  </a:lnTo>
                  <a:lnTo>
                    <a:pt x="84" y="156"/>
                  </a:lnTo>
                  <a:lnTo>
                    <a:pt x="78" y="158"/>
                  </a:lnTo>
                  <a:lnTo>
                    <a:pt x="65" y="162"/>
                  </a:lnTo>
                  <a:lnTo>
                    <a:pt x="53" y="162"/>
                  </a:lnTo>
                  <a:lnTo>
                    <a:pt x="42" y="160"/>
                  </a:lnTo>
                  <a:lnTo>
                    <a:pt x="32" y="154"/>
                  </a:lnTo>
                  <a:lnTo>
                    <a:pt x="27" y="145"/>
                  </a:lnTo>
                  <a:lnTo>
                    <a:pt x="23" y="131"/>
                  </a:lnTo>
                  <a:lnTo>
                    <a:pt x="25" y="116"/>
                  </a:lnTo>
                  <a:lnTo>
                    <a:pt x="27" y="107"/>
                  </a:lnTo>
                  <a:lnTo>
                    <a:pt x="30" y="97"/>
                  </a:lnTo>
                  <a:lnTo>
                    <a:pt x="42" y="82"/>
                  </a:lnTo>
                  <a:lnTo>
                    <a:pt x="44" y="78"/>
                  </a:lnTo>
                  <a:lnTo>
                    <a:pt x="46" y="74"/>
                  </a:lnTo>
                  <a:lnTo>
                    <a:pt x="51" y="67"/>
                  </a:lnTo>
                  <a:lnTo>
                    <a:pt x="55" y="65"/>
                  </a:lnTo>
                  <a:lnTo>
                    <a:pt x="57" y="61"/>
                  </a:lnTo>
                  <a:lnTo>
                    <a:pt x="65" y="57"/>
                  </a:lnTo>
                  <a:lnTo>
                    <a:pt x="70" y="51"/>
                  </a:lnTo>
                  <a:lnTo>
                    <a:pt x="78" y="46"/>
                  </a:lnTo>
                  <a:lnTo>
                    <a:pt x="84" y="42"/>
                  </a:lnTo>
                  <a:lnTo>
                    <a:pt x="91" y="38"/>
                  </a:lnTo>
                  <a:lnTo>
                    <a:pt x="99" y="34"/>
                  </a:lnTo>
                  <a:lnTo>
                    <a:pt x="106" y="32"/>
                  </a:lnTo>
                  <a:lnTo>
                    <a:pt x="122" y="29"/>
                  </a:lnTo>
                  <a:lnTo>
                    <a:pt x="137" y="25"/>
                  </a:lnTo>
                  <a:lnTo>
                    <a:pt x="169" y="27"/>
                  </a:lnTo>
                  <a:lnTo>
                    <a:pt x="203" y="32"/>
                  </a:lnTo>
                  <a:lnTo>
                    <a:pt x="218" y="38"/>
                  </a:lnTo>
                  <a:lnTo>
                    <a:pt x="226" y="42"/>
                  </a:lnTo>
                  <a:lnTo>
                    <a:pt x="234" y="46"/>
                  </a:lnTo>
                  <a:lnTo>
                    <a:pt x="241" y="50"/>
                  </a:lnTo>
                  <a:lnTo>
                    <a:pt x="249" y="55"/>
                  </a:lnTo>
                  <a:lnTo>
                    <a:pt x="257" y="59"/>
                  </a:lnTo>
                  <a:lnTo>
                    <a:pt x="262" y="65"/>
                  </a:lnTo>
                  <a:lnTo>
                    <a:pt x="247" y="23"/>
                  </a:lnTo>
                  <a:close/>
                </a:path>
              </a:pathLst>
            </a:custGeom>
            <a:solidFill>
              <a:srgbClr val="000000"/>
            </a:solidFill>
            <a:ln w="9525">
              <a:noFill/>
              <a:round/>
              <a:headEnd/>
              <a:tailEnd/>
            </a:ln>
          </p:spPr>
          <p:txBody>
            <a:bodyPr/>
            <a:lstStyle/>
            <a:p>
              <a:endParaRPr lang="tr-TR"/>
            </a:p>
          </p:txBody>
        </p:sp>
        <p:sp>
          <p:nvSpPr>
            <p:cNvPr id="146545" name="Freeform 112"/>
            <p:cNvSpPr>
              <a:spLocks/>
            </p:cNvSpPr>
            <p:nvPr/>
          </p:nvSpPr>
          <p:spPr bwMode="auto">
            <a:xfrm>
              <a:off x="3611" y="3045"/>
              <a:ext cx="64" cy="79"/>
            </a:xfrm>
            <a:custGeom>
              <a:avLst/>
              <a:gdLst>
                <a:gd name="T0" fmla="*/ 2 w 129"/>
                <a:gd name="T1" fmla="*/ 26 h 158"/>
                <a:gd name="T2" fmla="*/ 3 w 129"/>
                <a:gd name="T3" fmla="*/ 31 h 158"/>
                <a:gd name="T4" fmla="*/ 3 w 129"/>
                <a:gd name="T5" fmla="*/ 33 h 158"/>
                <a:gd name="T6" fmla="*/ 4 w 129"/>
                <a:gd name="T7" fmla="*/ 34 h 158"/>
                <a:gd name="T8" fmla="*/ 5 w 129"/>
                <a:gd name="T9" fmla="*/ 35 h 158"/>
                <a:gd name="T10" fmla="*/ 6 w 129"/>
                <a:gd name="T11" fmla="*/ 35 h 158"/>
                <a:gd name="T12" fmla="*/ 10 w 129"/>
                <a:gd name="T13" fmla="*/ 35 h 158"/>
                <a:gd name="T14" fmla="*/ 14 w 129"/>
                <a:gd name="T15" fmla="*/ 34 h 158"/>
                <a:gd name="T16" fmla="*/ 16 w 129"/>
                <a:gd name="T17" fmla="*/ 31 h 158"/>
                <a:gd name="T18" fmla="*/ 17 w 129"/>
                <a:gd name="T19" fmla="*/ 30 h 158"/>
                <a:gd name="T20" fmla="*/ 18 w 129"/>
                <a:gd name="T21" fmla="*/ 30 h 158"/>
                <a:gd name="T22" fmla="*/ 19 w 129"/>
                <a:gd name="T23" fmla="*/ 29 h 158"/>
                <a:gd name="T24" fmla="*/ 19 w 129"/>
                <a:gd name="T25" fmla="*/ 28 h 158"/>
                <a:gd name="T26" fmla="*/ 20 w 129"/>
                <a:gd name="T27" fmla="*/ 27 h 158"/>
                <a:gd name="T28" fmla="*/ 21 w 129"/>
                <a:gd name="T29" fmla="*/ 26 h 158"/>
                <a:gd name="T30" fmla="*/ 23 w 129"/>
                <a:gd name="T31" fmla="*/ 21 h 158"/>
                <a:gd name="T32" fmla="*/ 25 w 129"/>
                <a:gd name="T33" fmla="*/ 18 h 158"/>
                <a:gd name="T34" fmla="*/ 25 w 129"/>
                <a:gd name="T35" fmla="*/ 10 h 158"/>
                <a:gd name="T36" fmla="*/ 25 w 129"/>
                <a:gd name="T37" fmla="*/ 7 h 158"/>
                <a:gd name="T38" fmla="*/ 24 w 129"/>
                <a:gd name="T39" fmla="*/ 6 h 158"/>
                <a:gd name="T40" fmla="*/ 23 w 129"/>
                <a:gd name="T41" fmla="*/ 5 h 158"/>
                <a:gd name="T42" fmla="*/ 22 w 129"/>
                <a:gd name="T43" fmla="*/ 3 h 158"/>
                <a:gd name="T44" fmla="*/ 22 w 129"/>
                <a:gd name="T45" fmla="*/ 3 h 158"/>
                <a:gd name="T46" fmla="*/ 21 w 129"/>
                <a:gd name="T47" fmla="*/ 0 h 158"/>
                <a:gd name="T48" fmla="*/ 28 w 129"/>
                <a:gd name="T49" fmla="*/ 2 h 158"/>
                <a:gd name="T50" fmla="*/ 29 w 129"/>
                <a:gd name="T51" fmla="*/ 3 h 158"/>
                <a:gd name="T52" fmla="*/ 31 w 129"/>
                <a:gd name="T53" fmla="*/ 6 h 158"/>
                <a:gd name="T54" fmla="*/ 32 w 129"/>
                <a:gd name="T55" fmla="*/ 10 h 158"/>
                <a:gd name="T56" fmla="*/ 31 w 129"/>
                <a:gd name="T57" fmla="*/ 13 h 158"/>
                <a:gd name="T58" fmla="*/ 30 w 129"/>
                <a:gd name="T59" fmla="*/ 18 h 158"/>
                <a:gd name="T60" fmla="*/ 30 w 129"/>
                <a:gd name="T61" fmla="*/ 20 h 158"/>
                <a:gd name="T62" fmla="*/ 29 w 129"/>
                <a:gd name="T63" fmla="*/ 22 h 158"/>
                <a:gd name="T64" fmla="*/ 28 w 129"/>
                <a:gd name="T65" fmla="*/ 24 h 158"/>
                <a:gd name="T66" fmla="*/ 27 w 129"/>
                <a:gd name="T67" fmla="*/ 26 h 158"/>
                <a:gd name="T68" fmla="*/ 25 w 129"/>
                <a:gd name="T69" fmla="*/ 30 h 158"/>
                <a:gd name="T70" fmla="*/ 23 w 129"/>
                <a:gd name="T71" fmla="*/ 34 h 158"/>
                <a:gd name="T72" fmla="*/ 22 w 129"/>
                <a:gd name="T73" fmla="*/ 35 h 158"/>
                <a:gd name="T74" fmla="*/ 21 w 129"/>
                <a:gd name="T75" fmla="*/ 35 h 158"/>
                <a:gd name="T76" fmla="*/ 20 w 129"/>
                <a:gd name="T77" fmla="*/ 37 h 158"/>
                <a:gd name="T78" fmla="*/ 19 w 129"/>
                <a:gd name="T79" fmla="*/ 38 h 158"/>
                <a:gd name="T80" fmla="*/ 17 w 129"/>
                <a:gd name="T81" fmla="*/ 39 h 158"/>
                <a:gd name="T82" fmla="*/ 15 w 129"/>
                <a:gd name="T83" fmla="*/ 39 h 158"/>
                <a:gd name="T84" fmla="*/ 13 w 129"/>
                <a:gd name="T85" fmla="*/ 40 h 158"/>
                <a:gd name="T86" fmla="*/ 8 w 129"/>
                <a:gd name="T87" fmla="*/ 40 h 158"/>
                <a:gd name="T88" fmla="*/ 4 w 129"/>
                <a:gd name="T89" fmla="*/ 38 h 158"/>
                <a:gd name="T90" fmla="*/ 2 w 129"/>
                <a:gd name="T91" fmla="*/ 36 h 158"/>
                <a:gd name="T92" fmla="*/ 1 w 129"/>
                <a:gd name="T93" fmla="*/ 35 h 158"/>
                <a:gd name="T94" fmla="*/ 0 w 129"/>
                <a:gd name="T95" fmla="*/ 31 h 158"/>
                <a:gd name="T96" fmla="*/ 0 w 129"/>
                <a:gd name="T97" fmla="*/ 28 h 158"/>
                <a:gd name="T98" fmla="*/ 1 w 129"/>
                <a:gd name="T99" fmla="*/ 26 h 158"/>
                <a:gd name="T100" fmla="*/ 2 w 129"/>
                <a:gd name="T101" fmla="*/ 25 h 158"/>
                <a:gd name="T102" fmla="*/ 2 w 129"/>
                <a:gd name="T103" fmla="*/ 25 h 158"/>
                <a:gd name="T104" fmla="*/ 2 w 129"/>
                <a:gd name="T105" fmla="*/ 26 h 158"/>
                <a:gd name="T106" fmla="*/ 2 w 129"/>
                <a:gd name="T107" fmla="*/ 26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9"/>
                <a:gd name="T163" fmla="*/ 0 h 158"/>
                <a:gd name="T164" fmla="*/ 129 w 129"/>
                <a:gd name="T165" fmla="*/ 158 h 1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9" h="158">
                  <a:moveTo>
                    <a:pt x="9" y="104"/>
                  </a:moveTo>
                  <a:lnTo>
                    <a:pt x="13" y="127"/>
                  </a:lnTo>
                  <a:lnTo>
                    <a:pt x="15" y="131"/>
                  </a:lnTo>
                  <a:lnTo>
                    <a:pt x="19" y="135"/>
                  </a:lnTo>
                  <a:lnTo>
                    <a:pt x="22" y="137"/>
                  </a:lnTo>
                  <a:lnTo>
                    <a:pt x="26" y="139"/>
                  </a:lnTo>
                  <a:lnTo>
                    <a:pt x="40" y="139"/>
                  </a:lnTo>
                  <a:lnTo>
                    <a:pt x="57" y="133"/>
                  </a:lnTo>
                  <a:lnTo>
                    <a:pt x="66" y="125"/>
                  </a:lnTo>
                  <a:lnTo>
                    <a:pt x="70" y="123"/>
                  </a:lnTo>
                  <a:lnTo>
                    <a:pt x="72" y="120"/>
                  </a:lnTo>
                  <a:lnTo>
                    <a:pt x="76" y="116"/>
                  </a:lnTo>
                  <a:lnTo>
                    <a:pt x="79" y="112"/>
                  </a:lnTo>
                  <a:lnTo>
                    <a:pt x="83" y="108"/>
                  </a:lnTo>
                  <a:lnTo>
                    <a:pt x="85" y="104"/>
                  </a:lnTo>
                  <a:lnTo>
                    <a:pt x="95" y="87"/>
                  </a:lnTo>
                  <a:lnTo>
                    <a:pt x="102" y="70"/>
                  </a:lnTo>
                  <a:lnTo>
                    <a:pt x="102" y="38"/>
                  </a:lnTo>
                  <a:lnTo>
                    <a:pt x="100" y="30"/>
                  </a:lnTo>
                  <a:lnTo>
                    <a:pt x="98" y="25"/>
                  </a:lnTo>
                  <a:lnTo>
                    <a:pt x="95" y="19"/>
                  </a:lnTo>
                  <a:lnTo>
                    <a:pt x="91" y="15"/>
                  </a:lnTo>
                  <a:lnTo>
                    <a:pt x="89" y="13"/>
                  </a:lnTo>
                  <a:lnTo>
                    <a:pt x="87" y="0"/>
                  </a:lnTo>
                  <a:lnTo>
                    <a:pt x="112" y="9"/>
                  </a:lnTo>
                  <a:lnTo>
                    <a:pt x="119" y="15"/>
                  </a:lnTo>
                  <a:lnTo>
                    <a:pt x="127" y="25"/>
                  </a:lnTo>
                  <a:lnTo>
                    <a:pt x="129" y="38"/>
                  </a:lnTo>
                  <a:lnTo>
                    <a:pt x="127" y="55"/>
                  </a:lnTo>
                  <a:lnTo>
                    <a:pt x="123" y="72"/>
                  </a:lnTo>
                  <a:lnTo>
                    <a:pt x="121" y="82"/>
                  </a:lnTo>
                  <a:lnTo>
                    <a:pt x="117" y="91"/>
                  </a:lnTo>
                  <a:lnTo>
                    <a:pt x="114" y="99"/>
                  </a:lnTo>
                  <a:lnTo>
                    <a:pt x="110" y="106"/>
                  </a:lnTo>
                  <a:lnTo>
                    <a:pt x="102" y="121"/>
                  </a:lnTo>
                  <a:lnTo>
                    <a:pt x="93" y="135"/>
                  </a:lnTo>
                  <a:lnTo>
                    <a:pt x="91" y="139"/>
                  </a:lnTo>
                  <a:lnTo>
                    <a:pt x="87" y="140"/>
                  </a:lnTo>
                  <a:lnTo>
                    <a:pt x="81" y="146"/>
                  </a:lnTo>
                  <a:lnTo>
                    <a:pt x="76" y="150"/>
                  </a:lnTo>
                  <a:lnTo>
                    <a:pt x="70" y="154"/>
                  </a:lnTo>
                  <a:lnTo>
                    <a:pt x="62" y="156"/>
                  </a:lnTo>
                  <a:lnTo>
                    <a:pt x="55" y="158"/>
                  </a:lnTo>
                  <a:lnTo>
                    <a:pt x="34" y="158"/>
                  </a:lnTo>
                  <a:lnTo>
                    <a:pt x="17" y="150"/>
                  </a:lnTo>
                  <a:lnTo>
                    <a:pt x="11" y="144"/>
                  </a:lnTo>
                  <a:lnTo>
                    <a:pt x="5" y="139"/>
                  </a:lnTo>
                  <a:lnTo>
                    <a:pt x="0" y="125"/>
                  </a:lnTo>
                  <a:lnTo>
                    <a:pt x="2" y="114"/>
                  </a:lnTo>
                  <a:lnTo>
                    <a:pt x="5" y="106"/>
                  </a:lnTo>
                  <a:lnTo>
                    <a:pt x="9" y="102"/>
                  </a:lnTo>
                  <a:lnTo>
                    <a:pt x="9" y="101"/>
                  </a:lnTo>
                  <a:lnTo>
                    <a:pt x="9" y="104"/>
                  </a:lnTo>
                  <a:close/>
                </a:path>
              </a:pathLst>
            </a:custGeom>
            <a:solidFill>
              <a:srgbClr val="000000"/>
            </a:solidFill>
            <a:ln w="9525">
              <a:noFill/>
              <a:round/>
              <a:headEnd/>
              <a:tailEnd/>
            </a:ln>
          </p:spPr>
          <p:txBody>
            <a:bodyPr/>
            <a:lstStyle/>
            <a:p>
              <a:endParaRPr lang="tr-TR"/>
            </a:p>
          </p:txBody>
        </p:sp>
        <p:sp>
          <p:nvSpPr>
            <p:cNvPr id="146546" name="Freeform 113"/>
            <p:cNvSpPr>
              <a:spLocks/>
            </p:cNvSpPr>
            <p:nvPr/>
          </p:nvSpPr>
          <p:spPr bwMode="auto">
            <a:xfrm>
              <a:off x="3635" y="3071"/>
              <a:ext cx="58" cy="79"/>
            </a:xfrm>
            <a:custGeom>
              <a:avLst/>
              <a:gdLst>
                <a:gd name="T0" fmla="*/ 18 w 118"/>
                <a:gd name="T1" fmla="*/ 5 h 160"/>
                <a:gd name="T2" fmla="*/ 20 w 118"/>
                <a:gd name="T3" fmla="*/ 22 h 160"/>
                <a:gd name="T4" fmla="*/ 18 w 118"/>
                <a:gd name="T5" fmla="*/ 25 h 160"/>
                <a:gd name="T6" fmla="*/ 16 w 118"/>
                <a:gd name="T7" fmla="*/ 28 h 160"/>
                <a:gd name="T8" fmla="*/ 15 w 118"/>
                <a:gd name="T9" fmla="*/ 30 h 160"/>
                <a:gd name="T10" fmla="*/ 14 w 118"/>
                <a:gd name="T11" fmla="*/ 30 h 160"/>
                <a:gd name="T12" fmla="*/ 13 w 118"/>
                <a:gd name="T13" fmla="*/ 31 h 160"/>
                <a:gd name="T14" fmla="*/ 12 w 118"/>
                <a:gd name="T15" fmla="*/ 33 h 160"/>
                <a:gd name="T16" fmla="*/ 11 w 118"/>
                <a:gd name="T17" fmla="*/ 34 h 160"/>
                <a:gd name="T18" fmla="*/ 10 w 118"/>
                <a:gd name="T19" fmla="*/ 35 h 160"/>
                <a:gd name="T20" fmla="*/ 8 w 118"/>
                <a:gd name="T21" fmla="*/ 35 h 160"/>
                <a:gd name="T22" fmla="*/ 5 w 118"/>
                <a:gd name="T23" fmla="*/ 35 h 160"/>
                <a:gd name="T24" fmla="*/ 3 w 118"/>
                <a:gd name="T25" fmla="*/ 33 h 160"/>
                <a:gd name="T26" fmla="*/ 0 w 118"/>
                <a:gd name="T27" fmla="*/ 29 h 160"/>
                <a:gd name="T28" fmla="*/ 0 w 118"/>
                <a:gd name="T29" fmla="*/ 34 h 160"/>
                <a:gd name="T30" fmla="*/ 1 w 118"/>
                <a:gd name="T31" fmla="*/ 36 h 160"/>
                <a:gd name="T32" fmla="*/ 1 w 118"/>
                <a:gd name="T33" fmla="*/ 36 h 160"/>
                <a:gd name="T34" fmla="*/ 2 w 118"/>
                <a:gd name="T35" fmla="*/ 37 h 160"/>
                <a:gd name="T36" fmla="*/ 3 w 118"/>
                <a:gd name="T37" fmla="*/ 38 h 160"/>
                <a:gd name="T38" fmla="*/ 4 w 118"/>
                <a:gd name="T39" fmla="*/ 38 h 160"/>
                <a:gd name="T40" fmla="*/ 7 w 118"/>
                <a:gd name="T41" fmla="*/ 39 h 160"/>
                <a:gd name="T42" fmla="*/ 13 w 118"/>
                <a:gd name="T43" fmla="*/ 38 h 160"/>
                <a:gd name="T44" fmla="*/ 16 w 118"/>
                <a:gd name="T45" fmla="*/ 37 h 160"/>
                <a:gd name="T46" fmla="*/ 18 w 118"/>
                <a:gd name="T47" fmla="*/ 36 h 160"/>
                <a:gd name="T48" fmla="*/ 19 w 118"/>
                <a:gd name="T49" fmla="*/ 35 h 160"/>
                <a:gd name="T50" fmla="*/ 20 w 118"/>
                <a:gd name="T51" fmla="*/ 34 h 160"/>
                <a:gd name="T52" fmla="*/ 21 w 118"/>
                <a:gd name="T53" fmla="*/ 33 h 160"/>
                <a:gd name="T54" fmla="*/ 22 w 118"/>
                <a:gd name="T55" fmla="*/ 32 h 160"/>
                <a:gd name="T56" fmla="*/ 25 w 118"/>
                <a:gd name="T57" fmla="*/ 27 h 160"/>
                <a:gd name="T58" fmla="*/ 26 w 118"/>
                <a:gd name="T59" fmla="*/ 22 h 160"/>
                <a:gd name="T60" fmla="*/ 28 w 118"/>
                <a:gd name="T61" fmla="*/ 18 h 160"/>
                <a:gd name="T62" fmla="*/ 29 w 118"/>
                <a:gd name="T63" fmla="*/ 13 h 160"/>
                <a:gd name="T64" fmla="*/ 28 w 118"/>
                <a:gd name="T65" fmla="*/ 10 h 160"/>
                <a:gd name="T66" fmla="*/ 27 w 118"/>
                <a:gd name="T67" fmla="*/ 8 h 160"/>
                <a:gd name="T68" fmla="*/ 26 w 118"/>
                <a:gd name="T69" fmla="*/ 6 h 160"/>
                <a:gd name="T70" fmla="*/ 25 w 118"/>
                <a:gd name="T71" fmla="*/ 3 h 160"/>
                <a:gd name="T72" fmla="*/ 24 w 118"/>
                <a:gd name="T73" fmla="*/ 3 h 160"/>
                <a:gd name="T74" fmla="*/ 23 w 118"/>
                <a:gd name="T75" fmla="*/ 2 h 160"/>
                <a:gd name="T76" fmla="*/ 22 w 118"/>
                <a:gd name="T77" fmla="*/ 1 h 160"/>
                <a:gd name="T78" fmla="*/ 21 w 118"/>
                <a:gd name="T79" fmla="*/ 0 h 160"/>
                <a:gd name="T80" fmla="*/ 18 w 118"/>
                <a:gd name="T81" fmla="*/ 0 h 160"/>
                <a:gd name="T82" fmla="*/ 18 w 118"/>
                <a:gd name="T83" fmla="*/ 5 h 160"/>
                <a:gd name="T84" fmla="*/ 18 w 118"/>
                <a:gd name="T85" fmla="*/ 5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
                <a:gd name="T130" fmla="*/ 0 h 160"/>
                <a:gd name="T131" fmla="*/ 118 w 118"/>
                <a:gd name="T132" fmla="*/ 160 h 1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 h="160">
                  <a:moveTo>
                    <a:pt x="74" y="21"/>
                  </a:moveTo>
                  <a:lnTo>
                    <a:pt x="82" y="91"/>
                  </a:lnTo>
                  <a:lnTo>
                    <a:pt x="74" y="103"/>
                  </a:lnTo>
                  <a:lnTo>
                    <a:pt x="65" y="114"/>
                  </a:lnTo>
                  <a:lnTo>
                    <a:pt x="61" y="122"/>
                  </a:lnTo>
                  <a:lnTo>
                    <a:pt x="59" y="124"/>
                  </a:lnTo>
                  <a:lnTo>
                    <a:pt x="55" y="127"/>
                  </a:lnTo>
                  <a:lnTo>
                    <a:pt x="51" y="133"/>
                  </a:lnTo>
                  <a:lnTo>
                    <a:pt x="46" y="137"/>
                  </a:lnTo>
                  <a:lnTo>
                    <a:pt x="40" y="141"/>
                  </a:lnTo>
                  <a:lnTo>
                    <a:pt x="34" y="143"/>
                  </a:lnTo>
                  <a:lnTo>
                    <a:pt x="23" y="143"/>
                  </a:lnTo>
                  <a:lnTo>
                    <a:pt x="13" y="135"/>
                  </a:lnTo>
                  <a:lnTo>
                    <a:pt x="2" y="120"/>
                  </a:lnTo>
                  <a:lnTo>
                    <a:pt x="0" y="137"/>
                  </a:lnTo>
                  <a:lnTo>
                    <a:pt x="4" y="145"/>
                  </a:lnTo>
                  <a:lnTo>
                    <a:pt x="6" y="148"/>
                  </a:lnTo>
                  <a:lnTo>
                    <a:pt x="10" y="152"/>
                  </a:lnTo>
                  <a:lnTo>
                    <a:pt x="13" y="154"/>
                  </a:lnTo>
                  <a:lnTo>
                    <a:pt x="17" y="156"/>
                  </a:lnTo>
                  <a:lnTo>
                    <a:pt x="31" y="160"/>
                  </a:lnTo>
                  <a:lnTo>
                    <a:pt x="55" y="156"/>
                  </a:lnTo>
                  <a:lnTo>
                    <a:pt x="65" y="150"/>
                  </a:lnTo>
                  <a:lnTo>
                    <a:pt x="74" y="145"/>
                  </a:lnTo>
                  <a:lnTo>
                    <a:pt x="78" y="141"/>
                  </a:lnTo>
                  <a:lnTo>
                    <a:pt x="82" y="137"/>
                  </a:lnTo>
                  <a:lnTo>
                    <a:pt x="86" y="133"/>
                  </a:lnTo>
                  <a:lnTo>
                    <a:pt x="89" y="129"/>
                  </a:lnTo>
                  <a:lnTo>
                    <a:pt x="101" y="110"/>
                  </a:lnTo>
                  <a:lnTo>
                    <a:pt x="108" y="91"/>
                  </a:lnTo>
                  <a:lnTo>
                    <a:pt x="114" y="74"/>
                  </a:lnTo>
                  <a:lnTo>
                    <a:pt x="118" y="55"/>
                  </a:lnTo>
                  <a:lnTo>
                    <a:pt x="114" y="42"/>
                  </a:lnTo>
                  <a:lnTo>
                    <a:pt x="110" y="34"/>
                  </a:lnTo>
                  <a:lnTo>
                    <a:pt x="107" y="25"/>
                  </a:lnTo>
                  <a:lnTo>
                    <a:pt x="101" y="15"/>
                  </a:lnTo>
                  <a:lnTo>
                    <a:pt x="97" y="12"/>
                  </a:lnTo>
                  <a:lnTo>
                    <a:pt x="93" y="8"/>
                  </a:lnTo>
                  <a:lnTo>
                    <a:pt x="89" y="6"/>
                  </a:lnTo>
                  <a:lnTo>
                    <a:pt x="86" y="2"/>
                  </a:lnTo>
                  <a:lnTo>
                    <a:pt x="76" y="0"/>
                  </a:lnTo>
                  <a:lnTo>
                    <a:pt x="74" y="21"/>
                  </a:lnTo>
                  <a:close/>
                </a:path>
              </a:pathLst>
            </a:custGeom>
            <a:solidFill>
              <a:srgbClr val="000000"/>
            </a:solidFill>
            <a:ln w="9525">
              <a:noFill/>
              <a:round/>
              <a:headEnd/>
              <a:tailEnd/>
            </a:ln>
          </p:spPr>
          <p:txBody>
            <a:bodyPr/>
            <a:lstStyle/>
            <a:p>
              <a:endParaRPr lang="tr-TR"/>
            </a:p>
          </p:txBody>
        </p:sp>
        <p:sp>
          <p:nvSpPr>
            <p:cNvPr id="146547" name="Freeform 114"/>
            <p:cNvSpPr>
              <a:spLocks/>
            </p:cNvSpPr>
            <p:nvPr/>
          </p:nvSpPr>
          <p:spPr bwMode="auto">
            <a:xfrm>
              <a:off x="3683" y="3055"/>
              <a:ext cx="30" cy="37"/>
            </a:xfrm>
            <a:custGeom>
              <a:avLst/>
              <a:gdLst>
                <a:gd name="T0" fmla="*/ 0 w 61"/>
                <a:gd name="T1" fmla="*/ 12 h 74"/>
                <a:gd name="T2" fmla="*/ 7 w 61"/>
                <a:gd name="T3" fmla="*/ 11 h 74"/>
                <a:gd name="T4" fmla="*/ 10 w 61"/>
                <a:gd name="T5" fmla="*/ 10 h 74"/>
                <a:gd name="T6" fmla="*/ 11 w 61"/>
                <a:gd name="T7" fmla="*/ 9 h 74"/>
                <a:gd name="T8" fmla="*/ 12 w 61"/>
                <a:gd name="T9" fmla="*/ 8 h 74"/>
                <a:gd name="T10" fmla="*/ 14 w 61"/>
                <a:gd name="T11" fmla="*/ 5 h 74"/>
                <a:gd name="T12" fmla="*/ 15 w 61"/>
                <a:gd name="T13" fmla="*/ 0 h 74"/>
                <a:gd name="T14" fmla="*/ 14 w 61"/>
                <a:gd name="T15" fmla="*/ 8 h 74"/>
                <a:gd name="T16" fmla="*/ 13 w 61"/>
                <a:gd name="T17" fmla="*/ 11 h 74"/>
                <a:gd name="T18" fmla="*/ 11 w 61"/>
                <a:gd name="T19" fmla="*/ 14 h 74"/>
                <a:gd name="T20" fmla="*/ 10 w 61"/>
                <a:gd name="T21" fmla="*/ 15 h 74"/>
                <a:gd name="T22" fmla="*/ 10 w 61"/>
                <a:gd name="T23" fmla="*/ 15 h 74"/>
                <a:gd name="T24" fmla="*/ 8 w 61"/>
                <a:gd name="T25" fmla="*/ 17 h 74"/>
                <a:gd name="T26" fmla="*/ 5 w 61"/>
                <a:gd name="T27" fmla="*/ 18 h 74"/>
                <a:gd name="T28" fmla="*/ 2 w 61"/>
                <a:gd name="T29" fmla="*/ 19 h 74"/>
                <a:gd name="T30" fmla="*/ 0 w 61"/>
                <a:gd name="T31" fmla="*/ 12 h 74"/>
                <a:gd name="T32" fmla="*/ 0 w 61"/>
                <a:gd name="T33" fmla="*/ 12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4"/>
                <a:gd name="T53" fmla="*/ 61 w 61"/>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4">
                  <a:moveTo>
                    <a:pt x="0" y="51"/>
                  </a:moveTo>
                  <a:lnTo>
                    <a:pt x="30" y="47"/>
                  </a:lnTo>
                  <a:lnTo>
                    <a:pt x="40" y="42"/>
                  </a:lnTo>
                  <a:lnTo>
                    <a:pt x="46" y="38"/>
                  </a:lnTo>
                  <a:lnTo>
                    <a:pt x="51" y="32"/>
                  </a:lnTo>
                  <a:lnTo>
                    <a:pt x="57" y="19"/>
                  </a:lnTo>
                  <a:lnTo>
                    <a:pt x="61" y="0"/>
                  </a:lnTo>
                  <a:lnTo>
                    <a:pt x="59" y="32"/>
                  </a:lnTo>
                  <a:lnTo>
                    <a:pt x="53" y="45"/>
                  </a:lnTo>
                  <a:lnTo>
                    <a:pt x="46" y="57"/>
                  </a:lnTo>
                  <a:lnTo>
                    <a:pt x="42" y="61"/>
                  </a:lnTo>
                  <a:lnTo>
                    <a:pt x="40" y="62"/>
                  </a:lnTo>
                  <a:lnTo>
                    <a:pt x="32" y="68"/>
                  </a:lnTo>
                  <a:lnTo>
                    <a:pt x="23" y="72"/>
                  </a:lnTo>
                  <a:lnTo>
                    <a:pt x="11" y="74"/>
                  </a:lnTo>
                  <a:lnTo>
                    <a:pt x="0" y="51"/>
                  </a:lnTo>
                  <a:close/>
                </a:path>
              </a:pathLst>
            </a:custGeom>
            <a:solidFill>
              <a:srgbClr val="000000"/>
            </a:solidFill>
            <a:ln w="9525">
              <a:noFill/>
              <a:round/>
              <a:headEnd/>
              <a:tailEnd/>
            </a:ln>
          </p:spPr>
          <p:txBody>
            <a:bodyPr/>
            <a:lstStyle/>
            <a:p>
              <a:endParaRPr lang="tr-TR"/>
            </a:p>
          </p:txBody>
        </p:sp>
        <p:sp>
          <p:nvSpPr>
            <p:cNvPr id="146548" name="Freeform 115"/>
            <p:cNvSpPr>
              <a:spLocks/>
            </p:cNvSpPr>
            <p:nvPr/>
          </p:nvSpPr>
          <p:spPr bwMode="auto">
            <a:xfrm>
              <a:off x="3654" y="3104"/>
              <a:ext cx="65" cy="69"/>
            </a:xfrm>
            <a:custGeom>
              <a:avLst/>
              <a:gdLst>
                <a:gd name="T0" fmla="*/ 17 w 131"/>
                <a:gd name="T1" fmla="*/ 4 h 138"/>
                <a:gd name="T2" fmla="*/ 19 w 131"/>
                <a:gd name="T3" fmla="*/ 4 h 138"/>
                <a:gd name="T4" fmla="*/ 22 w 131"/>
                <a:gd name="T5" fmla="*/ 4 h 138"/>
                <a:gd name="T6" fmla="*/ 24 w 131"/>
                <a:gd name="T7" fmla="*/ 5 h 138"/>
                <a:gd name="T8" fmla="*/ 26 w 131"/>
                <a:gd name="T9" fmla="*/ 7 h 138"/>
                <a:gd name="T10" fmla="*/ 27 w 131"/>
                <a:gd name="T11" fmla="*/ 10 h 138"/>
                <a:gd name="T12" fmla="*/ 26 w 131"/>
                <a:gd name="T13" fmla="*/ 14 h 138"/>
                <a:gd name="T14" fmla="*/ 24 w 131"/>
                <a:gd name="T15" fmla="*/ 19 h 138"/>
                <a:gd name="T16" fmla="*/ 23 w 131"/>
                <a:gd name="T17" fmla="*/ 22 h 138"/>
                <a:gd name="T18" fmla="*/ 21 w 131"/>
                <a:gd name="T19" fmla="*/ 25 h 138"/>
                <a:gd name="T20" fmla="*/ 21 w 131"/>
                <a:gd name="T21" fmla="*/ 26 h 138"/>
                <a:gd name="T22" fmla="*/ 20 w 131"/>
                <a:gd name="T23" fmla="*/ 26 h 138"/>
                <a:gd name="T24" fmla="*/ 18 w 131"/>
                <a:gd name="T25" fmla="*/ 28 h 138"/>
                <a:gd name="T26" fmla="*/ 16 w 131"/>
                <a:gd name="T27" fmla="*/ 29 h 138"/>
                <a:gd name="T28" fmla="*/ 13 w 131"/>
                <a:gd name="T29" fmla="*/ 29 h 138"/>
                <a:gd name="T30" fmla="*/ 8 w 131"/>
                <a:gd name="T31" fmla="*/ 29 h 138"/>
                <a:gd name="T32" fmla="*/ 0 w 131"/>
                <a:gd name="T33" fmla="*/ 27 h 138"/>
                <a:gd name="T34" fmla="*/ 0 w 131"/>
                <a:gd name="T35" fmla="*/ 28 h 138"/>
                <a:gd name="T36" fmla="*/ 1 w 131"/>
                <a:gd name="T37" fmla="*/ 28 h 138"/>
                <a:gd name="T38" fmla="*/ 2 w 131"/>
                <a:gd name="T39" fmla="*/ 29 h 138"/>
                <a:gd name="T40" fmla="*/ 3 w 131"/>
                <a:gd name="T41" fmla="*/ 30 h 138"/>
                <a:gd name="T42" fmla="*/ 4 w 131"/>
                <a:gd name="T43" fmla="*/ 31 h 138"/>
                <a:gd name="T44" fmla="*/ 6 w 131"/>
                <a:gd name="T45" fmla="*/ 33 h 138"/>
                <a:gd name="T46" fmla="*/ 8 w 131"/>
                <a:gd name="T47" fmla="*/ 33 h 138"/>
                <a:gd name="T48" fmla="*/ 9 w 131"/>
                <a:gd name="T49" fmla="*/ 34 h 138"/>
                <a:gd name="T50" fmla="*/ 12 w 131"/>
                <a:gd name="T51" fmla="*/ 34 h 138"/>
                <a:gd name="T52" fmla="*/ 16 w 131"/>
                <a:gd name="T53" fmla="*/ 35 h 138"/>
                <a:gd name="T54" fmla="*/ 21 w 131"/>
                <a:gd name="T55" fmla="*/ 34 h 138"/>
                <a:gd name="T56" fmla="*/ 23 w 131"/>
                <a:gd name="T57" fmla="*/ 31 h 138"/>
                <a:gd name="T58" fmla="*/ 24 w 131"/>
                <a:gd name="T59" fmla="*/ 30 h 138"/>
                <a:gd name="T60" fmla="*/ 26 w 131"/>
                <a:gd name="T61" fmla="*/ 29 h 138"/>
                <a:gd name="T62" fmla="*/ 30 w 131"/>
                <a:gd name="T63" fmla="*/ 24 h 138"/>
                <a:gd name="T64" fmla="*/ 32 w 131"/>
                <a:gd name="T65" fmla="*/ 19 h 138"/>
                <a:gd name="T66" fmla="*/ 32 w 131"/>
                <a:gd name="T67" fmla="*/ 13 h 138"/>
                <a:gd name="T68" fmla="*/ 32 w 131"/>
                <a:gd name="T69" fmla="*/ 9 h 138"/>
                <a:gd name="T70" fmla="*/ 31 w 131"/>
                <a:gd name="T71" fmla="*/ 6 h 138"/>
                <a:gd name="T72" fmla="*/ 30 w 131"/>
                <a:gd name="T73" fmla="*/ 4 h 138"/>
                <a:gd name="T74" fmla="*/ 29 w 131"/>
                <a:gd name="T75" fmla="*/ 3 h 138"/>
                <a:gd name="T76" fmla="*/ 28 w 131"/>
                <a:gd name="T77" fmla="*/ 2 h 138"/>
                <a:gd name="T78" fmla="*/ 27 w 131"/>
                <a:gd name="T79" fmla="*/ 2 h 138"/>
                <a:gd name="T80" fmla="*/ 26 w 131"/>
                <a:gd name="T81" fmla="*/ 1 h 138"/>
                <a:gd name="T82" fmla="*/ 24 w 131"/>
                <a:gd name="T83" fmla="*/ 1 h 138"/>
                <a:gd name="T84" fmla="*/ 22 w 131"/>
                <a:gd name="T85" fmla="*/ 0 h 138"/>
                <a:gd name="T86" fmla="*/ 17 w 131"/>
                <a:gd name="T87" fmla="*/ 0 h 138"/>
                <a:gd name="T88" fmla="*/ 17 w 131"/>
                <a:gd name="T89" fmla="*/ 4 h 138"/>
                <a:gd name="T90" fmla="*/ 17 w 131"/>
                <a:gd name="T91" fmla="*/ 4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1"/>
                <a:gd name="T139" fmla="*/ 0 h 138"/>
                <a:gd name="T140" fmla="*/ 131 w 131"/>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1" h="138">
                  <a:moveTo>
                    <a:pt x="69" y="19"/>
                  </a:moveTo>
                  <a:lnTo>
                    <a:pt x="76" y="19"/>
                  </a:lnTo>
                  <a:lnTo>
                    <a:pt x="91" y="19"/>
                  </a:lnTo>
                  <a:lnTo>
                    <a:pt x="99" y="22"/>
                  </a:lnTo>
                  <a:lnTo>
                    <a:pt x="105" y="28"/>
                  </a:lnTo>
                  <a:lnTo>
                    <a:pt x="108" y="40"/>
                  </a:lnTo>
                  <a:lnTo>
                    <a:pt x="105" y="57"/>
                  </a:lnTo>
                  <a:lnTo>
                    <a:pt x="99" y="76"/>
                  </a:lnTo>
                  <a:lnTo>
                    <a:pt x="93" y="89"/>
                  </a:lnTo>
                  <a:lnTo>
                    <a:pt x="86" y="100"/>
                  </a:lnTo>
                  <a:lnTo>
                    <a:pt x="84" y="104"/>
                  </a:lnTo>
                  <a:lnTo>
                    <a:pt x="80" y="106"/>
                  </a:lnTo>
                  <a:lnTo>
                    <a:pt x="74" y="112"/>
                  </a:lnTo>
                  <a:lnTo>
                    <a:pt x="65" y="116"/>
                  </a:lnTo>
                  <a:lnTo>
                    <a:pt x="55" y="117"/>
                  </a:lnTo>
                  <a:lnTo>
                    <a:pt x="32" y="117"/>
                  </a:lnTo>
                  <a:lnTo>
                    <a:pt x="0" y="108"/>
                  </a:lnTo>
                  <a:lnTo>
                    <a:pt x="2" y="112"/>
                  </a:lnTo>
                  <a:lnTo>
                    <a:pt x="6" y="114"/>
                  </a:lnTo>
                  <a:lnTo>
                    <a:pt x="10" y="117"/>
                  </a:lnTo>
                  <a:lnTo>
                    <a:pt x="13" y="121"/>
                  </a:lnTo>
                  <a:lnTo>
                    <a:pt x="19" y="125"/>
                  </a:lnTo>
                  <a:lnTo>
                    <a:pt x="25" y="129"/>
                  </a:lnTo>
                  <a:lnTo>
                    <a:pt x="32" y="131"/>
                  </a:lnTo>
                  <a:lnTo>
                    <a:pt x="38" y="135"/>
                  </a:lnTo>
                  <a:lnTo>
                    <a:pt x="48" y="136"/>
                  </a:lnTo>
                  <a:lnTo>
                    <a:pt x="65" y="138"/>
                  </a:lnTo>
                  <a:lnTo>
                    <a:pt x="84" y="133"/>
                  </a:lnTo>
                  <a:lnTo>
                    <a:pt x="93" y="127"/>
                  </a:lnTo>
                  <a:lnTo>
                    <a:pt x="99" y="123"/>
                  </a:lnTo>
                  <a:lnTo>
                    <a:pt x="105" y="117"/>
                  </a:lnTo>
                  <a:lnTo>
                    <a:pt x="120" y="97"/>
                  </a:lnTo>
                  <a:lnTo>
                    <a:pt x="128" y="76"/>
                  </a:lnTo>
                  <a:lnTo>
                    <a:pt x="131" y="55"/>
                  </a:lnTo>
                  <a:lnTo>
                    <a:pt x="128" y="34"/>
                  </a:lnTo>
                  <a:lnTo>
                    <a:pt x="124" y="26"/>
                  </a:lnTo>
                  <a:lnTo>
                    <a:pt x="120" y="19"/>
                  </a:lnTo>
                  <a:lnTo>
                    <a:pt x="118" y="15"/>
                  </a:lnTo>
                  <a:lnTo>
                    <a:pt x="114" y="11"/>
                  </a:lnTo>
                  <a:lnTo>
                    <a:pt x="110" y="9"/>
                  </a:lnTo>
                  <a:lnTo>
                    <a:pt x="107" y="7"/>
                  </a:lnTo>
                  <a:lnTo>
                    <a:pt x="99" y="2"/>
                  </a:lnTo>
                  <a:lnTo>
                    <a:pt x="91" y="0"/>
                  </a:lnTo>
                  <a:lnTo>
                    <a:pt x="70" y="0"/>
                  </a:lnTo>
                  <a:lnTo>
                    <a:pt x="69" y="19"/>
                  </a:lnTo>
                  <a:close/>
                </a:path>
              </a:pathLst>
            </a:custGeom>
            <a:solidFill>
              <a:srgbClr val="000000"/>
            </a:solidFill>
            <a:ln w="9525">
              <a:noFill/>
              <a:round/>
              <a:headEnd/>
              <a:tailEnd/>
            </a:ln>
          </p:spPr>
          <p:txBody>
            <a:bodyPr/>
            <a:lstStyle/>
            <a:p>
              <a:endParaRPr lang="tr-TR"/>
            </a:p>
          </p:txBody>
        </p:sp>
        <p:sp>
          <p:nvSpPr>
            <p:cNvPr id="146549" name="Freeform 116"/>
            <p:cNvSpPr>
              <a:spLocks/>
            </p:cNvSpPr>
            <p:nvPr/>
          </p:nvSpPr>
          <p:spPr bwMode="auto">
            <a:xfrm>
              <a:off x="3680" y="3166"/>
              <a:ext cx="78" cy="64"/>
            </a:xfrm>
            <a:custGeom>
              <a:avLst/>
              <a:gdLst>
                <a:gd name="T0" fmla="*/ 7 w 156"/>
                <a:gd name="T1" fmla="*/ 0 h 129"/>
                <a:gd name="T2" fmla="*/ 7 w 156"/>
                <a:gd name="T3" fmla="*/ 1 h 129"/>
                <a:gd name="T4" fmla="*/ 9 w 156"/>
                <a:gd name="T5" fmla="*/ 4 h 129"/>
                <a:gd name="T6" fmla="*/ 10 w 156"/>
                <a:gd name="T7" fmla="*/ 8 h 129"/>
                <a:gd name="T8" fmla="*/ 12 w 156"/>
                <a:gd name="T9" fmla="*/ 10 h 129"/>
                <a:gd name="T10" fmla="*/ 13 w 156"/>
                <a:gd name="T11" fmla="*/ 12 h 129"/>
                <a:gd name="T12" fmla="*/ 14 w 156"/>
                <a:gd name="T13" fmla="*/ 15 h 129"/>
                <a:gd name="T14" fmla="*/ 17 w 156"/>
                <a:gd name="T15" fmla="*/ 17 h 129"/>
                <a:gd name="T16" fmla="*/ 18 w 156"/>
                <a:gd name="T17" fmla="*/ 18 h 129"/>
                <a:gd name="T18" fmla="*/ 19 w 156"/>
                <a:gd name="T19" fmla="*/ 19 h 129"/>
                <a:gd name="T20" fmla="*/ 19 w 156"/>
                <a:gd name="T21" fmla="*/ 20 h 129"/>
                <a:gd name="T22" fmla="*/ 20 w 156"/>
                <a:gd name="T23" fmla="*/ 21 h 129"/>
                <a:gd name="T24" fmla="*/ 21 w 156"/>
                <a:gd name="T25" fmla="*/ 22 h 129"/>
                <a:gd name="T26" fmla="*/ 22 w 156"/>
                <a:gd name="T27" fmla="*/ 22 h 129"/>
                <a:gd name="T28" fmla="*/ 24 w 156"/>
                <a:gd name="T29" fmla="*/ 24 h 129"/>
                <a:gd name="T30" fmla="*/ 26 w 156"/>
                <a:gd name="T31" fmla="*/ 25 h 129"/>
                <a:gd name="T32" fmla="*/ 29 w 156"/>
                <a:gd name="T33" fmla="*/ 25 h 129"/>
                <a:gd name="T34" fmla="*/ 32 w 156"/>
                <a:gd name="T35" fmla="*/ 24 h 129"/>
                <a:gd name="T36" fmla="*/ 34 w 156"/>
                <a:gd name="T37" fmla="*/ 21 h 129"/>
                <a:gd name="T38" fmla="*/ 34 w 156"/>
                <a:gd name="T39" fmla="*/ 17 h 129"/>
                <a:gd name="T40" fmla="*/ 33 w 156"/>
                <a:gd name="T41" fmla="*/ 13 h 129"/>
                <a:gd name="T42" fmla="*/ 32 w 156"/>
                <a:gd name="T43" fmla="*/ 9 h 129"/>
                <a:gd name="T44" fmla="*/ 30 w 156"/>
                <a:gd name="T45" fmla="*/ 6 h 129"/>
                <a:gd name="T46" fmla="*/ 29 w 156"/>
                <a:gd name="T47" fmla="*/ 3 h 129"/>
                <a:gd name="T48" fmla="*/ 32 w 156"/>
                <a:gd name="T49" fmla="*/ 6 h 129"/>
                <a:gd name="T50" fmla="*/ 35 w 156"/>
                <a:gd name="T51" fmla="*/ 10 h 129"/>
                <a:gd name="T52" fmla="*/ 38 w 156"/>
                <a:gd name="T53" fmla="*/ 15 h 129"/>
                <a:gd name="T54" fmla="*/ 39 w 156"/>
                <a:gd name="T55" fmla="*/ 20 h 129"/>
                <a:gd name="T56" fmla="*/ 39 w 156"/>
                <a:gd name="T57" fmla="*/ 25 h 129"/>
                <a:gd name="T58" fmla="*/ 39 w 156"/>
                <a:gd name="T59" fmla="*/ 27 h 129"/>
                <a:gd name="T60" fmla="*/ 38 w 156"/>
                <a:gd name="T61" fmla="*/ 29 h 129"/>
                <a:gd name="T62" fmla="*/ 37 w 156"/>
                <a:gd name="T63" fmla="*/ 30 h 129"/>
                <a:gd name="T64" fmla="*/ 36 w 156"/>
                <a:gd name="T65" fmla="*/ 31 h 129"/>
                <a:gd name="T66" fmla="*/ 35 w 156"/>
                <a:gd name="T67" fmla="*/ 31 h 129"/>
                <a:gd name="T68" fmla="*/ 33 w 156"/>
                <a:gd name="T69" fmla="*/ 31 h 129"/>
                <a:gd name="T70" fmla="*/ 29 w 156"/>
                <a:gd name="T71" fmla="*/ 32 h 129"/>
                <a:gd name="T72" fmla="*/ 25 w 156"/>
                <a:gd name="T73" fmla="*/ 31 h 129"/>
                <a:gd name="T74" fmla="*/ 21 w 156"/>
                <a:gd name="T75" fmla="*/ 31 h 129"/>
                <a:gd name="T76" fmla="*/ 19 w 156"/>
                <a:gd name="T77" fmla="*/ 29 h 129"/>
                <a:gd name="T78" fmla="*/ 17 w 156"/>
                <a:gd name="T79" fmla="*/ 28 h 129"/>
                <a:gd name="T80" fmla="*/ 15 w 156"/>
                <a:gd name="T81" fmla="*/ 26 h 129"/>
                <a:gd name="T82" fmla="*/ 13 w 156"/>
                <a:gd name="T83" fmla="*/ 25 h 129"/>
                <a:gd name="T84" fmla="*/ 12 w 156"/>
                <a:gd name="T85" fmla="*/ 24 h 129"/>
                <a:gd name="T86" fmla="*/ 11 w 156"/>
                <a:gd name="T87" fmla="*/ 22 h 129"/>
                <a:gd name="T88" fmla="*/ 10 w 156"/>
                <a:gd name="T89" fmla="*/ 21 h 129"/>
                <a:gd name="T90" fmla="*/ 9 w 156"/>
                <a:gd name="T91" fmla="*/ 18 h 129"/>
                <a:gd name="T92" fmla="*/ 5 w 156"/>
                <a:gd name="T93" fmla="*/ 15 h 129"/>
                <a:gd name="T94" fmla="*/ 5 w 156"/>
                <a:gd name="T95" fmla="*/ 12 h 129"/>
                <a:gd name="T96" fmla="*/ 3 w 156"/>
                <a:gd name="T97" fmla="*/ 9 h 129"/>
                <a:gd name="T98" fmla="*/ 2 w 156"/>
                <a:gd name="T99" fmla="*/ 6 h 129"/>
                <a:gd name="T100" fmla="*/ 1 w 156"/>
                <a:gd name="T101" fmla="*/ 2 h 129"/>
                <a:gd name="T102" fmla="*/ 0 w 156"/>
                <a:gd name="T103" fmla="*/ 1 h 129"/>
                <a:gd name="T104" fmla="*/ 7 w 156"/>
                <a:gd name="T105" fmla="*/ 0 h 129"/>
                <a:gd name="T106" fmla="*/ 7 w 156"/>
                <a:gd name="T107" fmla="*/ 0 h 1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29"/>
                <a:gd name="T164" fmla="*/ 156 w 156"/>
                <a:gd name="T165" fmla="*/ 129 h 1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29">
                  <a:moveTo>
                    <a:pt x="29" y="0"/>
                  </a:moveTo>
                  <a:lnTo>
                    <a:pt x="31" y="6"/>
                  </a:lnTo>
                  <a:lnTo>
                    <a:pt x="35" y="17"/>
                  </a:lnTo>
                  <a:lnTo>
                    <a:pt x="42" y="32"/>
                  </a:lnTo>
                  <a:lnTo>
                    <a:pt x="48" y="42"/>
                  </a:lnTo>
                  <a:lnTo>
                    <a:pt x="54" y="51"/>
                  </a:lnTo>
                  <a:lnTo>
                    <a:pt x="59" y="61"/>
                  </a:lnTo>
                  <a:lnTo>
                    <a:pt x="65" y="69"/>
                  </a:lnTo>
                  <a:lnTo>
                    <a:pt x="69" y="74"/>
                  </a:lnTo>
                  <a:lnTo>
                    <a:pt x="73" y="78"/>
                  </a:lnTo>
                  <a:lnTo>
                    <a:pt x="76" y="82"/>
                  </a:lnTo>
                  <a:lnTo>
                    <a:pt x="80" y="86"/>
                  </a:lnTo>
                  <a:lnTo>
                    <a:pt x="84" y="89"/>
                  </a:lnTo>
                  <a:lnTo>
                    <a:pt x="88" y="91"/>
                  </a:lnTo>
                  <a:lnTo>
                    <a:pt x="97" y="97"/>
                  </a:lnTo>
                  <a:lnTo>
                    <a:pt x="105" y="101"/>
                  </a:lnTo>
                  <a:lnTo>
                    <a:pt x="116" y="101"/>
                  </a:lnTo>
                  <a:lnTo>
                    <a:pt x="128" y="97"/>
                  </a:lnTo>
                  <a:lnTo>
                    <a:pt x="133" y="86"/>
                  </a:lnTo>
                  <a:lnTo>
                    <a:pt x="135" y="70"/>
                  </a:lnTo>
                  <a:lnTo>
                    <a:pt x="132" y="55"/>
                  </a:lnTo>
                  <a:lnTo>
                    <a:pt x="128" y="38"/>
                  </a:lnTo>
                  <a:lnTo>
                    <a:pt x="122" y="25"/>
                  </a:lnTo>
                  <a:lnTo>
                    <a:pt x="116" y="12"/>
                  </a:lnTo>
                  <a:lnTo>
                    <a:pt x="128" y="27"/>
                  </a:lnTo>
                  <a:lnTo>
                    <a:pt x="137" y="42"/>
                  </a:lnTo>
                  <a:lnTo>
                    <a:pt x="149" y="61"/>
                  </a:lnTo>
                  <a:lnTo>
                    <a:pt x="154" y="80"/>
                  </a:lnTo>
                  <a:lnTo>
                    <a:pt x="156" y="101"/>
                  </a:lnTo>
                  <a:lnTo>
                    <a:pt x="154" y="108"/>
                  </a:lnTo>
                  <a:lnTo>
                    <a:pt x="149" y="116"/>
                  </a:lnTo>
                  <a:lnTo>
                    <a:pt x="147" y="120"/>
                  </a:lnTo>
                  <a:lnTo>
                    <a:pt x="143" y="124"/>
                  </a:lnTo>
                  <a:lnTo>
                    <a:pt x="137" y="126"/>
                  </a:lnTo>
                  <a:lnTo>
                    <a:pt x="132" y="127"/>
                  </a:lnTo>
                  <a:lnTo>
                    <a:pt x="116" y="129"/>
                  </a:lnTo>
                  <a:lnTo>
                    <a:pt x="101" y="127"/>
                  </a:lnTo>
                  <a:lnTo>
                    <a:pt x="86" y="124"/>
                  </a:lnTo>
                  <a:lnTo>
                    <a:pt x="73" y="116"/>
                  </a:lnTo>
                  <a:lnTo>
                    <a:pt x="67" y="112"/>
                  </a:lnTo>
                  <a:lnTo>
                    <a:pt x="61" y="107"/>
                  </a:lnTo>
                  <a:lnTo>
                    <a:pt x="55" y="103"/>
                  </a:lnTo>
                  <a:lnTo>
                    <a:pt x="50" y="97"/>
                  </a:lnTo>
                  <a:lnTo>
                    <a:pt x="46" y="91"/>
                  </a:lnTo>
                  <a:lnTo>
                    <a:pt x="40" y="86"/>
                  </a:lnTo>
                  <a:lnTo>
                    <a:pt x="33" y="72"/>
                  </a:lnTo>
                  <a:lnTo>
                    <a:pt x="23" y="61"/>
                  </a:lnTo>
                  <a:lnTo>
                    <a:pt x="17" y="48"/>
                  </a:lnTo>
                  <a:lnTo>
                    <a:pt x="12" y="36"/>
                  </a:lnTo>
                  <a:lnTo>
                    <a:pt x="8" y="25"/>
                  </a:lnTo>
                  <a:lnTo>
                    <a:pt x="2" y="10"/>
                  </a:lnTo>
                  <a:lnTo>
                    <a:pt x="0" y="4"/>
                  </a:lnTo>
                  <a:lnTo>
                    <a:pt x="29" y="0"/>
                  </a:lnTo>
                  <a:close/>
                </a:path>
              </a:pathLst>
            </a:custGeom>
            <a:solidFill>
              <a:srgbClr val="000000"/>
            </a:solidFill>
            <a:ln w="9525">
              <a:noFill/>
              <a:round/>
              <a:headEnd/>
              <a:tailEnd/>
            </a:ln>
          </p:spPr>
          <p:txBody>
            <a:bodyPr/>
            <a:lstStyle/>
            <a:p>
              <a:endParaRPr lang="tr-TR"/>
            </a:p>
          </p:txBody>
        </p:sp>
        <p:sp>
          <p:nvSpPr>
            <p:cNvPr id="146550" name="Freeform 117"/>
            <p:cNvSpPr>
              <a:spLocks/>
            </p:cNvSpPr>
            <p:nvPr/>
          </p:nvSpPr>
          <p:spPr bwMode="auto">
            <a:xfrm>
              <a:off x="3333" y="2735"/>
              <a:ext cx="241" cy="184"/>
            </a:xfrm>
            <a:custGeom>
              <a:avLst/>
              <a:gdLst>
                <a:gd name="T0" fmla="*/ 58 w 481"/>
                <a:gd name="T1" fmla="*/ 2 h 367"/>
                <a:gd name="T2" fmla="*/ 48 w 481"/>
                <a:gd name="T3" fmla="*/ 6 h 367"/>
                <a:gd name="T4" fmla="*/ 43 w 481"/>
                <a:gd name="T5" fmla="*/ 10 h 367"/>
                <a:gd name="T6" fmla="*/ 50 w 481"/>
                <a:gd name="T7" fmla="*/ 13 h 367"/>
                <a:gd name="T8" fmla="*/ 63 w 481"/>
                <a:gd name="T9" fmla="*/ 17 h 367"/>
                <a:gd name="T10" fmla="*/ 71 w 481"/>
                <a:gd name="T11" fmla="*/ 20 h 367"/>
                <a:gd name="T12" fmla="*/ 76 w 481"/>
                <a:gd name="T13" fmla="*/ 23 h 367"/>
                <a:gd name="T14" fmla="*/ 81 w 481"/>
                <a:gd name="T15" fmla="*/ 27 h 367"/>
                <a:gd name="T16" fmla="*/ 86 w 481"/>
                <a:gd name="T17" fmla="*/ 30 h 367"/>
                <a:gd name="T18" fmla="*/ 90 w 481"/>
                <a:gd name="T19" fmla="*/ 35 h 367"/>
                <a:gd name="T20" fmla="*/ 94 w 481"/>
                <a:gd name="T21" fmla="*/ 39 h 367"/>
                <a:gd name="T22" fmla="*/ 98 w 481"/>
                <a:gd name="T23" fmla="*/ 43 h 367"/>
                <a:gd name="T24" fmla="*/ 102 w 481"/>
                <a:gd name="T25" fmla="*/ 49 h 367"/>
                <a:gd name="T26" fmla="*/ 108 w 481"/>
                <a:gd name="T27" fmla="*/ 59 h 367"/>
                <a:gd name="T28" fmla="*/ 113 w 481"/>
                <a:gd name="T29" fmla="*/ 69 h 367"/>
                <a:gd name="T30" fmla="*/ 117 w 481"/>
                <a:gd name="T31" fmla="*/ 78 h 367"/>
                <a:gd name="T32" fmla="*/ 121 w 481"/>
                <a:gd name="T33" fmla="*/ 92 h 367"/>
                <a:gd name="T34" fmla="*/ 117 w 481"/>
                <a:gd name="T35" fmla="*/ 82 h 367"/>
                <a:gd name="T36" fmla="*/ 113 w 481"/>
                <a:gd name="T37" fmla="*/ 75 h 367"/>
                <a:gd name="T38" fmla="*/ 109 w 481"/>
                <a:gd name="T39" fmla="*/ 67 h 367"/>
                <a:gd name="T40" fmla="*/ 102 w 481"/>
                <a:gd name="T41" fmla="*/ 57 h 367"/>
                <a:gd name="T42" fmla="*/ 99 w 481"/>
                <a:gd name="T43" fmla="*/ 52 h 367"/>
                <a:gd name="T44" fmla="*/ 97 w 481"/>
                <a:gd name="T45" fmla="*/ 49 h 367"/>
                <a:gd name="T46" fmla="*/ 95 w 481"/>
                <a:gd name="T47" fmla="*/ 47 h 367"/>
                <a:gd name="T48" fmla="*/ 92 w 481"/>
                <a:gd name="T49" fmla="*/ 45 h 367"/>
                <a:gd name="T50" fmla="*/ 90 w 481"/>
                <a:gd name="T51" fmla="*/ 42 h 367"/>
                <a:gd name="T52" fmla="*/ 85 w 481"/>
                <a:gd name="T53" fmla="*/ 38 h 367"/>
                <a:gd name="T54" fmla="*/ 80 w 481"/>
                <a:gd name="T55" fmla="*/ 33 h 367"/>
                <a:gd name="T56" fmla="*/ 75 w 481"/>
                <a:gd name="T57" fmla="*/ 30 h 367"/>
                <a:gd name="T58" fmla="*/ 69 w 481"/>
                <a:gd name="T59" fmla="*/ 27 h 367"/>
                <a:gd name="T60" fmla="*/ 63 w 481"/>
                <a:gd name="T61" fmla="*/ 24 h 367"/>
                <a:gd name="T62" fmla="*/ 56 w 481"/>
                <a:gd name="T63" fmla="*/ 21 h 367"/>
                <a:gd name="T64" fmla="*/ 44 w 481"/>
                <a:gd name="T65" fmla="*/ 19 h 367"/>
                <a:gd name="T66" fmla="*/ 26 w 481"/>
                <a:gd name="T67" fmla="*/ 20 h 367"/>
                <a:gd name="T68" fmla="*/ 19 w 481"/>
                <a:gd name="T69" fmla="*/ 24 h 367"/>
                <a:gd name="T70" fmla="*/ 14 w 481"/>
                <a:gd name="T71" fmla="*/ 29 h 367"/>
                <a:gd name="T72" fmla="*/ 10 w 481"/>
                <a:gd name="T73" fmla="*/ 32 h 367"/>
                <a:gd name="T74" fmla="*/ 4 w 481"/>
                <a:gd name="T75" fmla="*/ 42 h 367"/>
                <a:gd name="T76" fmla="*/ 0 w 481"/>
                <a:gd name="T77" fmla="*/ 52 h 367"/>
                <a:gd name="T78" fmla="*/ 3 w 481"/>
                <a:gd name="T79" fmla="*/ 38 h 367"/>
                <a:gd name="T80" fmla="*/ 7 w 481"/>
                <a:gd name="T81" fmla="*/ 29 h 367"/>
                <a:gd name="T82" fmla="*/ 12 w 481"/>
                <a:gd name="T83" fmla="*/ 22 h 367"/>
                <a:gd name="T84" fmla="*/ 15 w 481"/>
                <a:gd name="T85" fmla="*/ 19 h 367"/>
                <a:gd name="T86" fmla="*/ 20 w 481"/>
                <a:gd name="T87" fmla="*/ 15 h 367"/>
                <a:gd name="T88" fmla="*/ 25 w 481"/>
                <a:gd name="T89" fmla="*/ 12 h 367"/>
                <a:gd name="T90" fmla="*/ 30 w 481"/>
                <a:gd name="T91" fmla="*/ 10 h 367"/>
                <a:gd name="T92" fmla="*/ 36 w 481"/>
                <a:gd name="T93" fmla="*/ 7 h 367"/>
                <a:gd name="T94" fmla="*/ 44 w 481"/>
                <a:gd name="T95" fmla="*/ 4 h 367"/>
                <a:gd name="T96" fmla="*/ 54 w 481"/>
                <a:gd name="T97" fmla="*/ 1 h 3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1"/>
                <a:gd name="T148" fmla="*/ 0 h 367"/>
                <a:gd name="T149" fmla="*/ 481 w 481"/>
                <a:gd name="T150" fmla="*/ 367 h 3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1" h="367">
                  <a:moveTo>
                    <a:pt x="256" y="0"/>
                  </a:moveTo>
                  <a:lnTo>
                    <a:pt x="243" y="4"/>
                  </a:lnTo>
                  <a:lnTo>
                    <a:pt x="230" y="8"/>
                  </a:lnTo>
                  <a:lnTo>
                    <a:pt x="214" y="14"/>
                  </a:lnTo>
                  <a:lnTo>
                    <a:pt x="197" y="19"/>
                  </a:lnTo>
                  <a:lnTo>
                    <a:pt x="190" y="23"/>
                  </a:lnTo>
                  <a:lnTo>
                    <a:pt x="182" y="27"/>
                  </a:lnTo>
                  <a:lnTo>
                    <a:pt x="176" y="33"/>
                  </a:lnTo>
                  <a:lnTo>
                    <a:pt x="171" y="37"/>
                  </a:lnTo>
                  <a:lnTo>
                    <a:pt x="165" y="42"/>
                  </a:lnTo>
                  <a:lnTo>
                    <a:pt x="161" y="46"/>
                  </a:lnTo>
                  <a:lnTo>
                    <a:pt x="199" y="52"/>
                  </a:lnTo>
                  <a:lnTo>
                    <a:pt x="216" y="56"/>
                  </a:lnTo>
                  <a:lnTo>
                    <a:pt x="233" y="59"/>
                  </a:lnTo>
                  <a:lnTo>
                    <a:pt x="249" y="65"/>
                  </a:lnTo>
                  <a:lnTo>
                    <a:pt x="266" y="73"/>
                  </a:lnTo>
                  <a:lnTo>
                    <a:pt x="273" y="76"/>
                  </a:lnTo>
                  <a:lnTo>
                    <a:pt x="281" y="80"/>
                  </a:lnTo>
                  <a:lnTo>
                    <a:pt x="289" y="84"/>
                  </a:lnTo>
                  <a:lnTo>
                    <a:pt x="294" y="88"/>
                  </a:lnTo>
                  <a:lnTo>
                    <a:pt x="302" y="92"/>
                  </a:lnTo>
                  <a:lnTo>
                    <a:pt x="309" y="95"/>
                  </a:lnTo>
                  <a:lnTo>
                    <a:pt x="315" y="101"/>
                  </a:lnTo>
                  <a:lnTo>
                    <a:pt x="323" y="105"/>
                  </a:lnTo>
                  <a:lnTo>
                    <a:pt x="328" y="111"/>
                  </a:lnTo>
                  <a:lnTo>
                    <a:pt x="334" y="116"/>
                  </a:lnTo>
                  <a:lnTo>
                    <a:pt x="342" y="120"/>
                  </a:lnTo>
                  <a:lnTo>
                    <a:pt x="347" y="126"/>
                  </a:lnTo>
                  <a:lnTo>
                    <a:pt x="353" y="132"/>
                  </a:lnTo>
                  <a:lnTo>
                    <a:pt x="359" y="137"/>
                  </a:lnTo>
                  <a:lnTo>
                    <a:pt x="365" y="143"/>
                  </a:lnTo>
                  <a:lnTo>
                    <a:pt x="368" y="149"/>
                  </a:lnTo>
                  <a:lnTo>
                    <a:pt x="374" y="154"/>
                  </a:lnTo>
                  <a:lnTo>
                    <a:pt x="380" y="160"/>
                  </a:lnTo>
                  <a:lnTo>
                    <a:pt x="385" y="166"/>
                  </a:lnTo>
                  <a:lnTo>
                    <a:pt x="389" y="171"/>
                  </a:lnTo>
                  <a:lnTo>
                    <a:pt x="395" y="177"/>
                  </a:lnTo>
                  <a:lnTo>
                    <a:pt x="399" y="185"/>
                  </a:lnTo>
                  <a:lnTo>
                    <a:pt x="408" y="196"/>
                  </a:lnTo>
                  <a:lnTo>
                    <a:pt x="416" y="209"/>
                  </a:lnTo>
                  <a:lnTo>
                    <a:pt x="423" y="223"/>
                  </a:lnTo>
                  <a:lnTo>
                    <a:pt x="431" y="236"/>
                  </a:lnTo>
                  <a:lnTo>
                    <a:pt x="439" y="247"/>
                  </a:lnTo>
                  <a:lnTo>
                    <a:pt x="444" y="261"/>
                  </a:lnTo>
                  <a:lnTo>
                    <a:pt x="450" y="274"/>
                  </a:lnTo>
                  <a:lnTo>
                    <a:pt x="456" y="287"/>
                  </a:lnTo>
                  <a:lnTo>
                    <a:pt x="460" y="299"/>
                  </a:lnTo>
                  <a:lnTo>
                    <a:pt x="465" y="312"/>
                  </a:lnTo>
                  <a:lnTo>
                    <a:pt x="469" y="323"/>
                  </a:lnTo>
                  <a:lnTo>
                    <a:pt x="475" y="346"/>
                  </a:lnTo>
                  <a:lnTo>
                    <a:pt x="481" y="367"/>
                  </a:lnTo>
                  <a:lnTo>
                    <a:pt x="477" y="356"/>
                  </a:lnTo>
                  <a:lnTo>
                    <a:pt x="471" y="344"/>
                  </a:lnTo>
                  <a:lnTo>
                    <a:pt x="465" y="327"/>
                  </a:lnTo>
                  <a:lnTo>
                    <a:pt x="462" y="318"/>
                  </a:lnTo>
                  <a:lnTo>
                    <a:pt x="456" y="308"/>
                  </a:lnTo>
                  <a:lnTo>
                    <a:pt x="452" y="299"/>
                  </a:lnTo>
                  <a:lnTo>
                    <a:pt x="446" y="287"/>
                  </a:lnTo>
                  <a:lnTo>
                    <a:pt x="439" y="276"/>
                  </a:lnTo>
                  <a:lnTo>
                    <a:pt x="433" y="265"/>
                  </a:lnTo>
                  <a:lnTo>
                    <a:pt x="425" y="251"/>
                  </a:lnTo>
                  <a:lnTo>
                    <a:pt x="418" y="240"/>
                  </a:lnTo>
                  <a:lnTo>
                    <a:pt x="408" y="227"/>
                  </a:lnTo>
                  <a:lnTo>
                    <a:pt x="401" y="213"/>
                  </a:lnTo>
                  <a:lnTo>
                    <a:pt x="397" y="211"/>
                  </a:lnTo>
                  <a:lnTo>
                    <a:pt x="395" y="208"/>
                  </a:lnTo>
                  <a:lnTo>
                    <a:pt x="391" y="202"/>
                  </a:lnTo>
                  <a:lnTo>
                    <a:pt x="387" y="198"/>
                  </a:lnTo>
                  <a:lnTo>
                    <a:pt x="385" y="196"/>
                  </a:lnTo>
                  <a:lnTo>
                    <a:pt x="384" y="192"/>
                  </a:lnTo>
                  <a:lnTo>
                    <a:pt x="380" y="189"/>
                  </a:lnTo>
                  <a:lnTo>
                    <a:pt x="378" y="187"/>
                  </a:lnTo>
                  <a:lnTo>
                    <a:pt x="374" y="183"/>
                  </a:lnTo>
                  <a:lnTo>
                    <a:pt x="372" y="181"/>
                  </a:lnTo>
                  <a:lnTo>
                    <a:pt x="368" y="177"/>
                  </a:lnTo>
                  <a:lnTo>
                    <a:pt x="366" y="173"/>
                  </a:lnTo>
                  <a:lnTo>
                    <a:pt x="363" y="171"/>
                  </a:lnTo>
                  <a:lnTo>
                    <a:pt x="357" y="166"/>
                  </a:lnTo>
                  <a:lnTo>
                    <a:pt x="351" y="160"/>
                  </a:lnTo>
                  <a:lnTo>
                    <a:pt x="346" y="154"/>
                  </a:lnTo>
                  <a:lnTo>
                    <a:pt x="340" y="149"/>
                  </a:lnTo>
                  <a:lnTo>
                    <a:pt x="332" y="143"/>
                  </a:lnTo>
                  <a:lnTo>
                    <a:pt x="327" y="137"/>
                  </a:lnTo>
                  <a:lnTo>
                    <a:pt x="319" y="132"/>
                  </a:lnTo>
                  <a:lnTo>
                    <a:pt x="313" y="128"/>
                  </a:lnTo>
                  <a:lnTo>
                    <a:pt x="306" y="122"/>
                  </a:lnTo>
                  <a:lnTo>
                    <a:pt x="298" y="118"/>
                  </a:lnTo>
                  <a:lnTo>
                    <a:pt x="290" y="113"/>
                  </a:lnTo>
                  <a:lnTo>
                    <a:pt x="283" y="109"/>
                  </a:lnTo>
                  <a:lnTo>
                    <a:pt x="275" y="105"/>
                  </a:lnTo>
                  <a:lnTo>
                    <a:pt x="268" y="101"/>
                  </a:lnTo>
                  <a:lnTo>
                    <a:pt x="258" y="97"/>
                  </a:lnTo>
                  <a:lnTo>
                    <a:pt x="251" y="94"/>
                  </a:lnTo>
                  <a:lnTo>
                    <a:pt x="243" y="90"/>
                  </a:lnTo>
                  <a:lnTo>
                    <a:pt x="233" y="88"/>
                  </a:lnTo>
                  <a:lnTo>
                    <a:pt x="224" y="84"/>
                  </a:lnTo>
                  <a:lnTo>
                    <a:pt x="207" y="80"/>
                  </a:lnTo>
                  <a:lnTo>
                    <a:pt x="192" y="76"/>
                  </a:lnTo>
                  <a:lnTo>
                    <a:pt x="176" y="75"/>
                  </a:lnTo>
                  <a:lnTo>
                    <a:pt x="148" y="73"/>
                  </a:lnTo>
                  <a:lnTo>
                    <a:pt x="125" y="75"/>
                  </a:lnTo>
                  <a:lnTo>
                    <a:pt x="102" y="80"/>
                  </a:lnTo>
                  <a:lnTo>
                    <a:pt x="93" y="84"/>
                  </a:lnTo>
                  <a:lnTo>
                    <a:pt x="83" y="90"/>
                  </a:lnTo>
                  <a:lnTo>
                    <a:pt x="74" y="95"/>
                  </a:lnTo>
                  <a:lnTo>
                    <a:pt x="66" y="99"/>
                  </a:lnTo>
                  <a:lnTo>
                    <a:pt x="59" y="107"/>
                  </a:lnTo>
                  <a:lnTo>
                    <a:pt x="53" y="113"/>
                  </a:lnTo>
                  <a:lnTo>
                    <a:pt x="45" y="120"/>
                  </a:lnTo>
                  <a:lnTo>
                    <a:pt x="41" y="122"/>
                  </a:lnTo>
                  <a:lnTo>
                    <a:pt x="40" y="126"/>
                  </a:lnTo>
                  <a:lnTo>
                    <a:pt x="28" y="141"/>
                  </a:lnTo>
                  <a:lnTo>
                    <a:pt x="21" y="154"/>
                  </a:lnTo>
                  <a:lnTo>
                    <a:pt x="13" y="168"/>
                  </a:lnTo>
                  <a:lnTo>
                    <a:pt x="7" y="181"/>
                  </a:lnTo>
                  <a:lnTo>
                    <a:pt x="2" y="198"/>
                  </a:lnTo>
                  <a:lnTo>
                    <a:pt x="0" y="206"/>
                  </a:lnTo>
                  <a:lnTo>
                    <a:pt x="2" y="190"/>
                  </a:lnTo>
                  <a:lnTo>
                    <a:pt x="3" y="173"/>
                  </a:lnTo>
                  <a:lnTo>
                    <a:pt x="11" y="151"/>
                  </a:lnTo>
                  <a:lnTo>
                    <a:pt x="15" y="139"/>
                  </a:lnTo>
                  <a:lnTo>
                    <a:pt x="21" y="128"/>
                  </a:lnTo>
                  <a:lnTo>
                    <a:pt x="26" y="116"/>
                  </a:lnTo>
                  <a:lnTo>
                    <a:pt x="34" y="103"/>
                  </a:lnTo>
                  <a:lnTo>
                    <a:pt x="41" y="92"/>
                  </a:lnTo>
                  <a:lnTo>
                    <a:pt x="45" y="88"/>
                  </a:lnTo>
                  <a:lnTo>
                    <a:pt x="47" y="86"/>
                  </a:lnTo>
                  <a:lnTo>
                    <a:pt x="53" y="80"/>
                  </a:lnTo>
                  <a:lnTo>
                    <a:pt x="59" y="75"/>
                  </a:lnTo>
                  <a:lnTo>
                    <a:pt x="64" y="69"/>
                  </a:lnTo>
                  <a:lnTo>
                    <a:pt x="70" y="63"/>
                  </a:lnTo>
                  <a:lnTo>
                    <a:pt x="78" y="59"/>
                  </a:lnTo>
                  <a:lnTo>
                    <a:pt x="85" y="56"/>
                  </a:lnTo>
                  <a:lnTo>
                    <a:pt x="91" y="50"/>
                  </a:lnTo>
                  <a:lnTo>
                    <a:pt x="98" y="46"/>
                  </a:lnTo>
                  <a:lnTo>
                    <a:pt x="104" y="44"/>
                  </a:lnTo>
                  <a:lnTo>
                    <a:pt x="112" y="40"/>
                  </a:lnTo>
                  <a:lnTo>
                    <a:pt x="117" y="37"/>
                  </a:lnTo>
                  <a:lnTo>
                    <a:pt x="123" y="33"/>
                  </a:lnTo>
                  <a:lnTo>
                    <a:pt x="129" y="31"/>
                  </a:lnTo>
                  <a:lnTo>
                    <a:pt x="142" y="25"/>
                  </a:lnTo>
                  <a:lnTo>
                    <a:pt x="154" y="19"/>
                  </a:lnTo>
                  <a:lnTo>
                    <a:pt x="165" y="16"/>
                  </a:lnTo>
                  <a:lnTo>
                    <a:pt x="175" y="14"/>
                  </a:lnTo>
                  <a:lnTo>
                    <a:pt x="186" y="10"/>
                  </a:lnTo>
                  <a:lnTo>
                    <a:pt x="195" y="8"/>
                  </a:lnTo>
                  <a:lnTo>
                    <a:pt x="216" y="4"/>
                  </a:lnTo>
                  <a:lnTo>
                    <a:pt x="256" y="0"/>
                  </a:lnTo>
                  <a:close/>
                </a:path>
              </a:pathLst>
            </a:custGeom>
            <a:solidFill>
              <a:srgbClr val="000000"/>
            </a:solidFill>
            <a:ln w="9525">
              <a:noFill/>
              <a:round/>
              <a:headEnd/>
              <a:tailEnd/>
            </a:ln>
          </p:spPr>
          <p:txBody>
            <a:bodyPr/>
            <a:lstStyle/>
            <a:p>
              <a:endParaRPr lang="tr-TR"/>
            </a:p>
          </p:txBody>
        </p:sp>
        <p:sp>
          <p:nvSpPr>
            <p:cNvPr id="146551" name="Freeform 118"/>
            <p:cNvSpPr>
              <a:spLocks/>
            </p:cNvSpPr>
            <p:nvPr/>
          </p:nvSpPr>
          <p:spPr bwMode="auto">
            <a:xfrm>
              <a:off x="3392" y="2774"/>
              <a:ext cx="236" cy="277"/>
            </a:xfrm>
            <a:custGeom>
              <a:avLst/>
              <a:gdLst>
                <a:gd name="T0" fmla="*/ 80 w 472"/>
                <a:gd name="T1" fmla="*/ 2 h 553"/>
                <a:gd name="T2" fmla="*/ 85 w 472"/>
                <a:gd name="T3" fmla="*/ 6 h 553"/>
                <a:gd name="T4" fmla="*/ 89 w 472"/>
                <a:gd name="T5" fmla="*/ 9 h 553"/>
                <a:gd name="T6" fmla="*/ 94 w 472"/>
                <a:gd name="T7" fmla="*/ 13 h 553"/>
                <a:gd name="T8" fmla="*/ 96 w 472"/>
                <a:gd name="T9" fmla="*/ 16 h 553"/>
                <a:gd name="T10" fmla="*/ 99 w 472"/>
                <a:gd name="T11" fmla="*/ 19 h 553"/>
                <a:gd name="T12" fmla="*/ 101 w 472"/>
                <a:gd name="T13" fmla="*/ 22 h 553"/>
                <a:gd name="T14" fmla="*/ 108 w 472"/>
                <a:gd name="T15" fmla="*/ 32 h 553"/>
                <a:gd name="T16" fmla="*/ 112 w 472"/>
                <a:gd name="T17" fmla="*/ 41 h 553"/>
                <a:gd name="T18" fmla="*/ 117 w 472"/>
                <a:gd name="T19" fmla="*/ 58 h 553"/>
                <a:gd name="T20" fmla="*/ 117 w 472"/>
                <a:gd name="T21" fmla="*/ 89 h 553"/>
                <a:gd name="T22" fmla="*/ 114 w 472"/>
                <a:gd name="T23" fmla="*/ 104 h 553"/>
                <a:gd name="T24" fmla="*/ 111 w 472"/>
                <a:gd name="T25" fmla="*/ 111 h 553"/>
                <a:gd name="T26" fmla="*/ 106 w 472"/>
                <a:gd name="T27" fmla="*/ 122 h 553"/>
                <a:gd name="T28" fmla="*/ 102 w 472"/>
                <a:gd name="T29" fmla="*/ 126 h 553"/>
                <a:gd name="T30" fmla="*/ 99 w 472"/>
                <a:gd name="T31" fmla="*/ 129 h 553"/>
                <a:gd name="T32" fmla="*/ 93 w 472"/>
                <a:gd name="T33" fmla="*/ 133 h 553"/>
                <a:gd name="T34" fmla="*/ 83 w 472"/>
                <a:gd name="T35" fmla="*/ 136 h 553"/>
                <a:gd name="T36" fmla="*/ 69 w 472"/>
                <a:gd name="T37" fmla="*/ 138 h 553"/>
                <a:gd name="T38" fmla="*/ 47 w 472"/>
                <a:gd name="T39" fmla="*/ 137 h 553"/>
                <a:gd name="T40" fmla="*/ 38 w 472"/>
                <a:gd name="T41" fmla="*/ 133 h 553"/>
                <a:gd name="T42" fmla="*/ 30 w 472"/>
                <a:gd name="T43" fmla="*/ 130 h 553"/>
                <a:gd name="T44" fmla="*/ 25 w 472"/>
                <a:gd name="T45" fmla="*/ 126 h 553"/>
                <a:gd name="T46" fmla="*/ 19 w 472"/>
                <a:gd name="T47" fmla="*/ 122 h 553"/>
                <a:gd name="T48" fmla="*/ 14 w 472"/>
                <a:gd name="T49" fmla="*/ 118 h 553"/>
                <a:gd name="T50" fmla="*/ 10 w 472"/>
                <a:gd name="T51" fmla="*/ 114 h 553"/>
                <a:gd name="T52" fmla="*/ 7 w 472"/>
                <a:gd name="T53" fmla="*/ 112 h 553"/>
                <a:gd name="T54" fmla="*/ 4 w 472"/>
                <a:gd name="T55" fmla="*/ 109 h 553"/>
                <a:gd name="T56" fmla="*/ 1 w 472"/>
                <a:gd name="T57" fmla="*/ 105 h 553"/>
                <a:gd name="T58" fmla="*/ 2 w 472"/>
                <a:gd name="T59" fmla="*/ 106 h 553"/>
                <a:gd name="T60" fmla="*/ 7 w 472"/>
                <a:gd name="T61" fmla="*/ 111 h 553"/>
                <a:gd name="T62" fmla="*/ 13 w 472"/>
                <a:gd name="T63" fmla="*/ 114 h 553"/>
                <a:gd name="T64" fmla="*/ 18 w 472"/>
                <a:gd name="T65" fmla="*/ 118 h 553"/>
                <a:gd name="T66" fmla="*/ 23 w 472"/>
                <a:gd name="T67" fmla="*/ 121 h 553"/>
                <a:gd name="T68" fmla="*/ 28 w 472"/>
                <a:gd name="T69" fmla="*/ 123 h 553"/>
                <a:gd name="T70" fmla="*/ 34 w 472"/>
                <a:gd name="T71" fmla="*/ 126 h 553"/>
                <a:gd name="T72" fmla="*/ 42 w 472"/>
                <a:gd name="T73" fmla="*/ 129 h 553"/>
                <a:gd name="T74" fmla="*/ 55 w 472"/>
                <a:gd name="T75" fmla="*/ 132 h 553"/>
                <a:gd name="T76" fmla="*/ 74 w 472"/>
                <a:gd name="T77" fmla="*/ 130 h 553"/>
                <a:gd name="T78" fmla="*/ 81 w 472"/>
                <a:gd name="T79" fmla="*/ 126 h 553"/>
                <a:gd name="T80" fmla="*/ 86 w 472"/>
                <a:gd name="T81" fmla="*/ 123 h 553"/>
                <a:gd name="T82" fmla="*/ 92 w 472"/>
                <a:gd name="T83" fmla="*/ 80 h 553"/>
                <a:gd name="T84" fmla="*/ 95 w 472"/>
                <a:gd name="T85" fmla="*/ 93 h 553"/>
                <a:gd name="T86" fmla="*/ 96 w 472"/>
                <a:gd name="T87" fmla="*/ 115 h 553"/>
                <a:gd name="T88" fmla="*/ 101 w 472"/>
                <a:gd name="T89" fmla="*/ 114 h 553"/>
                <a:gd name="T90" fmla="*/ 107 w 472"/>
                <a:gd name="T91" fmla="*/ 105 h 553"/>
                <a:gd name="T92" fmla="*/ 113 w 472"/>
                <a:gd name="T93" fmla="*/ 81 h 553"/>
                <a:gd name="T94" fmla="*/ 111 w 472"/>
                <a:gd name="T95" fmla="*/ 53 h 553"/>
                <a:gd name="T96" fmla="*/ 107 w 472"/>
                <a:gd name="T97" fmla="*/ 42 h 553"/>
                <a:gd name="T98" fmla="*/ 104 w 472"/>
                <a:gd name="T99" fmla="*/ 34 h 553"/>
                <a:gd name="T100" fmla="*/ 100 w 472"/>
                <a:gd name="T101" fmla="*/ 27 h 553"/>
                <a:gd name="T102" fmla="*/ 93 w 472"/>
                <a:gd name="T103" fmla="*/ 18 h 553"/>
                <a:gd name="T104" fmla="*/ 91 w 472"/>
                <a:gd name="T105" fmla="*/ 15 h 553"/>
                <a:gd name="T106" fmla="*/ 89 w 472"/>
                <a:gd name="T107" fmla="*/ 12 h 553"/>
                <a:gd name="T108" fmla="*/ 85 w 472"/>
                <a:gd name="T109" fmla="*/ 8 h 553"/>
                <a:gd name="T110" fmla="*/ 82 w 472"/>
                <a:gd name="T111" fmla="*/ 5 h 553"/>
                <a:gd name="T112" fmla="*/ 78 w 472"/>
                <a:gd name="T113" fmla="*/ 2 h 553"/>
                <a:gd name="T114" fmla="*/ 77 w 472"/>
                <a:gd name="T115" fmla="*/ 0 h 5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2"/>
                <a:gd name="T175" fmla="*/ 0 h 553"/>
                <a:gd name="T176" fmla="*/ 472 w 472"/>
                <a:gd name="T177" fmla="*/ 553 h 5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2" h="553">
                  <a:moveTo>
                    <a:pt x="305" y="0"/>
                  </a:moveTo>
                  <a:lnTo>
                    <a:pt x="310" y="4"/>
                  </a:lnTo>
                  <a:lnTo>
                    <a:pt x="318" y="8"/>
                  </a:lnTo>
                  <a:lnTo>
                    <a:pt x="325" y="14"/>
                  </a:lnTo>
                  <a:lnTo>
                    <a:pt x="331" y="17"/>
                  </a:lnTo>
                  <a:lnTo>
                    <a:pt x="337" y="21"/>
                  </a:lnTo>
                  <a:lnTo>
                    <a:pt x="343" y="27"/>
                  </a:lnTo>
                  <a:lnTo>
                    <a:pt x="348" y="31"/>
                  </a:lnTo>
                  <a:lnTo>
                    <a:pt x="356" y="36"/>
                  </a:lnTo>
                  <a:lnTo>
                    <a:pt x="362" y="42"/>
                  </a:lnTo>
                  <a:lnTo>
                    <a:pt x="369" y="48"/>
                  </a:lnTo>
                  <a:lnTo>
                    <a:pt x="373" y="52"/>
                  </a:lnTo>
                  <a:lnTo>
                    <a:pt x="375" y="55"/>
                  </a:lnTo>
                  <a:lnTo>
                    <a:pt x="379" y="59"/>
                  </a:lnTo>
                  <a:lnTo>
                    <a:pt x="383" y="63"/>
                  </a:lnTo>
                  <a:lnTo>
                    <a:pt x="386" y="67"/>
                  </a:lnTo>
                  <a:lnTo>
                    <a:pt x="390" y="71"/>
                  </a:lnTo>
                  <a:lnTo>
                    <a:pt x="394" y="74"/>
                  </a:lnTo>
                  <a:lnTo>
                    <a:pt x="396" y="78"/>
                  </a:lnTo>
                  <a:lnTo>
                    <a:pt x="400" y="84"/>
                  </a:lnTo>
                  <a:lnTo>
                    <a:pt x="403" y="88"/>
                  </a:lnTo>
                  <a:lnTo>
                    <a:pt x="417" y="107"/>
                  </a:lnTo>
                  <a:lnTo>
                    <a:pt x="424" y="116"/>
                  </a:lnTo>
                  <a:lnTo>
                    <a:pt x="430" y="128"/>
                  </a:lnTo>
                  <a:lnTo>
                    <a:pt x="436" y="137"/>
                  </a:lnTo>
                  <a:lnTo>
                    <a:pt x="441" y="150"/>
                  </a:lnTo>
                  <a:lnTo>
                    <a:pt x="447" y="162"/>
                  </a:lnTo>
                  <a:lnTo>
                    <a:pt x="453" y="175"/>
                  </a:lnTo>
                  <a:lnTo>
                    <a:pt x="460" y="202"/>
                  </a:lnTo>
                  <a:lnTo>
                    <a:pt x="466" y="230"/>
                  </a:lnTo>
                  <a:lnTo>
                    <a:pt x="472" y="299"/>
                  </a:lnTo>
                  <a:lnTo>
                    <a:pt x="470" y="327"/>
                  </a:lnTo>
                  <a:lnTo>
                    <a:pt x="468" y="356"/>
                  </a:lnTo>
                  <a:lnTo>
                    <a:pt x="462" y="380"/>
                  </a:lnTo>
                  <a:lnTo>
                    <a:pt x="459" y="405"/>
                  </a:lnTo>
                  <a:lnTo>
                    <a:pt x="455" y="415"/>
                  </a:lnTo>
                  <a:lnTo>
                    <a:pt x="451" y="424"/>
                  </a:lnTo>
                  <a:lnTo>
                    <a:pt x="447" y="435"/>
                  </a:lnTo>
                  <a:lnTo>
                    <a:pt x="443" y="443"/>
                  </a:lnTo>
                  <a:lnTo>
                    <a:pt x="436" y="460"/>
                  </a:lnTo>
                  <a:lnTo>
                    <a:pt x="428" y="473"/>
                  </a:lnTo>
                  <a:lnTo>
                    <a:pt x="421" y="487"/>
                  </a:lnTo>
                  <a:lnTo>
                    <a:pt x="415" y="496"/>
                  </a:lnTo>
                  <a:lnTo>
                    <a:pt x="411" y="500"/>
                  </a:lnTo>
                  <a:lnTo>
                    <a:pt x="407" y="504"/>
                  </a:lnTo>
                  <a:lnTo>
                    <a:pt x="403" y="508"/>
                  </a:lnTo>
                  <a:lnTo>
                    <a:pt x="400" y="513"/>
                  </a:lnTo>
                  <a:lnTo>
                    <a:pt x="396" y="515"/>
                  </a:lnTo>
                  <a:lnTo>
                    <a:pt x="388" y="519"/>
                  </a:lnTo>
                  <a:lnTo>
                    <a:pt x="381" y="523"/>
                  </a:lnTo>
                  <a:lnTo>
                    <a:pt x="371" y="529"/>
                  </a:lnTo>
                  <a:lnTo>
                    <a:pt x="360" y="532"/>
                  </a:lnTo>
                  <a:lnTo>
                    <a:pt x="346" y="538"/>
                  </a:lnTo>
                  <a:lnTo>
                    <a:pt x="331" y="542"/>
                  </a:lnTo>
                  <a:lnTo>
                    <a:pt x="314" y="548"/>
                  </a:lnTo>
                  <a:lnTo>
                    <a:pt x="297" y="549"/>
                  </a:lnTo>
                  <a:lnTo>
                    <a:pt x="276" y="551"/>
                  </a:lnTo>
                  <a:lnTo>
                    <a:pt x="257" y="553"/>
                  </a:lnTo>
                  <a:lnTo>
                    <a:pt x="211" y="549"/>
                  </a:lnTo>
                  <a:lnTo>
                    <a:pt x="187" y="546"/>
                  </a:lnTo>
                  <a:lnTo>
                    <a:pt x="173" y="542"/>
                  </a:lnTo>
                  <a:lnTo>
                    <a:pt x="162" y="538"/>
                  </a:lnTo>
                  <a:lnTo>
                    <a:pt x="151" y="532"/>
                  </a:lnTo>
                  <a:lnTo>
                    <a:pt x="141" y="527"/>
                  </a:lnTo>
                  <a:lnTo>
                    <a:pt x="132" y="523"/>
                  </a:lnTo>
                  <a:lnTo>
                    <a:pt x="122" y="517"/>
                  </a:lnTo>
                  <a:lnTo>
                    <a:pt x="115" y="511"/>
                  </a:lnTo>
                  <a:lnTo>
                    <a:pt x="105" y="506"/>
                  </a:lnTo>
                  <a:lnTo>
                    <a:pt x="97" y="502"/>
                  </a:lnTo>
                  <a:lnTo>
                    <a:pt x="90" y="496"/>
                  </a:lnTo>
                  <a:lnTo>
                    <a:pt x="82" y="491"/>
                  </a:lnTo>
                  <a:lnTo>
                    <a:pt x="75" y="485"/>
                  </a:lnTo>
                  <a:lnTo>
                    <a:pt x="67" y="481"/>
                  </a:lnTo>
                  <a:lnTo>
                    <a:pt x="61" y="475"/>
                  </a:lnTo>
                  <a:lnTo>
                    <a:pt x="56" y="472"/>
                  </a:lnTo>
                  <a:lnTo>
                    <a:pt x="50" y="466"/>
                  </a:lnTo>
                  <a:lnTo>
                    <a:pt x="44" y="462"/>
                  </a:lnTo>
                  <a:lnTo>
                    <a:pt x="39" y="456"/>
                  </a:lnTo>
                  <a:lnTo>
                    <a:pt x="35" y="453"/>
                  </a:lnTo>
                  <a:lnTo>
                    <a:pt x="31" y="449"/>
                  </a:lnTo>
                  <a:lnTo>
                    <a:pt x="25" y="445"/>
                  </a:lnTo>
                  <a:lnTo>
                    <a:pt x="21" y="441"/>
                  </a:lnTo>
                  <a:lnTo>
                    <a:pt x="19" y="437"/>
                  </a:lnTo>
                  <a:lnTo>
                    <a:pt x="16" y="434"/>
                  </a:lnTo>
                  <a:lnTo>
                    <a:pt x="10" y="428"/>
                  </a:lnTo>
                  <a:lnTo>
                    <a:pt x="6" y="424"/>
                  </a:lnTo>
                  <a:lnTo>
                    <a:pt x="4" y="420"/>
                  </a:lnTo>
                  <a:lnTo>
                    <a:pt x="0" y="418"/>
                  </a:lnTo>
                  <a:lnTo>
                    <a:pt x="4" y="420"/>
                  </a:lnTo>
                  <a:lnTo>
                    <a:pt x="8" y="424"/>
                  </a:lnTo>
                  <a:lnTo>
                    <a:pt x="16" y="430"/>
                  </a:lnTo>
                  <a:lnTo>
                    <a:pt x="23" y="435"/>
                  </a:lnTo>
                  <a:lnTo>
                    <a:pt x="31" y="441"/>
                  </a:lnTo>
                  <a:lnTo>
                    <a:pt x="37" y="447"/>
                  </a:lnTo>
                  <a:lnTo>
                    <a:pt x="44" y="451"/>
                  </a:lnTo>
                  <a:lnTo>
                    <a:pt x="52" y="456"/>
                  </a:lnTo>
                  <a:lnTo>
                    <a:pt x="58" y="462"/>
                  </a:lnTo>
                  <a:lnTo>
                    <a:pt x="65" y="466"/>
                  </a:lnTo>
                  <a:lnTo>
                    <a:pt x="71" y="470"/>
                  </a:lnTo>
                  <a:lnTo>
                    <a:pt x="78" y="473"/>
                  </a:lnTo>
                  <a:lnTo>
                    <a:pt x="84" y="477"/>
                  </a:lnTo>
                  <a:lnTo>
                    <a:pt x="92" y="481"/>
                  </a:lnTo>
                  <a:lnTo>
                    <a:pt x="97" y="485"/>
                  </a:lnTo>
                  <a:lnTo>
                    <a:pt x="103" y="489"/>
                  </a:lnTo>
                  <a:lnTo>
                    <a:pt x="111" y="492"/>
                  </a:lnTo>
                  <a:lnTo>
                    <a:pt x="116" y="494"/>
                  </a:lnTo>
                  <a:lnTo>
                    <a:pt x="122" y="498"/>
                  </a:lnTo>
                  <a:lnTo>
                    <a:pt x="134" y="504"/>
                  </a:lnTo>
                  <a:lnTo>
                    <a:pt x="147" y="508"/>
                  </a:lnTo>
                  <a:lnTo>
                    <a:pt x="156" y="511"/>
                  </a:lnTo>
                  <a:lnTo>
                    <a:pt x="168" y="515"/>
                  </a:lnTo>
                  <a:lnTo>
                    <a:pt x="179" y="519"/>
                  </a:lnTo>
                  <a:lnTo>
                    <a:pt x="200" y="523"/>
                  </a:lnTo>
                  <a:lnTo>
                    <a:pt x="219" y="525"/>
                  </a:lnTo>
                  <a:lnTo>
                    <a:pt x="236" y="527"/>
                  </a:lnTo>
                  <a:lnTo>
                    <a:pt x="268" y="523"/>
                  </a:lnTo>
                  <a:lnTo>
                    <a:pt x="295" y="517"/>
                  </a:lnTo>
                  <a:lnTo>
                    <a:pt x="306" y="513"/>
                  </a:lnTo>
                  <a:lnTo>
                    <a:pt x="318" y="508"/>
                  </a:lnTo>
                  <a:lnTo>
                    <a:pt x="324" y="504"/>
                  </a:lnTo>
                  <a:lnTo>
                    <a:pt x="329" y="500"/>
                  </a:lnTo>
                  <a:lnTo>
                    <a:pt x="335" y="494"/>
                  </a:lnTo>
                  <a:lnTo>
                    <a:pt x="341" y="489"/>
                  </a:lnTo>
                  <a:lnTo>
                    <a:pt x="358" y="454"/>
                  </a:lnTo>
                  <a:lnTo>
                    <a:pt x="367" y="399"/>
                  </a:lnTo>
                  <a:lnTo>
                    <a:pt x="365" y="318"/>
                  </a:lnTo>
                  <a:lnTo>
                    <a:pt x="371" y="333"/>
                  </a:lnTo>
                  <a:lnTo>
                    <a:pt x="375" y="350"/>
                  </a:lnTo>
                  <a:lnTo>
                    <a:pt x="379" y="371"/>
                  </a:lnTo>
                  <a:lnTo>
                    <a:pt x="386" y="418"/>
                  </a:lnTo>
                  <a:lnTo>
                    <a:pt x="384" y="441"/>
                  </a:lnTo>
                  <a:lnTo>
                    <a:pt x="381" y="460"/>
                  </a:lnTo>
                  <a:lnTo>
                    <a:pt x="396" y="462"/>
                  </a:lnTo>
                  <a:lnTo>
                    <a:pt x="400" y="458"/>
                  </a:lnTo>
                  <a:lnTo>
                    <a:pt x="403" y="454"/>
                  </a:lnTo>
                  <a:lnTo>
                    <a:pt x="407" y="449"/>
                  </a:lnTo>
                  <a:lnTo>
                    <a:pt x="419" y="432"/>
                  </a:lnTo>
                  <a:lnTo>
                    <a:pt x="426" y="420"/>
                  </a:lnTo>
                  <a:lnTo>
                    <a:pt x="432" y="405"/>
                  </a:lnTo>
                  <a:lnTo>
                    <a:pt x="443" y="369"/>
                  </a:lnTo>
                  <a:lnTo>
                    <a:pt x="449" y="321"/>
                  </a:lnTo>
                  <a:lnTo>
                    <a:pt x="449" y="263"/>
                  </a:lnTo>
                  <a:lnTo>
                    <a:pt x="445" y="228"/>
                  </a:lnTo>
                  <a:lnTo>
                    <a:pt x="441" y="209"/>
                  </a:lnTo>
                  <a:lnTo>
                    <a:pt x="438" y="190"/>
                  </a:lnTo>
                  <a:lnTo>
                    <a:pt x="434" y="179"/>
                  </a:lnTo>
                  <a:lnTo>
                    <a:pt x="428" y="168"/>
                  </a:lnTo>
                  <a:lnTo>
                    <a:pt x="424" y="156"/>
                  </a:lnTo>
                  <a:lnTo>
                    <a:pt x="419" y="145"/>
                  </a:lnTo>
                  <a:lnTo>
                    <a:pt x="413" y="133"/>
                  </a:lnTo>
                  <a:lnTo>
                    <a:pt x="407" y="124"/>
                  </a:lnTo>
                  <a:lnTo>
                    <a:pt x="403" y="114"/>
                  </a:lnTo>
                  <a:lnTo>
                    <a:pt x="398" y="105"/>
                  </a:lnTo>
                  <a:lnTo>
                    <a:pt x="386" y="88"/>
                  </a:lnTo>
                  <a:lnTo>
                    <a:pt x="375" y="73"/>
                  </a:lnTo>
                  <a:lnTo>
                    <a:pt x="371" y="69"/>
                  </a:lnTo>
                  <a:lnTo>
                    <a:pt x="369" y="65"/>
                  </a:lnTo>
                  <a:lnTo>
                    <a:pt x="365" y="61"/>
                  </a:lnTo>
                  <a:lnTo>
                    <a:pt x="364" y="57"/>
                  </a:lnTo>
                  <a:lnTo>
                    <a:pt x="358" y="52"/>
                  </a:lnTo>
                  <a:lnTo>
                    <a:pt x="356" y="48"/>
                  </a:lnTo>
                  <a:lnTo>
                    <a:pt x="354" y="46"/>
                  </a:lnTo>
                  <a:lnTo>
                    <a:pt x="348" y="40"/>
                  </a:lnTo>
                  <a:lnTo>
                    <a:pt x="343" y="35"/>
                  </a:lnTo>
                  <a:lnTo>
                    <a:pt x="339" y="31"/>
                  </a:lnTo>
                  <a:lnTo>
                    <a:pt x="333" y="25"/>
                  </a:lnTo>
                  <a:lnTo>
                    <a:pt x="329" y="21"/>
                  </a:lnTo>
                  <a:lnTo>
                    <a:pt x="325" y="17"/>
                  </a:lnTo>
                  <a:lnTo>
                    <a:pt x="322" y="16"/>
                  </a:lnTo>
                  <a:lnTo>
                    <a:pt x="318" y="12"/>
                  </a:lnTo>
                  <a:lnTo>
                    <a:pt x="312" y="6"/>
                  </a:lnTo>
                  <a:lnTo>
                    <a:pt x="308" y="4"/>
                  </a:lnTo>
                  <a:lnTo>
                    <a:pt x="305" y="0"/>
                  </a:lnTo>
                  <a:close/>
                </a:path>
              </a:pathLst>
            </a:custGeom>
            <a:solidFill>
              <a:srgbClr val="000000"/>
            </a:solidFill>
            <a:ln w="9525">
              <a:noFill/>
              <a:round/>
              <a:headEnd/>
              <a:tailEnd/>
            </a:ln>
          </p:spPr>
          <p:txBody>
            <a:bodyPr/>
            <a:lstStyle/>
            <a:p>
              <a:endParaRPr lang="tr-TR"/>
            </a:p>
          </p:txBody>
        </p:sp>
        <p:sp>
          <p:nvSpPr>
            <p:cNvPr id="146552" name="Freeform 119"/>
            <p:cNvSpPr>
              <a:spLocks/>
            </p:cNvSpPr>
            <p:nvPr/>
          </p:nvSpPr>
          <p:spPr bwMode="auto">
            <a:xfrm>
              <a:off x="3352" y="2785"/>
              <a:ext cx="158" cy="147"/>
            </a:xfrm>
            <a:custGeom>
              <a:avLst/>
              <a:gdLst>
                <a:gd name="T0" fmla="*/ 79 w 315"/>
                <a:gd name="T1" fmla="*/ 29 h 295"/>
                <a:gd name="T2" fmla="*/ 77 w 315"/>
                <a:gd name="T3" fmla="*/ 27 h 295"/>
                <a:gd name="T4" fmla="*/ 74 w 315"/>
                <a:gd name="T5" fmla="*/ 25 h 295"/>
                <a:gd name="T6" fmla="*/ 72 w 315"/>
                <a:gd name="T7" fmla="*/ 23 h 295"/>
                <a:gd name="T8" fmla="*/ 69 w 315"/>
                <a:gd name="T9" fmla="*/ 21 h 295"/>
                <a:gd name="T10" fmla="*/ 65 w 315"/>
                <a:gd name="T11" fmla="*/ 18 h 295"/>
                <a:gd name="T12" fmla="*/ 61 w 315"/>
                <a:gd name="T13" fmla="*/ 15 h 295"/>
                <a:gd name="T14" fmla="*/ 56 w 315"/>
                <a:gd name="T15" fmla="*/ 13 h 295"/>
                <a:gd name="T16" fmla="*/ 51 w 315"/>
                <a:gd name="T17" fmla="*/ 10 h 295"/>
                <a:gd name="T18" fmla="*/ 46 w 315"/>
                <a:gd name="T19" fmla="*/ 8 h 295"/>
                <a:gd name="T20" fmla="*/ 38 w 315"/>
                <a:gd name="T21" fmla="*/ 6 h 295"/>
                <a:gd name="T22" fmla="*/ 27 w 315"/>
                <a:gd name="T23" fmla="*/ 6 h 295"/>
                <a:gd name="T24" fmla="*/ 19 w 315"/>
                <a:gd name="T25" fmla="*/ 9 h 295"/>
                <a:gd name="T26" fmla="*/ 15 w 315"/>
                <a:gd name="T27" fmla="*/ 12 h 295"/>
                <a:gd name="T28" fmla="*/ 13 w 315"/>
                <a:gd name="T29" fmla="*/ 14 h 295"/>
                <a:gd name="T30" fmla="*/ 11 w 315"/>
                <a:gd name="T31" fmla="*/ 16 h 295"/>
                <a:gd name="T32" fmla="*/ 7 w 315"/>
                <a:gd name="T33" fmla="*/ 22 h 295"/>
                <a:gd name="T34" fmla="*/ 5 w 315"/>
                <a:gd name="T35" fmla="*/ 38 h 295"/>
                <a:gd name="T36" fmla="*/ 6 w 315"/>
                <a:gd name="T37" fmla="*/ 49 h 295"/>
                <a:gd name="T38" fmla="*/ 9 w 315"/>
                <a:gd name="T39" fmla="*/ 59 h 295"/>
                <a:gd name="T40" fmla="*/ 10 w 315"/>
                <a:gd name="T41" fmla="*/ 63 h 295"/>
                <a:gd name="T42" fmla="*/ 13 w 315"/>
                <a:gd name="T43" fmla="*/ 71 h 295"/>
                <a:gd name="T44" fmla="*/ 10 w 315"/>
                <a:gd name="T45" fmla="*/ 68 h 295"/>
                <a:gd name="T46" fmla="*/ 5 w 315"/>
                <a:gd name="T47" fmla="*/ 54 h 295"/>
                <a:gd name="T48" fmla="*/ 0 w 315"/>
                <a:gd name="T49" fmla="*/ 31 h 295"/>
                <a:gd name="T50" fmla="*/ 1 w 315"/>
                <a:gd name="T51" fmla="*/ 18 h 295"/>
                <a:gd name="T52" fmla="*/ 5 w 315"/>
                <a:gd name="T53" fmla="*/ 10 h 295"/>
                <a:gd name="T54" fmla="*/ 14 w 315"/>
                <a:gd name="T55" fmla="*/ 3 h 295"/>
                <a:gd name="T56" fmla="*/ 21 w 315"/>
                <a:gd name="T57" fmla="*/ 1 h 295"/>
                <a:gd name="T58" fmla="*/ 35 w 315"/>
                <a:gd name="T59" fmla="*/ 0 h 295"/>
                <a:gd name="T60" fmla="*/ 46 w 315"/>
                <a:gd name="T61" fmla="*/ 3 h 295"/>
                <a:gd name="T62" fmla="*/ 52 w 315"/>
                <a:gd name="T63" fmla="*/ 5 h 295"/>
                <a:gd name="T64" fmla="*/ 57 w 315"/>
                <a:gd name="T65" fmla="*/ 8 h 295"/>
                <a:gd name="T66" fmla="*/ 61 w 315"/>
                <a:gd name="T67" fmla="*/ 11 h 295"/>
                <a:gd name="T68" fmla="*/ 63 w 315"/>
                <a:gd name="T69" fmla="*/ 13 h 295"/>
                <a:gd name="T70" fmla="*/ 65 w 315"/>
                <a:gd name="T71" fmla="*/ 14 h 295"/>
                <a:gd name="T72" fmla="*/ 67 w 315"/>
                <a:gd name="T73" fmla="*/ 16 h 295"/>
                <a:gd name="T74" fmla="*/ 69 w 315"/>
                <a:gd name="T75" fmla="*/ 17 h 295"/>
                <a:gd name="T76" fmla="*/ 71 w 315"/>
                <a:gd name="T77" fmla="*/ 19 h 295"/>
                <a:gd name="T78" fmla="*/ 73 w 315"/>
                <a:gd name="T79" fmla="*/ 22 h 295"/>
                <a:gd name="T80" fmla="*/ 75 w 315"/>
                <a:gd name="T81" fmla="*/ 25 h 295"/>
                <a:gd name="T82" fmla="*/ 78 w 315"/>
                <a:gd name="T83" fmla="*/ 28 h 295"/>
                <a:gd name="T84" fmla="*/ 79 w 315"/>
                <a:gd name="T85" fmla="*/ 30 h 2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5"/>
                <a:gd name="T130" fmla="*/ 0 h 295"/>
                <a:gd name="T131" fmla="*/ 315 w 315"/>
                <a:gd name="T132" fmla="*/ 295 h 2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5" h="295">
                  <a:moveTo>
                    <a:pt x="315" y="120"/>
                  </a:moveTo>
                  <a:lnTo>
                    <a:pt x="313" y="118"/>
                  </a:lnTo>
                  <a:lnTo>
                    <a:pt x="309" y="114"/>
                  </a:lnTo>
                  <a:lnTo>
                    <a:pt x="306" y="110"/>
                  </a:lnTo>
                  <a:lnTo>
                    <a:pt x="302" y="107"/>
                  </a:lnTo>
                  <a:lnTo>
                    <a:pt x="296" y="103"/>
                  </a:lnTo>
                  <a:lnTo>
                    <a:pt x="292" y="99"/>
                  </a:lnTo>
                  <a:lnTo>
                    <a:pt x="287" y="93"/>
                  </a:lnTo>
                  <a:lnTo>
                    <a:pt x="279" y="90"/>
                  </a:lnTo>
                  <a:lnTo>
                    <a:pt x="273" y="84"/>
                  </a:lnTo>
                  <a:lnTo>
                    <a:pt x="266" y="78"/>
                  </a:lnTo>
                  <a:lnTo>
                    <a:pt x="258" y="72"/>
                  </a:lnTo>
                  <a:lnTo>
                    <a:pt x="249" y="67"/>
                  </a:lnTo>
                  <a:lnTo>
                    <a:pt x="241" y="63"/>
                  </a:lnTo>
                  <a:lnTo>
                    <a:pt x="232" y="57"/>
                  </a:lnTo>
                  <a:lnTo>
                    <a:pt x="222" y="52"/>
                  </a:lnTo>
                  <a:lnTo>
                    <a:pt x="213" y="48"/>
                  </a:lnTo>
                  <a:lnTo>
                    <a:pt x="203" y="42"/>
                  </a:lnTo>
                  <a:lnTo>
                    <a:pt x="194" y="38"/>
                  </a:lnTo>
                  <a:lnTo>
                    <a:pt x="182" y="34"/>
                  </a:lnTo>
                  <a:lnTo>
                    <a:pt x="173" y="33"/>
                  </a:lnTo>
                  <a:lnTo>
                    <a:pt x="152" y="27"/>
                  </a:lnTo>
                  <a:lnTo>
                    <a:pt x="129" y="25"/>
                  </a:lnTo>
                  <a:lnTo>
                    <a:pt x="108" y="27"/>
                  </a:lnTo>
                  <a:lnTo>
                    <a:pt x="85" y="33"/>
                  </a:lnTo>
                  <a:lnTo>
                    <a:pt x="76" y="36"/>
                  </a:lnTo>
                  <a:lnTo>
                    <a:pt x="64" y="42"/>
                  </a:lnTo>
                  <a:lnTo>
                    <a:pt x="57" y="50"/>
                  </a:lnTo>
                  <a:lnTo>
                    <a:pt x="53" y="53"/>
                  </a:lnTo>
                  <a:lnTo>
                    <a:pt x="49" y="57"/>
                  </a:lnTo>
                  <a:lnTo>
                    <a:pt x="45" y="59"/>
                  </a:lnTo>
                  <a:lnTo>
                    <a:pt x="41" y="65"/>
                  </a:lnTo>
                  <a:lnTo>
                    <a:pt x="36" y="72"/>
                  </a:lnTo>
                  <a:lnTo>
                    <a:pt x="26" y="91"/>
                  </a:lnTo>
                  <a:lnTo>
                    <a:pt x="21" y="110"/>
                  </a:lnTo>
                  <a:lnTo>
                    <a:pt x="19" y="154"/>
                  </a:lnTo>
                  <a:lnTo>
                    <a:pt x="21" y="175"/>
                  </a:lnTo>
                  <a:lnTo>
                    <a:pt x="24" y="198"/>
                  </a:lnTo>
                  <a:lnTo>
                    <a:pt x="28" y="219"/>
                  </a:lnTo>
                  <a:lnTo>
                    <a:pt x="34" y="238"/>
                  </a:lnTo>
                  <a:lnTo>
                    <a:pt x="36" y="247"/>
                  </a:lnTo>
                  <a:lnTo>
                    <a:pt x="40" y="255"/>
                  </a:lnTo>
                  <a:lnTo>
                    <a:pt x="45" y="272"/>
                  </a:lnTo>
                  <a:lnTo>
                    <a:pt x="49" y="285"/>
                  </a:lnTo>
                  <a:lnTo>
                    <a:pt x="55" y="295"/>
                  </a:lnTo>
                  <a:lnTo>
                    <a:pt x="38" y="272"/>
                  </a:lnTo>
                  <a:lnTo>
                    <a:pt x="30" y="255"/>
                  </a:lnTo>
                  <a:lnTo>
                    <a:pt x="17" y="217"/>
                  </a:lnTo>
                  <a:lnTo>
                    <a:pt x="9" y="181"/>
                  </a:lnTo>
                  <a:lnTo>
                    <a:pt x="0" y="126"/>
                  </a:lnTo>
                  <a:lnTo>
                    <a:pt x="2" y="93"/>
                  </a:lnTo>
                  <a:lnTo>
                    <a:pt x="3" y="72"/>
                  </a:lnTo>
                  <a:lnTo>
                    <a:pt x="9" y="53"/>
                  </a:lnTo>
                  <a:lnTo>
                    <a:pt x="17" y="42"/>
                  </a:lnTo>
                  <a:lnTo>
                    <a:pt x="26" y="31"/>
                  </a:lnTo>
                  <a:lnTo>
                    <a:pt x="55" y="12"/>
                  </a:lnTo>
                  <a:lnTo>
                    <a:pt x="70" y="8"/>
                  </a:lnTo>
                  <a:lnTo>
                    <a:pt x="83" y="4"/>
                  </a:lnTo>
                  <a:lnTo>
                    <a:pt x="112" y="0"/>
                  </a:lnTo>
                  <a:lnTo>
                    <a:pt x="138" y="0"/>
                  </a:lnTo>
                  <a:lnTo>
                    <a:pt x="161" y="6"/>
                  </a:lnTo>
                  <a:lnTo>
                    <a:pt x="184" y="12"/>
                  </a:lnTo>
                  <a:lnTo>
                    <a:pt x="195" y="15"/>
                  </a:lnTo>
                  <a:lnTo>
                    <a:pt x="207" y="21"/>
                  </a:lnTo>
                  <a:lnTo>
                    <a:pt x="216" y="27"/>
                  </a:lnTo>
                  <a:lnTo>
                    <a:pt x="226" y="33"/>
                  </a:lnTo>
                  <a:lnTo>
                    <a:pt x="235" y="38"/>
                  </a:lnTo>
                  <a:lnTo>
                    <a:pt x="243" y="44"/>
                  </a:lnTo>
                  <a:lnTo>
                    <a:pt x="249" y="48"/>
                  </a:lnTo>
                  <a:lnTo>
                    <a:pt x="252" y="52"/>
                  </a:lnTo>
                  <a:lnTo>
                    <a:pt x="256" y="55"/>
                  </a:lnTo>
                  <a:lnTo>
                    <a:pt x="260" y="57"/>
                  </a:lnTo>
                  <a:lnTo>
                    <a:pt x="264" y="61"/>
                  </a:lnTo>
                  <a:lnTo>
                    <a:pt x="268" y="65"/>
                  </a:lnTo>
                  <a:lnTo>
                    <a:pt x="271" y="67"/>
                  </a:lnTo>
                  <a:lnTo>
                    <a:pt x="273" y="71"/>
                  </a:lnTo>
                  <a:lnTo>
                    <a:pt x="277" y="74"/>
                  </a:lnTo>
                  <a:lnTo>
                    <a:pt x="281" y="76"/>
                  </a:lnTo>
                  <a:lnTo>
                    <a:pt x="287" y="84"/>
                  </a:lnTo>
                  <a:lnTo>
                    <a:pt x="292" y="90"/>
                  </a:lnTo>
                  <a:lnTo>
                    <a:pt x="296" y="95"/>
                  </a:lnTo>
                  <a:lnTo>
                    <a:pt x="300" y="101"/>
                  </a:lnTo>
                  <a:lnTo>
                    <a:pt x="304" y="105"/>
                  </a:lnTo>
                  <a:lnTo>
                    <a:pt x="309" y="112"/>
                  </a:lnTo>
                  <a:lnTo>
                    <a:pt x="315" y="120"/>
                  </a:lnTo>
                  <a:close/>
                </a:path>
              </a:pathLst>
            </a:custGeom>
            <a:solidFill>
              <a:srgbClr val="000000"/>
            </a:solidFill>
            <a:ln w="9525">
              <a:noFill/>
              <a:round/>
              <a:headEnd/>
              <a:tailEnd/>
            </a:ln>
          </p:spPr>
          <p:txBody>
            <a:bodyPr/>
            <a:lstStyle/>
            <a:p>
              <a:endParaRPr lang="tr-TR"/>
            </a:p>
          </p:txBody>
        </p:sp>
        <p:sp>
          <p:nvSpPr>
            <p:cNvPr id="146553" name="Freeform 120"/>
            <p:cNvSpPr>
              <a:spLocks/>
            </p:cNvSpPr>
            <p:nvPr/>
          </p:nvSpPr>
          <p:spPr bwMode="auto">
            <a:xfrm>
              <a:off x="3380" y="2793"/>
              <a:ext cx="170" cy="214"/>
            </a:xfrm>
            <a:custGeom>
              <a:avLst/>
              <a:gdLst>
                <a:gd name="T0" fmla="*/ 6 w 340"/>
                <a:gd name="T1" fmla="*/ 17 h 428"/>
                <a:gd name="T2" fmla="*/ 8 w 340"/>
                <a:gd name="T3" fmla="*/ 30 h 428"/>
                <a:gd name="T4" fmla="*/ 11 w 340"/>
                <a:gd name="T5" fmla="*/ 44 h 428"/>
                <a:gd name="T6" fmla="*/ 13 w 340"/>
                <a:gd name="T7" fmla="*/ 49 h 428"/>
                <a:gd name="T8" fmla="*/ 15 w 340"/>
                <a:gd name="T9" fmla="*/ 54 h 428"/>
                <a:gd name="T10" fmla="*/ 18 w 340"/>
                <a:gd name="T11" fmla="*/ 59 h 428"/>
                <a:gd name="T12" fmla="*/ 20 w 340"/>
                <a:gd name="T13" fmla="*/ 63 h 428"/>
                <a:gd name="T14" fmla="*/ 25 w 340"/>
                <a:gd name="T15" fmla="*/ 72 h 428"/>
                <a:gd name="T16" fmla="*/ 26 w 340"/>
                <a:gd name="T17" fmla="*/ 74 h 428"/>
                <a:gd name="T18" fmla="*/ 28 w 340"/>
                <a:gd name="T19" fmla="*/ 76 h 428"/>
                <a:gd name="T20" fmla="*/ 30 w 340"/>
                <a:gd name="T21" fmla="*/ 78 h 428"/>
                <a:gd name="T22" fmla="*/ 33 w 340"/>
                <a:gd name="T23" fmla="*/ 80 h 428"/>
                <a:gd name="T24" fmla="*/ 36 w 340"/>
                <a:gd name="T25" fmla="*/ 83 h 428"/>
                <a:gd name="T26" fmla="*/ 39 w 340"/>
                <a:gd name="T27" fmla="*/ 85 h 428"/>
                <a:gd name="T28" fmla="*/ 43 w 340"/>
                <a:gd name="T29" fmla="*/ 88 h 428"/>
                <a:gd name="T30" fmla="*/ 45 w 340"/>
                <a:gd name="T31" fmla="*/ 90 h 428"/>
                <a:gd name="T32" fmla="*/ 49 w 340"/>
                <a:gd name="T33" fmla="*/ 92 h 428"/>
                <a:gd name="T34" fmla="*/ 52 w 340"/>
                <a:gd name="T35" fmla="*/ 93 h 428"/>
                <a:gd name="T36" fmla="*/ 57 w 340"/>
                <a:gd name="T37" fmla="*/ 95 h 428"/>
                <a:gd name="T38" fmla="*/ 63 w 340"/>
                <a:gd name="T39" fmla="*/ 97 h 428"/>
                <a:gd name="T40" fmla="*/ 70 w 340"/>
                <a:gd name="T41" fmla="*/ 99 h 428"/>
                <a:gd name="T42" fmla="*/ 81 w 340"/>
                <a:gd name="T43" fmla="*/ 101 h 428"/>
                <a:gd name="T44" fmla="*/ 82 w 340"/>
                <a:gd name="T45" fmla="*/ 107 h 428"/>
                <a:gd name="T46" fmla="*/ 55 w 340"/>
                <a:gd name="T47" fmla="*/ 99 h 428"/>
                <a:gd name="T48" fmla="*/ 31 w 340"/>
                <a:gd name="T49" fmla="*/ 85 h 428"/>
                <a:gd name="T50" fmla="*/ 24 w 340"/>
                <a:gd name="T51" fmla="*/ 78 h 428"/>
                <a:gd name="T52" fmla="*/ 23 w 340"/>
                <a:gd name="T53" fmla="*/ 76 h 428"/>
                <a:gd name="T54" fmla="*/ 21 w 340"/>
                <a:gd name="T55" fmla="*/ 74 h 428"/>
                <a:gd name="T56" fmla="*/ 17 w 340"/>
                <a:gd name="T57" fmla="*/ 68 h 428"/>
                <a:gd name="T58" fmla="*/ 11 w 340"/>
                <a:gd name="T59" fmla="*/ 59 h 428"/>
                <a:gd name="T60" fmla="*/ 7 w 340"/>
                <a:gd name="T61" fmla="*/ 50 h 428"/>
                <a:gd name="T62" fmla="*/ 5 w 340"/>
                <a:gd name="T63" fmla="*/ 45 h 428"/>
                <a:gd name="T64" fmla="*/ 3 w 340"/>
                <a:gd name="T65" fmla="*/ 40 h 428"/>
                <a:gd name="T66" fmla="*/ 1 w 340"/>
                <a:gd name="T67" fmla="*/ 28 h 428"/>
                <a:gd name="T68" fmla="*/ 0 w 340"/>
                <a:gd name="T69" fmla="*/ 2 h 428"/>
                <a:gd name="T70" fmla="*/ 5 w 340"/>
                <a:gd name="T71" fmla="*/ 0 h 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428"/>
                <a:gd name="T110" fmla="*/ 340 w 340"/>
                <a:gd name="T111" fmla="*/ 428 h 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428">
                  <a:moveTo>
                    <a:pt x="23" y="0"/>
                  </a:moveTo>
                  <a:lnTo>
                    <a:pt x="24" y="65"/>
                  </a:lnTo>
                  <a:lnTo>
                    <a:pt x="28" y="95"/>
                  </a:lnTo>
                  <a:lnTo>
                    <a:pt x="32" y="122"/>
                  </a:lnTo>
                  <a:lnTo>
                    <a:pt x="38" y="149"/>
                  </a:lnTo>
                  <a:lnTo>
                    <a:pt x="45" y="173"/>
                  </a:lnTo>
                  <a:lnTo>
                    <a:pt x="49" y="185"/>
                  </a:lnTo>
                  <a:lnTo>
                    <a:pt x="53" y="196"/>
                  </a:lnTo>
                  <a:lnTo>
                    <a:pt x="57" y="206"/>
                  </a:lnTo>
                  <a:lnTo>
                    <a:pt x="61" y="217"/>
                  </a:lnTo>
                  <a:lnTo>
                    <a:pt x="64" y="226"/>
                  </a:lnTo>
                  <a:lnTo>
                    <a:pt x="70" y="236"/>
                  </a:lnTo>
                  <a:lnTo>
                    <a:pt x="74" y="245"/>
                  </a:lnTo>
                  <a:lnTo>
                    <a:pt x="80" y="255"/>
                  </a:lnTo>
                  <a:lnTo>
                    <a:pt x="89" y="270"/>
                  </a:lnTo>
                  <a:lnTo>
                    <a:pt x="101" y="285"/>
                  </a:lnTo>
                  <a:lnTo>
                    <a:pt x="104" y="289"/>
                  </a:lnTo>
                  <a:lnTo>
                    <a:pt x="106" y="293"/>
                  </a:lnTo>
                  <a:lnTo>
                    <a:pt x="108" y="297"/>
                  </a:lnTo>
                  <a:lnTo>
                    <a:pt x="112" y="301"/>
                  </a:lnTo>
                  <a:lnTo>
                    <a:pt x="118" y="306"/>
                  </a:lnTo>
                  <a:lnTo>
                    <a:pt x="121" y="310"/>
                  </a:lnTo>
                  <a:lnTo>
                    <a:pt x="123" y="314"/>
                  </a:lnTo>
                  <a:lnTo>
                    <a:pt x="131" y="320"/>
                  </a:lnTo>
                  <a:lnTo>
                    <a:pt x="137" y="325"/>
                  </a:lnTo>
                  <a:lnTo>
                    <a:pt x="142" y="331"/>
                  </a:lnTo>
                  <a:lnTo>
                    <a:pt x="150" y="335"/>
                  </a:lnTo>
                  <a:lnTo>
                    <a:pt x="156" y="340"/>
                  </a:lnTo>
                  <a:lnTo>
                    <a:pt x="161" y="344"/>
                  </a:lnTo>
                  <a:lnTo>
                    <a:pt x="169" y="350"/>
                  </a:lnTo>
                  <a:lnTo>
                    <a:pt x="175" y="354"/>
                  </a:lnTo>
                  <a:lnTo>
                    <a:pt x="182" y="358"/>
                  </a:lnTo>
                  <a:lnTo>
                    <a:pt x="188" y="361"/>
                  </a:lnTo>
                  <a:lnTo>
                    <a:pt x="196" y="365"/>
                  </a:lnTo>
                  <a:lnTo>
                    <a:pt x="201" y="369"/>
                  </a:lnTo>
                  <a:lnTo>
                    <a:pt x="209" y="371"/>
                  </a:lnTo>
                  <a:lnTo>
                    <a:pt x="215" y="375"/>
                  </a:lnTo>
                  <a:lnTo>
                    <a:pt x="228" y="380"/>
                  </a:lnTo>
                  <a:lnTo>
                    <a:pt x="241" y="384"/>
                  </a:lnTo>
                  <a:lnTo>
                    <a:pt x="254" y="388"/>
                  </a:lnTo>
                  <a:lnTo>
                    <a:pt x="266" y="392"/>
                  </a:lnTo>
                  <a:lnTo>
                    <a:pt x="279" y="394"/>
                  </a:lnTo>
                  <a:lnTo>
                    <a:pt x="302" y="399"/>
                  </a:lnTo>
                  <a:lnTo>
                    <a:pt x="323" y="403"/>
                  </a:lnTo>
                  <a:lnTo>
                    <a:pt x="340" y="407"/>
                  </a:lnTo>
                  <a:lnTo>
                    <a:pt x="327" y="428"/>
                  </a:lnTo>
                  <a:lnTo>
                    <a:pt x="292" y="420"/>
                  </a:lnTo>
                  <a:lnTo>
                    <a:pt x="220" y="396"/>
                  </a:lnTo>
                  <a:lnTo>
                    <a:pt x="159" y="365"/>
                  </a:lnTo>
                  <a:lnTo>
                    <a:pt x="125" y="339"/>
                  </a:lnTo>
                  <a:lnTo>
                    <a:pt x="112" y="329"/>
                  </a:lnTo>
                  <a:lnTo>
                    <a:pt x="99" y="310"/>
                  </a:lnTo>
                  <a:lnTo>
                    <a:pt x="95" y="308"/>
                  </a:lnTo>
                  <a:lnTo>
                    <a:pt x="93" y="304"/>
                  </a:lnTo>
                  <a:lnTo>
                    <a:pt x="85" y="297"/>
                  </a:lnTo>
                  <a:lnTo>
                    <a:pt x="83" y="293"/>
                  </a:lnTo>
                  <a:lnTo>
                    <a:pt x="80" y="289"/>
                  </a:lnTo>
                  <a:lnTo>
                    <a:pt x="68" y="272"/>
                  </a:lnTo>
                  <a:lnTo>
                    <a:pt x="59" y="257"/>
                  </a:lnTo>
                  <a:lnTo>
                    <a:pt x="47" y="238"/>
                  </a:lnTo>
                  <a:lnTo>
                    <a:pt x="38" y="221"/>
                  </a:lnTo>
                  <a:lnTo>
                    <a:pt x="28" y="200"/>
                  </a:lnTo>
                  <a:lnTo>
                    <a:pt x="24" y="190"/>
                  </a:lnTo>
                  <a:lnTo>
                    <a:pt x="21" y="179"/>
                  </a:lnTo>
                  <a:lnTo>
                    <a:pt x="17" y="169"/>
                  </a:lnTo>
                  <a:lnTo>
                    <a:pt x="15" y="158"/>
                  </a:lnTo>
                  <a:lnTo>
                    <a:pt x="9" y="135"/>
                  </a:lnTo>
                  <a:lnTo>
                    <a:pt x="4" y="112"/>
                  </a:lnTo>
                  <a:lnTo>
                    <a:pt x="0" y="61"/>
                  </a:lnTo>
                  <a:lnTo>
                    <a:pt x="0" y="6"/>
                  </a:lnTo>
                  <a:lnTo>
                    <a:pt x="23" y="0"/>
                  </a:lnTo>
                  <a:close/>
                </a:path>
              </a:pathLst>
            </a:custGeom>
            <a:solidFill>
              <a:srgbClr val="000000"/>
            </a:solidFill>
            <a:ln w="9525">
              <a:noFill/>
              <a:round/>
              <a:headEnd/>
              <a:tailEnd/>
            </a:ln>
          </p:spPr>
          <p:txBody>
            <a:bodyPr/>
            <a:lstStyle/>
            <a:p>
              <a:endParaRPr lang="tr-TR"/>
            </a:p>
          </p:txBody>
        </p:sp>
        <p:sp>
          <p:nvSpPr>
            <p:cNvPr id="146554" name="Freeform 121"/>
            <p:cNvSpPr>
              <a:spLocks/>
            </p:cNvSpPr>
            <p:nvPr/>
          </p:nvSpPr>
          <p:spPr bwMode="auto">
            <a:xfrm>
              <a:off x="3406" y="2801"/>
              <a:ext cx="68" cy="60"/>
            </a:xfrm>
            <a:custGeom>
              <a:avLst/>
              <a:gdLst>
                <a:gd name="T0" fmla="*/ 24 w 137"/>
                <a:gd name="T1" fmla="*/ 0 h 119"/>
                <a:gd name="T2" fmla="*/ 14 w 137"/>
                <a:gd name="T3" fmla="*/ 1 h 119"/>
                <a:gd name="T4" fmla="*/ 11 w 137"/>
                <a:gd name="T5" fmla="*/ 3 h 119"/>
                <a:gd name="T6" fmla="*/ 7 w 137"/>
                <a:gd name="T7" fmla="*/ 4 h 119"/>
                <a:gd name="T8" fmla="*/ 5 w 137"/>
                <a:gd name="T9" fmla="*/ 5 h 119"/>
                <a:gd name="T10" fmla="*/ 3 w 137"/>
                <a:gd name="T11" fmla="*/ 7 h 119"/>
                <a:gd name="T12" fmla="*/ 2 w 137"/>
                <a:gd name="T13" fmla="*/ 8 h 119"/>
                <a:gd name="T14" fmla="*/ 0 w 137"/>
                <a:gd name="T15" fmla="*/ 10 h 119"/>
                <a:gd name="T16" fmla="*/ 0 w 137"/>
                <a:gd name="T17" fmla="*/ 12 h 119"/>
                <a:gd name="T18" fmla="*/ 0 w 137"/>
                <a:gd name="T19" fmla="*/ 13 h 119"/>
                <a:gd name="T20" fmla="*/ 4 w 137"/>
                <a:gd name="T21" fmla="*/ 12 h 119"/>
                <a:gd name="T22" fmla="*/ 7 w 137"/>
                <a:gd name="T23" fmla="*/ 10 h 119"/>
                <a:gd name="T24" fmla="*/ 10 w 137"/>
                <a:gd name="T25" fmla="*/ 9 h 119"/>
                <a:gd name="T26" fmla="*/ 12 w 137"/>
                <a:gd name="T27" fmla="*/ 8 h 119"/>
                <a:gd name="T28" fmla="*/ 14 w 137"/>
                <a:gd name="T29" fmla="*/ 8 h 119"/>
                <a:gd name="T30" fmla="*/ 14 w 137"/>
                <a:gd name="T31" fmla="*/ 8 h 119"/>
                <a:gd name="T32" fmla="*/ 12 w 137"/>
                <a:gd name="T33" fmla="*/ 10 h 119"/>
                <a:gd name="T34" fmla="*/ 12 w 137"/>
                <a:gd name="T35" fmla="*/ 11 h 119"/>
                <a:gd name="T36" fmla="*/ 11 w 137"/>
                <a:gd name="T37" fmla="*/ 12 h 119"/>
                <a:gd name="T38" fmla="*/ 10 w 137"/>
                <a:gd name="T39" fmla="*/ 13 h 119"/>
                <a:gd name="T40" fmla="*/ 8 w 137"/>
                <a:gd name="T41" fmla="*/ 15 h 119"/>
                <a:gd name="T42" fmla="*/ 6 w 137"/>
                <a:gd name="T43" fmla="*/ 18 h 119"/>
                <a:gd name="T44" fmla="*/ 3 w 137"/>
                <a:gd name="T45" fmla="*/ 22 h 119"/>
                <a:gd name="T46" fmla="*/ 2 w 137"/>
                <a:gd name="T47" fmla="*/ 26 h 119"/>
                <a:gd name="T48" fmla="*/ 1 w 137"/>
                <a:gd name="T49" fmla="*/ 30 h 119"/>
                <a:gd name="T50" fmla="*/ 1 w 137"/>
                <a:gd name="T51" fmla="*/ 29 h 119"/>
                <a:gd name="T52" fmla="*/ 2 w 137"/>
                <a:gd name="T53" fmla="*/ 28 h 119"/>
                <a:gd name="T54" fmla="*/ 3 w 137"/>
                <a:gd name="T55" fmla="*/ 27 h 119"/>
                <a:gd name="T56" fmla="*/ 4 w 137"/>
                <a:gd name="T57" fmla="*/ 26 h 119"/>
                <a:gd name="T58" fmla="*/ 4 w 137"/>
                <a:gd name="T59" fmla="*/ 25 h 119"/>
                <a:gd name="T60" fmla="*/ 5 w 137"/>
                <a:gd name="T61" fmla="*/ 24 h 119"/>
                <a:gd name="T62" fmla="*/ 6 w 137"/>
                <a:gd name="T63" fmla="*/ 24 h 119"/>
                <a:gd name="T64" fmla="*/ 7 w 137"/>
                <a:gd name="T65" fmla="*/ 23 h 119"/>
                <a:gd name="T66" fmla="*/ 8 w 137"/>
                <a:gd name="T67" fmla="*/ 22 h 119"/>
                <a:gd name="T68" fmla="*/ 9 w 137"/>
                <a:gd name="T69" fmla="*/ 20 h 119"/>
                <a:gd name="T70" fmla="*/ 10 w 137"/>
                <a:gd name="T71" fmla="*/ 19 h 119"/>
                <a:gd name="T72" fmla="*/ 11 w 137"/>
                <a:gd name="T73" fmla="*/ 18 h 119"/>
                <a:gd name="T74" fmla="*/ 12 w 137"/>
                <a:gd name="T75" fmla="*/ 17 h 119"/>
                <a:gd name="T76" fmla="*/ 13 w 137"/>
                <a:gd name="T77" fmla="*/ 16 h 119"/>
                <a:gd name="T78" fmla="*/ 15 w 137"/>
                <a:gd name="T79" fmla="*/ 15 h 119"/>
                <a:gd name="T80" fmla="*/ 16 w 137"/>
                <a:gd name="T81" fmla="*/ 15 h 119"/>
                <a:gd name="T82" fmla="*/ 18 w 137"/>
                <a:gd name="T83" fmla="*/ 14 h 119"/>
                <a:gd name="T84" fmla="*/ 19 w 137"/>
                <a:gd name="T85" fmla="*/ 13 h 119"/>
                <a:gd name="T86" fmla="*/ 21 w 137"/>
                <a:gd name="T87" fmla="*/ 12 h 119"/>
                <a:gd name="T88" fmla="*/ 22 w 137"/>
                <a:gd name="T89" fmla="*/ 11 h 119"/>
                <a:gd name="T90" fmla="*/ 23 w 137"/>
                <a:gd name="T91" fmla="*/ 10 h 119"/>
                <a:gd name="T92" fmla="*/ 25 w 137"/>
                <a:gd name="T93" fmla="*/ 9 h 119"/>
                <a:gd name="T94" fmla="*/ 27 w 137"/>
                <a:gd name="T95" fmla="*/ 8 h 119"/>
                <a:gd name="T96" fmla="*/ 30 w 137"/>
                <a:gd name="T97" fmla="*/ 7 h 119"/>
                <a:gd name="T98" fmla="*/ 33 w 137"/>
                <a:gd name="T99" fmla="*/ 7 h 119"/>
                <a:gd name="T100" fmla="*/ 34 w 137"/>
                <a:gd name="T101" fmla="*/ 6 h 119"/>
                <a:gd name="T102" fmla="*/ 33 w 137"/>
                <a:gd name="T103" fmla="*/ 5 h 119"/>
                <a:gd name="T104" fmla="*/ 31 w 137"/>
                <a:gd name="T105" fmla="*/ 5 h 119"/>
                <a:gd name="T106" fmla="*/ 30 w 137"/>
                <a:gd name="T107" fmla="*/ 4 h 119"/>
                <a:gd name="T108" fmla="*/ 28 w 137"/>
                <a:gd name="T109" fmla="*/ 2 h 119"/>
                <a:gd name="T110" fmla="*/ 26 w 137"/>
                <a:gd name="T111" fmla="*/ 1 h 119"/>
                <a:gd name="T112" fmla="*/ 24 w 137"/>
                <a:gd name="T113" fmla="*/ 0 h 119"/>
                <a:gd name="T114" fmla="*/ 24 w 137"/>
                <a:gd name="T115" fmla="*/ 0 h 1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19"/>
                <a:gd name="T176" fmla="*/ 137 w 137"/>
                <a:gd name="T177" fmla="*/ 119 h 1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19">
                  <a:moveTo>
                    <a:pt x="97" y="0"/>
                  </a:moveTo>
                  <a:lnTo>
                    <a:pt x="59" y="3"/>
                  </a:lnTo>
                  <a:lnTo>
                    <a:pt x="44" y="9"/>
                  </a:lnTo>
                  <a:lnTo>
                    <a:pt x="29" y="15"/>
                  </a:lnTo>
                  <a:lnTo>
                    <a:pt x="21" y="20"/>
                  </a:lnTo>
                  <a:lnTo>
                    <a:pt x="13" y="26"/>
                  </a:lnTo>
                  <a:lnTo>
                    <a:pt x="8" y="32"/>
                  </a:lnTo>
                  <a:lnTo>
                    <a:pt x="2" y="39"/>
                  </a:lnTo>
                  <a:lnTo>
                    <a:pt x="0" y="45"/>
                  </a:lnTo>
                  <a:lnTo>
                    <a:pt x="2" y="49"/>
                  </a:lnTo>
                  <a:lnTo>
                    <a:pt x="19" y="45"/>
                  </a:lnTo>
                  <a:lnTo>
                    <a:pt x="31" y="39"/>
                  </a:lnTo>
                  <a:lnTo>
                    <a:pt x="42" y="36"/>
                  </a:lnTo>
                  <a:lnTo>
                    <a:pt x="51" y="32"/>
                  </a:lnTo>
                  <a:lnTo>
                    <a:pt x="59" y="30"/>
                  </a:lnTo>
                  <a:lnTo>
                    <a:pt x="57" y="32"/>
                  </a:lnTo>
                  <a:lnTo>
                    <a:pt x="51" y="38"/>
                  </a:lnTo>
                  <a:lnTo>
                    <a:pt x="48" y="41"/>
                  </a:lnTo>
                  <a:lnTo>
                    <a:pt x="44" y="45"/>
                  </a:lnTo>
                  <a:lnTo>
                    <a:pt x="40" y="51"/>
                  </a:lnTo>
                  <a:lnTo>
                    <a:pt x="34" y="57"/>
                  </a:lnTo>
                  <a:lnTo>
                    <a:pt x="25" y="70"/>
                  </a:lnTo>
                  <a:lnTo>
                    <a:pt x="15" y="85"/>
                  </a:lnTo>
                  <a:lnTo>
                    <a:pt x="8" y="102"/>
                  </a:lnTo>
                  <a:lnTo>
                    <a:pt x="4" y="119"/>
                  </a:lnTo>
                  <a:lnTo>
                    <a:pt x="6" y="115"/>
                  </a:lnTo>
                  <a:lnTo>
                    <a:pt x="10" y="112"/>
                  </a:lnTo>
                  <a:lnTo>
                    <a:pt x="13" y="106"/>
                  </a:lnTo>
                  <a:lnTo>
                    <a:pt x="17" y="102"/>
                  </a:lnTo>
                  <a:lnTo>
                    <a:pt x="19" y="98"/>
                  </a:lnTo>
                  <a:lnTo>
                    <a:pt x="23" y="96"/>
                  </a:lnTo>
                  <a:lnTo>
                    <a:pt x="27" y="93"/>
                  </a:lnTo>
                  <a:lnTo>
                    <a:pt x="31" y="89"/>
                  </a:lnTo>
                  <a:lnTo>
                    <a:pt x="34" y="85"/>
                  </a:lnTo>
                  <a:lnTo>
                    <a:pt x="38" y="79"/>
                  </a:lnTo>
                  <a:lnTo>
                    <a:pt x="42" y="76"/>
                  </a:lnTo>
                  <a:lnTo>
                    <a:pt x="46" y="72"/>
                  </a:lnTo>
                  <a:lnTo>
                    <a:pt x="51" y="68"/>
                  </a:lnTo>
                  <a:lnTo>
                    <a:pt x="55" y="64"/>
                  </a:lnTo>
                  <a:lnTo>
                    <a:pt x="61" y="60"/>
                  </a:lnTo>
                  <a:lnTo>
                    <a:pt x="67" y="57"/>
                  </a:lnTo>
                  <a:lnTo>
                    <a:pt x="72" y="53"/>
                  </a:lnTo>
                  <a:lnTo>
                    <a:pt x="78" y="49"/>
                  </a:lnTo>
                  <a:lnTo>
                    <a:pt x="84" y="45"/>
                  </a:lnTo>
                  <a:lnTo>
                    <a:pt x="89" y="41"/>
                  </a:lnTo>
                  <a:lnTo>
                    <a:pt x="95" y="38"/>
                  </a:lnTo>
                  <a:lnTo>
                    <a:pt x="101" y="36"/>
                  </a:lnTo>
                  <a:lnTo>
                    <a:pt x="108" y="32"/>
                  </a:lnTo>
                  <a:lnTo>
                    <a:pt x="122" y="28"/>
                  </a:lnTo>
                  <a:lnTo>
                    <a:pt x="135" y="26"/>
                  </a:lnTo>
                  <a:lnTo>
                    <a:pt x="137" y="24"/>
                  </a:lnTo>
                  <a:lnTo>
                    <a:pt x="133" y="20"/>
                  </a:lnTo>
                  <a:lnTo>
                    <a:pt x="127" y="17"/>
                  </a:lnTo>
                  <a:lnTo>
                    <a:pt x="120" y="13"/>
                  </a:lnTo>
                  <a:lnTo>
                    <a:pt x="112" y="7"/>
                  </a:lnTo>
                  <a:lnTo>
                    <a:pt x="105" y="3"/>
                  </a:lnTo>
                  <a:lnTo>
                    <a:pt x="97" y="0"/>
                  </a:lnTo>
                  <a:close/>
                </a:path>
              </a:pathLst>
            </a:custGeom>
            <a:solidFill>
              <a:srgbClr val="000000"/>
            </a:solidFill>
            <a:ln w="9525">
              <a:noFill/>
              <a:round/>
              <a:headEnd/>
              <a:tailEnd/>
            </a:ln>
          </p:spPr>
          <p:txBody>
            <a:bodyPr/>
            <a:lstStyle/>
            <a:p>
              <a:endParaRPr lang="tr-TR"/>
            </a:p>
          </p:txBody>
        </p:sp>
        <p:sp>
          <p:nvSpPr>
            <p:cNvPr id="146555" name="Freeform 122"/>
            <p:cNvSpPr>
              <a:spLocks/>
            </p:cNvSpPr>
            <p:nvPr/>
          </p:nvSpPr>
          <p:spPr bwMode="auto">
            <a:xfrm>
              <a:off x="3431" y="2823"/>
              <a:ext cx="40" cy="42"/>
            </a:xfrm>
            <a:custGeom>
              <a:avLst/>
              <a:gdLst>
                <a:gd name="T0" fmla="*/ 5 w 80"/>
                <a:gd name="T1" fmla="*/ 3 h 86"/>
                <a:gd name="T2" fmla="*/ 4 w 80"/>
                <a:gd name="T3" fmla="*/ 3 h 86"/>
                <a:gd name="T4" fmla="*/ 3 w 80"/>
                <a:gd name="T5" fmla="*/ 4 h 86"/>
                <a:gd name="T6" fmla="*/ 1 w 80"/>
                <a:gd name="T7" fmla="*/ 8 h 86"/>
                <a:gd name="T8" fmla="*/ 0 w 80"/>
                <a:gd name="T9" fmla="*/ 13 h 86"/>
                <a:gd name="T10" fmla="*/ 1 w 80"/>
                <a:gd name="T11" fmla="*/ 17 h 86"/>
                <a:gd name="T12" fmla="*/ 3 w 80"/>
                <a:gd name="T13" fmla="*/ 19 h 86"/>
                <a:gd name="T14" fmla="*/ 3 w 80"/>
                <a:gd name="T15" fmla="*/ 20 h 86"/>
                <a:gd name="T16" fmla="*/ 5 w 80"/>
                <a:gd name="T17" fmla="*/ 20 h 86"/>
                <a:gd name="T18" fmla="*/ 7 w 80"/>
                <a:gd name="T19" fmla="*/ 21 h 86"/>
                <a:gd name="T20" fmla="*/ 11 w 80"/>
                <a:gd name="T21" fmla="*/ 20 h 86"/>
                <a:gd name="T22" fmla="*/ 14 w 80"/>
                <a:gd name="T23" fmla="*/ 18 h 86"/>
                <a:gd name="T24" fmla="*/ 19 w 80"/>
                <a:gd name="T25" fmla="*/ 12 h 86"/>
                <a:gd name="T26" fmla="*/ 20 w 80"/>
                <a:gd name="T27" fmla="*/ 6 h 86"/>
                <a:gd name="T28" fmla="*/ 20 w 80"/>
                <a:gd name="T29" fmla="*/ 0 h 86"/>
                <a:gd name="T30" fmla="*/ 15 w 80"/>
                <a:gd name="T31" fmla="*/ 2 h 86"/>
                <a:gd name="T32" fmla="*/ 15 w 80"/>
                <a:gd name="T33" fmla="*/ 8 h 86"/>
                <a:gd name="T34" fmla="*/ 14 w 80"/>
                <a:gd name="T35" fmla="*/ 12 h 86"/>
                <a:gd name="T36" fmla="*/ 12 w 80"/>
                <a:gd name="T37" fmla="*/ 14 h 86"/>
                <a:gd name="T38" fmla="*/ 11 w 80"/>
                <a:gd name="T39" fmla="*/ 14 h 86"/>
                <a:gd name="T40" fmla="*/ 10 w 80"/>
                <a:gd name="T41" fmla="*/ 14 h 86"/>
                <a:gd name="T42" fmla="*/ 10 w 80"/>
                <a:gd name="T43" fmla="*/ 13 h 86"/>
                <a:gd name="T44" fmla="*/ 10 w 80"/>
                <a:gd name="T45" fmla="*/ 11 h 86"/>
                <a:gd name="T46" fmla="*/ 10 w 80"/>
                <a:gd name="T47" fmla="*/ 8 h 86"/>
                <a:gd name="T48" fmla="*/ 11 w 80"/>
                <a:gd name="T49" fmla="*/ 6 h 86"/>
                <a:gd name="T50" fmla="*/ 11 w 80"/>
                <a:gd name="T51" fmla="*/ 6 h 86"/>
                <a:gd name="T52" fmla="*/ 10 w 80"/>
                <a:gd name="T53" fmla="*/ 5 h 86"/>
                <a:gd name="T54" fmla="*/ 10 w 80"/>
                <a:gd name="T55" fmla="*/ 4 h 86"/>
                <a:gd name="T56" fmla="*/ 7 w 80"/>
                <a:gd name="T57" fmla="*/ 4 h 86"/>
                <a:gd name="T58" fmla="*/ 5 w 80"/>
                <a:gd name="T59" fmla="*/ 3 h 86"/>
                <a:gd name="T60" fmla="*/ 5 w 80"/>
                <a:gd name="T61" fmla="*/ 3 h 86"/>
                <a:gd name="T62" fmla="*/ 5 w 80"/>
                <a:gd name="T63" fmla="*/ 3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6"/>
                <a:gd name="T98" fmla="*/ 80 w 80"/>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6">
                  <a:moveTo>
                    <a:pt x="18" y="14"/>
                  </a:moveTo>
                  <a:lnTo>
                    <a:pt x="16" y="14"/>
                  </a:lnTo>
                  <a:lnTo>
                    <a:pt x="12" y="19"/>
                  </a:lnTo>
                  <a:lnTo>
                    <a:pt x="4" y="34"/>
                  </a:lnTo>
                  <a:lnTo>
                    <a:pt x="0" y="55"/>
                  </a:lnTo>
                  <a:lnTo>
                    <a:pt x="2" y="69"/>
                  </a:lnTo>
                  <a:lnTo>
                    <a:pt x="10" y="80"/>
                  </a:lnTo>
                  <a:lnTo>
                    <a:pt x="14" y="82"/>
                  </a:lnTo>
                  <a:lnTo>
                    <a:pt x="19" y="84"/>
                  </a:lnTo>
                  <a:lnTo>
                    <a:pt x="31" y="86"/>
                  </a:lnTo>
                  <a:lnTo>
                    <a:pt x="44" y="84"/>
                  </a:lnTo>
                  <a:lnTo>
                    <a:pt x="56" y="76"/>
                  </a:lnTo>
                  <a:lnTo>
                    <a:pt x="75" y="50"/>
                  </a:lnTo>
                  <a:lnTo>
                    <a:pt x="80" y="27"/>
                  </a:lnTo>
                  <a:lnTo>
                    <a:pt x="78" y="0"/>
                  </a:lnTo>
                  <a:lnTo>
                    <a:pt x="61" y="10"/>
                  </a:lnTo>
                  <a:lnTo>
                    <a:pt x="61" y="34"/>
                  </a:lnTo>
                  <a:lnTo>
                    <a:pt x="56" y="52"/>
                  </a:lnTo>
                  <a:lnTo>
                    <a:pt x="50" y="57"/>
                  </a:lnTo>
                  <a:lnTo>
                    <a:pt x="44" y="59"/>
                  </a:lnTo>
                  <a:lnTo>
                    <a:pt x="38" y="57"/>
                  </a:lnTo>
                  <a:lnTo>
                    <a:pt x="37" y="55"/>
                  </a:lnTo>
                  <a:lnTo>
                    <a:pt x="38" y="46"/>
                  </a:lnTo>
                  <a:lnTo>
                    <a:pt x="42" y="34"/>
                  </a:lnTo>
                  <a:lnTo>
                    <a:pt x="44" y="27"/>
                  </a:lnTo>
                  <a:lnTo>
                    <a:pt x="44" y="25"/>
                  </a:lnTo>
                  <a:lnTo>
                    <a:pt x="40" y="23"/>
                  </a:lnTo>
                  <a:lnTo>
                    <a:pt x="37" y="19"/>
                  </a:lnTo>
                  <a:lnTo>
                    <a:pt x="31" y="17"/>
                  </a:lnTo>
                  <a:lnTo>
                    <a:pt x="21" y="14"/>
                  </a:lnTo>
                  <a:lnTo>
                    <a:pt x="18" y="14"/>
                  </a:lnTo>
                  <a:close/>
                </a:path>
              </a:pathLst>
            </a:custGeom>
            <a:solidFill>
              <a:srgbClr val="000000"/>
            </a:solidFill>
            <a:ln w="9525">
              <a:noFill/>
              <a:round/>
              <a:headEnd/>
              <a:tailEnd/>
            </a:ln>
          </p:spPr>
          <p:txBody>
            <a:bodyPr/>
            <a:lstStyle/>
            <a:p>
              <a:endParaRPr lang="tr-TR"/>
            </a:p>
          </p:txBody>
        </p:sp>
        <p:sp>
          <p:nvSpPr>
            <p:cNvPr id="146556" name="Freeform 123"/>
            <p:cNvSpPr>
              <a:spLocks/>
            </p:cNvSpPr>
            <p:nvPr/>
          </p:nvSpPr>
          <p:spPr bwMode="auto">
            <a:xfrm>
              <a:off x="3462" y="2837"/>
              <a:ext cx="85" cy="141"/>
            </a:xfrm>
            <a:custGeom>
              <a:avLst/>
              <a:gdLst>
                <a:gd name="T0" fmla="*/ 15 w 171"/>
                <a:gd name="T1" fmla="*/ 1 h 283"/>
                <a:gd name="T2" fmla="*/ 13 w 171"/>
                <a:gd name="T3" fmla="*/ 9 h 283"/>
                <a:gd name="T4" fmla="*/ 10 w 171"/>
                <a:gd name="T5" fmla="*/ 20 h 283"/>
                <a:gd name="T6" fmla="*/ 7 w 171"/>
                <a:gd name="T7" fmla="*/ 47 h 283"/>
                <a:gd name="T8" fmla="*/ 9 w 171"/>
                <a:gd name="T9" fmla="*/ 53 h 283"/>
                <a:gd name="T10" fmla="*/ 11 w 171"/>
                <a:gd name="T11" fmla="*/ 57 h 283"/>
                <a:gd name="T12" fmla="*/ 13 w 171"/>
                <a:gd name="T13" fmla="*/ 59 h 283"/>
                <a:gd name="T14" fmla="*/ 14 w 171"/>
                <a:gd name="T15" fmla="*/ 60 h 283"/>
                <a:gd name="T16" fmla="*/ 17 w 171"/>
                <a:gd name="T17" fmla="*/ 63 h 283"/>
                <a:gd name="T18" fmla="*/ 21 w 171"/>
                <a:gd name="T19" fmla="*/ 64 h 283"/>
                <a:gd name="T20" fmla="*/ 30 w 171"/>
                <a:gd name="T21" fmla="*/ 63 h 283"/>
                <a:gd name="T22" fmla="*/ 34 w 171"/>
                <a:gd name="T23" fmla="*/ 58 h 283"/>
                <a:gd name="T24" fmla="*/ 36 w 171"/>
                <a:gd name="T25" fmla="*/ 49 h 283"/>
                <a:gd name="T26" fmla="*/ 36 w 171"/>
                <a:gd name="T27" fmla="*/ 43 h 283"/>
                <a:gd name="T28" fmla="*/ 38 w 171"/>
                <a:gd name="T29" fmla="*/ 44 h 283"/>
                <a:gd name="T30" fmla="*/ 42 w 171"/>
                <a:gd name="T31" fmla="*/ 45 h 283"/>
                <a:gd name="T32" fmla="*/ 41 w 171"/>
                <a:gd name="T33" fmla="*/ 55 h 283"/>
                <a:gd name="T34" fmla="*/ 40 w 171"/>
                <a:gd name="T35" fmla="*/ 59 h 283"/>
                <a:gd name="T36" fmla="*/ 38 w 171"/>
                <a:gd name="T37" fmla="*/ 63 h 283"/>
                <a:gd name="T38" fmla="*/ 36 w 171"/>
                <a:gd name="T39" fmla="*/ 66 h 283"/>
                <a:gd name="T40" fmla="*/ 33 w 171"/>
                <a:gd name="T41" fmla="*/ 67 h 283"/>
                <a:gd name="T42" fmla="*/ 29 w 171"/>
                <a:gd name="T43" fmla="*/ 69 h 283"/>
                <a:gd name="T44" fmla="*/ 23 w 171"/>
                <a:gd name="T45" fmla="*/ 70 h 283"/>
                <a:gd name="T46" fmla="*/ 16 w 171"/>
                <a:gd name="T47" fmla="*/ 68 h 283"/>
                <a:gd name="T48" fmla="*/ 13 w 171"/>
                <a:gd name="T49" fmla="*/ 67 h 283"/>
                <a:gd name="T50" fmla="*/ 9 w 171"/>
                <a:gd name="T51" fmla="*/ 64 h 283"/>
                <a:gd name="T52" fmla="*/ 7 w 171"/>
                <a:gd name="T53" fmla="*/ 61 h 283"/>
                <a:gd name="T54" fmla="*/ 3 w 171"/>
                <a:gd name="T55" fmla="*/ 57 h 283"/>
                <a:gd name="T56" fmla="*/ 0 w 171"/>
                <a:gd name="T57" fmla="*/ 35 h 283"/>
                <a:gd name="T58" fmla="*/ 1 w 171"/>
                <a:gd name="T59" fmla="*/ 21 h 283"/>
                <a:gd name="T60" fmla="*/ 3 w 171"/>
                <a:gd name="T61" fmla="*/ 14 h 283"/>
                <a:gd name="T62" fmla="*/ 6 w 171"/>
                <a:gd name="T63" fmla="*/ 10 h 283"/>
                <a:gd name="T64" fmla="*/ 8 w 171"/>
                <a:gd name="T65" fmla="*/ 8 h 283"/>
                <a:gd name="T66" fmla="*/ 11 w 171"/>
                <a:gd name="T67" fmla="*/ 5 h 283"/>
                <a:gd name="T68" fmla="*/ 13 w 171"/>
                <a:gd name="T69" fmla="*/ 3 h 283"/>
                <a:gd name="T70" fmla="*/ 14 w 171"/>
                <a:gd name="T71" fmla="*/ 1 h 283"/>
                <a:gd name="T72" fmla="*/ 16 w 171"/>
                <a:gd name="T73" fmla="*/ 0 h 2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283"/>
                <a:gd name="T113" fmla="*/ 171 w 171"/>
                <a:gd name="T114" fmla="*/ 283 h 2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283">
                  <a:moveTo>
                    <a:pt x="67" y="0"/>
                  </a:moveTo>
                  <a:lnTo>
                    <a:pt x="63" y="7"/>
                  </a:lnTo>
                  <a:lnTo>
                    <a:pt x="57" y="24"/>
                  </a:lnTo>
                  <a:lnTo>
                    <a:pt x="53" y="36"/>
                  </a:lnTo>
                  <a:lnTo>
                    <a:pt x="48" y="49"/>
                  </a:lnTo>
                  <a:lnTo>
                    <a:pt x="40" y="81"/>
                  </a:lnTo>
                  <a:lnTo>
                    <a:pt x="29" y="154"/>
                  </a:lnTo>
                  <a:lnTo>
                    <a:pt x="31" y="190"/>
                  </a:lnTo>
                  <a:lnTo>
                    <a:pt x="34" y="207"/>
                  </a:lnTo>
                  <a:lnTo>
                    <a:pt x="36" y="214"/>
                  </a:lnTo>
                  <a:lnTo>
                    <a:pt x="40" y="224"/>
                  </a:lnTo>
                  <a:lnTo>
                    <a:pt x="44" y="228"/>
                  </a:lnTo>
                  <a:lnTo>
                    <a:pt x="48" y="233"/>
                  </a:lnTo>
                  <a:lnTo>
                    <a:pt x="52" y="237"/>
                  </a:lnTo>
                  <a:lnTo>
                    <a:pt x="55" y="241"/>
                  </a:lnTo>
                  <a:lnTo>
                    <a:pt x="59" y="243"/>
                  </a:lnTo>
                  <a:lnTo>
                    <a:pt x="63" y="247"/>
                  </a:lnTo>
                  <a:lnTo>
                    <a:pt x="71" y="252"/>
                  </a:lnTo>
                  <a:lnTo>
                    <a:pt x="76" y="256"/>
                  </a:lnTo>
                  <a:lnTo>
                    <a:pt x="84" y="258"/>
                  </a:lnTo>
                  <a:lnTo>
                    <a:pt x="99" y="260"/>
                  </a:lnTo>
                  <a:lnTo>
                    <a:pt x="120" y="254"/>
                  </a:lnTo>
                  <a:lnTo>
                    <a:pt x="133" y="247"/>
                  </a:lnTo>
                  <a:lnTo>
                    <a:pt x="139" y="235"/>
                  </a:lnTo>
                  <a:lnTo>
                    <a:pt x="143" y="224"/>
                  </a:lnTo>
                  <a:lnTo>
                    <a:pt x="145" y="197"/>
                  </a:lnTo>
                  <a:lnTo>
                    <a:pt x="145" y="178"/>
                  </a:lnTo>
                  <a:lnTo>
                    <a:pt x="147" y="173"/>
                  </a:lnTo>
                  <a:lnTo>
                    <a:pt x="150" y="175"/>
                  </a:lnTo>
                  <a:lnTo>
                    <a:pt x="154" y="176"/>
                  </a:lnTo>
                  <a:lnTo>
                    <a:pt x="162" y="178"/>
                  </a:lnTo>
                  <a:lnTo>
                    <a:pt x="171" y="182"/>
                  </a:lnTo>
                  <a:lnTo>
                    <a:pt x="169" y="194"/>
                  </a:lnTo>
                  <a:lnTo>
                    <a:pt x="166" y="222"/>
                  </a:lnTo>
                  <a:lnTo>
                    <a:pt x="164" y="232"/>
                  </a:lnTo>
                  <a:lnTo>
                    <a:pt x="160" y="239"/>
                  </a:lnTo>
                  <a:lnTo>
                    <a:pt x="156" y="247"/>
                  </a:lnTo>
                  <a:lnTo>
                    <a:pt x="152" y="254"/>
                  </a:lnTo>
                  <a:lnTo>
                    <a:pt x="147" y="262"/>
                  </a:lnTo>
                  <a:lnTo>
                    <a:pt x="145" y="264"/>
                  </a:lnTo>
                  <a:lnTo>
                    <a:pt x="141" y="268"/>
                  </a:lnTo>
                  <a:lnTo>
                    <a:pt x="133" y="271"/>
                  </a:lnTo>
                  <a:lnTo>
                    <a:pt x="126" y="275"/>
                  </a:lnTo>
                  <a:lnTo>
                    <a:pt x="118" y="279"/>
                  </a:lnTo>
                  <a:lnTo>
                    <a:pt x="110" y="281"/>
                  </a:lnTo>
                  <a:lnTo>
                    <a:pt x="93" y="283"/>
                  </a:lnTo>
                  <a:lnTo>
                    <a:pt x="78" y="281"/>
                  </a:lnTo>
                  <a:lnTo>
                    <a:pt x="65" y="275"/>
                  </a:lnTo>
                  <a:lnTo>
                    <a:pt x="57" y="271"/>
                  </a:lnTo>
                  <a:lnTo>
                    <a:pt x="52" y="268"/>
                  </a:lnTo>
                  <a:lnTo>
                    <a:pt x="44" y="262"/>
                  </a:lnTo>
                  <a:lnTo>
                    <a:pt x="38" y="256"/>
                  </a:lnTo>
                  <a:lnTo>
                    <a:pt x="33" y="251"/>
                  </a:lnTo>
                  <a:lnTo>
                    <a:pt x="29" y="247"/>
                  </a:lnTo>
                  <a:lnTo>
                    <a:pt x="27" y="243"/>
                  </a:lnTo>
                  <a:lnTo>
                    <a:pt x="15" y="228"/>
                  </a:lnTo>
                  <a:lnTo>
                    <a:pt x="4" y="186"/>
                  </a:lnTo>
                  <a:lnTo>
                    <a:pt x="0" y="142"/>
                  </a:lnTo>
                  <a:lnTo>
                    <a:pt x="0" y="102"/>
                  </a:lnTo>
                  <a:lnTo>
                    <a:pt x="4" y="85"/>
                  </a:lnTo>
                  <a:lnTo>
                    <a:pt x="10" y="72"/>
                  </a:lnTo>
                  <a:lnTo>
                    <a:pt x="15" y="59"/>
                  </a:lnTo>
                  <a:lnTo>
                    <a:pt x="23" y="45"/>
                  </a:lnTo>
                  <a:lnTo>
                    <a:pt x="27" y="42"/>
                  </a:lnTo>
                  <a:lnTo>
                    <a:pt x="29" y="40"/>
                  </a:lnTo>
                  <a:lnTo>
                    <a:pt x="33" y="34"/>
                  </a:lnTo>
                  <a:lnTo>
                    <a:pt x="38" y="28"/>
                  </a:lnTo>
                  <a:lnTo>
                    <a:pt x="44" y="23"/>
                  </a:lnTo>
                  <a:lnTo>
                    <a:pt x="48" y="17"/>
                  </a:lnTo>
                  <a:lnTo>
                    <a:pt x="52" y="13"/>
                  </a:lnTo>
                  <a:lnTo>
                    <a:pt x="55" y="9"/>
                  </a:lnTo>
                  <a:lnTo>
                    <a:pt x="59" y="7"/>
                  </a:lnTo>
                  <a:lnTo>
                    <a:pt x="65" y="2"/>
                  </a:lnTo>
                  <a:lnTo>
                    <a:pt x="67" y="0"/>
                  </a:lnTo>
                  <a:close/>
                </a:path>
              </a:pathLst>
            </a:custGeom>
            <a:solidFill>
              <a:srgbClr val="000000"/>
            </a:solidFill>
            <a:ln w="9525">
              <a:noFill/>
              <a:round/>
              <a:headEnd/>
              <a:tailEnd/>
            </a:ln>
          </p:spPr>
          <p:txBody>
            <a:bodyPr/>
            <a:lstStyle/>
            <a:p>
              <a:endParaRPr lang="tr-TR"/>
            </a:p>
          </p:txBody>
        </p:sp>
        <p:sp>
          <p:nvSpPr>
            <p:cNvPr id="146557" name="Freeform 124"/>
            <p:cNvSpPr>
              <a:spLocks/>
            </p:cNvSpPr>
            <p:nvPr/>
          </p:nvSpPr>
          <p:spPr bwMode="auto">
            <a:xfrm>
              <a:off x="3396" y="2866"/>
              <a:ext cx="75" cy="18"/>
            </a:xfrm>
            <a:custGeom>
              <a:avLst/>
              <a:gdLst>
                <a:gd name="T0" fmla="*/ 38 w 150"/>
                <a:gd name="T1" fmla="*/ 0 h 36"/>
                <a:gd name="T2" fmla="*/ 35 w 150"/>
                <a:gd name="T3" fmla="*/ 1 h 36"/>
                <a:gd name="T4" fmla="*/ 30 w 150"/>
                <a:gd name="T5" fmla="*/ 2 h 36"/>
                <a:gd name="T6" fmla="*/ 25 w 150"/>
                <a:gd name="T7" fmla="*/ 3 h 36"/>
                <a:gd name="T8" fmla="*/ 20 w 150"/>
                <a:gd name="T9" fmla="*/ 5 h 36"/>
                <a:gd name="T10" fmla="*/ 13 w 150"/>
                <a:gd name="T11" fmla="*/ 5 h 36"/>
                <a:gd name="T12" fmla="*/ 1 w 150"/>
                <a:gd name="T13" fmla="*/ 5 h 36"/>
                <a:gd name="T14" fmla="*/ 0 w 150"/>
                <a:gd name="T15" fmla="*/ 7 h 36"/>
                <a:gd name="T16" fmla="*/ 5 w 150"/>
                <a:gd name="T17" fmla="*/ 8 h 36"/>
                <a:gd name="T18" fmla="*/ 9 w 150"/>
                <a:gd name="T19" fmla="*/ 9 h 36"/>
                <a:gd name="T20" fmla="*/ 15 w 150"/>
                <a:gd name="T21" fmla="*/ 9 h 36"/>
                <a:gd name="T22" fmla="*/ 27 w 150"/>
                <a:gd name="T23" fmla="*/ 9 h 36"/>
                <a:gd name="T24" fmla="*/ 33 w 150"/>
                <a:gd name="T25" fmla="*/ 8 h 36"/>
                <a:gd name="T26" fmla="*/ 37 w 150"/>
                <a:gd name="T27" fmla="*/ 6 h 36"/>
                <a:gd name="T28" fmla="*/ 38 w 150"/>
                <a:gd name="T29" fmla="*/ 0 h 36"/>
                <a:gd name="T30" fmla="*/ 38 w 150"/>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36"/>
                <a:gd name="T50" fmla="*/ 150 w 150"/>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36">
                  <a:moveTo>
                    <a:pt x="150" y="0"/>
                  </a:moveTo>
                  <a:lnTo>
                    <a:pt x="137" y="5"/>
                  </a:lnTo>
                  <a:lnTo>
                    <a:pt x="122" y="9"/>
                  </a:lnTo>
                  <a:lnTo>
                    <a:pt x="103" y="15"/>
                  </a:lnTo>
                  <a:lnTo>
                    <a:pt x="80" y="19"/>
                  </a:lnTo>
                  <a:lnTo>
                    <a:pt x="55" y="21"/>
                  </a:lnTo>
                  <a:lnTo>
                    <a:pt x="4" y="21"/>
                  </a:lnTo>
                  <a:lnTo>
                    <a:pt x="0" y="30"/>
                  </a:lnTo>
                  <a:lnTo>
                    <a:pt x="19" y="32"/>
                  </a:lnTo>
                  <a:lnTo>
                    <a:pt x="38" y="34"/>
                  </a:lnTo>
                  <a:lnTo>
                    <a:pt x="61" y="36"/>
                  </a:lnTo>
                  <a:lnTo>
                    <a:pt x="108" y="36"/>
                  </a:lnTo>
                  <a:lnTo>
                    <a:pt x="129" y="32"/>
                  </a:lnTo>
                  <a:lnTo>
                    <a:pt x="146" y="24"/>
                  </a:lnTo>
                  <a:lnTo>
                    <a:pt x="150" y="0"/>
                  </a:lnTo>
                  <a:close/>
                </a:path>
              </a:pathLst>
            </a:custGeom>
            <a:solidFill>
              <a:srgbClr val="000000"/>
            </a:solidFill>
            <a:ln w="9525">
              <a:noFill/>
              <a:round/>
              <a:headEnd/>
              <a:tailEnd/>
            </a:ln>
          </p:spPr>
          <p:txBody>
            <a:bodyPr/>
            <a:lstStyle/>
            <a:p>
              <a:endParaRPr lang="tr-TR"/>
            </a:p>
          </p:txBody>
        </p:sp>
        <p:sp>
          <p:nvSpPr>
            <p:cNvPr id="146558" name="Freeform 125"/>
            <p:cNvSpPr>
              <a:spLocks/>
            </p:cNvSpPr>
            <p:nvPr/>
          </p:nvSpPr>
          <p:spPr bwMode="auto">
            <a:xfrm>
              <a:off x="3552" y="2561"/>
              <a:ext cx="42" cy="38"/>
            </a:xfrm>
            <a:custGeom>
              <a:avLst/>
              <a:gdLst>
                <a:gd name="T0" fmla="*/ 18 w 83"/>
                <a:gd name="T1" fmla="*/ 0 h 76"/>
                <a:gd name="T2" fmla="*/ 14 w 83"/>
                <a:gd name="T3" fmla="*/ 0 h 76"/>
                <a:gd name="T4" fmla="*/ 15 w 83"/>
                <a:gd name="T5" fmla="*/ 8 h 76"/>
                <a:gd name="T6" fmla="*/ 15 w 83"/>
                <a:gd name="T7" fmla="*/ 10 h 76"/>
                <a:gd name="T8" fmla="*/ 14 w 83"/>
                <a:gd name="T9" fmla="*/ 11 h 76"/>
                <a:gd name="T10" fmla="*/ 13 w 83"/>
                <a:gd name="T11" fmla="*/ 12 h 76"/>
                <a:gd name="T12" fmla="*/ 12 w 83"/>
                <a:gd name="T13" fmla="*/ 13 h 76"/>
                <a:gd name="T14" fmla="*/ 11 w 83"/>
                <a:gd name="T15" fmla="*/ 14 h 76"/>
                <a:gd name="T16" fmla="*/ 10 w 83"/>
                <a:gd name="T17" fmla="*/ 15 h 76"/>
                <a:gd name="T18" fmla="*/ 9 w 83"/>
                <a:gd name="T19" fmla="*/ 16 h 76"/>
                <a:gd name="T20" fmla="*/ 7 w 83"/>
                <a:gd name="T21" fmla="*/ 17 h 76"/>
                <a:gd name="T22" fmla="*/ 4 w 83"/>
                <a:gd name="T23" fmla="*/ 18 h 76"/>
                <a:gd name="T24" fmla="*/ 0 w 83"/>
                <a:gd name="T25" fmla="*/ 19 h 76"/>
                <a:gd name="T26" fmla="*/ 7 w 83"/>
                <a:gd name="T27" fmla="*/ 19 h 76"/>
                <a:gd name="T28" fmla="*/ 14 w 83"/>
                <a:gd name="T29" fmla="*/ 18 h 76"/>
                <a:gd name="T30" fmla="*/ 16 w 83"/>
                <a:gd name="T31" fmla="*/ 15 h 76"/>
                <a:gd name="T32" fmla="*/ 17 w 83"/>
                <a:gd name="T33" fmla="*/ 14 h 76"/>
                <a:gd name="T34" fmla="*/ 19 w 83"/>
                <a:gd name="T35" fmla="*/ 13 h 76"/>
                <a:gd name="T36" fmla="*/ 21 w 83"/>
                <a:gd name="T37" fmla="*/ 8 h 76"/>
                <a:gd name="T38" fmla="*/ 21 w 83"/>
                <a:gd name="T39" fmla="*/ 3 h 76"/>
                <a:gd name="T40" fmla="*/ 19 w 83"/>
                <a:gd name="T41" fmla="*/ 1 h 76"/>
                <a:gd name="T42" fmla="*/ 18 w 83"/>
                <a:gd name="T43" fmla="*/ 0 h 76"/>
                <a:gd name="T44" fmla="*/ 18 w 83"/>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76"/>
                <a:gd name="T71" fmla="*/ 83 w 83"/>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76">
                  <a:moveTo>
                    <a:pt x="72" y="0"/>
                  </a:moveTo>
                  <a:lnTo>
                    <a:pt x="55" y="0"/>
                  </a:lnTo>
                  <a:lnTo>
                    <a:pt x="59" y="32"/>
                  </a:lnTo>
                  <a:lnTo>
                    <a:pt x="57" y="38"/>
                  </a:lnTo>
                  <a:lnTo>
                    <a:pt x="53" y="45"/>
                  </a:lnTo>
                  <a:lnTo>
                    <a:pt x="49" y="51"/>
                  </a:lnTo>
                  <a:lnTo>
                    <a:pt x="47" y="55"/>
                  </a:lnTo>
                  <a:lnTo>
                    <a:pt x="44" y="59"/>
                  </a:lnTo>
                  <a:lnTo>
                    <a:pt x="40" y="61"/>
                  </a:lnTo>
                  <a:lnTo>
                    <a:pt x="36" y="64"/>
                  </a:lnTo>
                  <a:lnTo>
                    <a:pt x="26" y="68"/>
                  </a:lnTo>
                  <a:lnTo>
                    <a:pt x="13" y="72"/>
                  </a:lnTo>
                  <a:lnTo>
                    <a:pt x="0" y="76"/>
                  </a:lnTo>
                  <a:lnTo>
                    <a:pt x="28" y="76"/>
                  </a:lnTo>
                  <a:lnTo>
                    <a:pt x="53" y="70"/>
                  </a:lnTo>
                  <a:lnTo>
                    <a:pt x="64" y="62"/>
                  </a:lnTo>
                  <a:lnTo>
                    <a:pt x="68" y="59"/>
                  </a:lnTo>
                  <a:lnTo>
                    <a:pt x="74" y="53"/>
                  </a:lnTo>
                  <a:lnTo>
                    <a:pt x="83" y="32"/>
                  </a:lnTo>
                  <a:lnTo>
                    <a:pt x="82" y="15"/>
                  </a:lnTo>
                  <a:lnTo>
                    <a:pt x="76" y="4"/>
                  </a:lnTo>
                  <a:lnTo>
                    <a:pt x="72" y="0"/>
                  </a:lnTo>
                  <a:close/>
                </a:path>
              </a:pathLst>
            </a:custGeom>
            <a:solidFill>
              <a:srgbClr val="000000"/>
            </a:solidFill>
            <a:ln w="9525">
              <a:noFill/>
              <a:round/>
              <a:headEnd/>
              <a:tailEnd/>
            </a:ln>
          </p:spPr>
          <p:txBody>
            <a:bodyPr/>
            <a:lstStyle/>
            <a:p>
              <a:endParaRPr lang="tr-TR"/>
            </a:p>
          </p:txBody>
        </p:sp>
        <p:sp>
          <p:nvSpPr>
            <p:cNvPr id="146559" name="Freeform 126"/>
            <p:cNvSpPr>
              <a:spLocks/>
            </p:cNvSpPr>
            <p:nvPr/>
          </p:nvSpPr>
          <p:spPr bwMode="auto">
            <a:xfrm>
              <a:off x="3568" y="2530"/>
              <a:ext cx="164" cy="72"/>
            </a:xfrm>
            <a:custGeom>
              <a:avLst/>
              <a:gdLst>
                <a:gd name="T0" fmla="*/ 82 w 329"/>
                <a:gd name="T1" fmla="*/ 36 h 144"/>
                <a:gd name="T2" fmla="*/ 79 w 329"/>
                <a:gd name="T3" fmla="*/ 34 h 144"/>
                <a:gd name="T4" fmla="*/ 77 w 329"/>
                <a:gd name="T5" fmla="*/ 31 h 144"/>
                <a:gd name="T6" fmla="*/ 74 w 329"/>
                <a:gd name="T7" fmla="*/ 29 h 144"/>
                <a:gd name="T8" fmla="*/ 71 w 329"/>
                <a:gd name="T9" fmla="*/ 26 h 144"/>
                <a:gd name="T10" fmla="*/ 69 w 329"/>
                <a:gd name="T11" fmla="*/ 24 h 144"/>
                <a:gd name="T12" fmla="*/ 67 w 329"/>
                <a:gd name="T13" fmla="*/ 23 h 144"/>
                <a:gd name="T14" fmla="*/ 65 w 329"/>
                <a:gd name="T15" fmla="*/ 21 h 144"/>
                <a:gd name="T16" fmla="*/ 62 w 329"/>
                <a:gd name="T17" fmla="*/ 20 h 144"/>
                <a:gd name="T18" fmla="*/ 60 w 329"/>
                <a:gd name="T19" fmla="*/ 18 h 144"/>
                <a:gd name="T20" fmla="*/ 58 w 329"/>
                <a:gd name="T21" fmla="*/ 17 h 144"/>
                <a:gd name="T22" fmla="*/ 55 w 329"/>
                <a:gd name="T23" fmla="*/ 14 h 144"/>
                <a:gd name="T24" fmla="*/ 53 w 329"/>
                <a:gd name="T25" fmla="*/ 13 h 144"/>
                <a:gd name="T26" fmla="*/ 50 w 329"/>
                <a:gd name="T27" fmla="*/ 11 h 144"/>
                <a:gd name="T28" fmla="*/ 48 w 329"/>
                <a:gd name="T29" fmla="*/ 10 h 144"/>
                <a:gd name="T30" fmla="*/ 45 w 329"/>
                <a:gd name="T31" fmla="*/ 9 h 144"/>
                <a:gd name="T32" fmla="*/ 40 w 329"/>
                <a:gd name="T33" fmla="*/ 5 h 144"/>
                <a:gd name="T34" fmla="*/ 34 w 329"/>
                <a:gd name="T35" fmla="*/ 3 h 144"/>
                <a:gd name="T36" fmla="*/ 30 w 329"/>
                <a:gd name="T37" fmla="*/ 1 h 144"/>
                <a:gd name="T38" fmla="*/ 24 w 329"/>
                <a:gd name="T39" fmla="*/ 1 h 144"/>
                <a:gd name="T40" fmla="*/ 12 w 329"/>
                <a:gd name="T41" fmla="*/ 1 h 144"/>
                <a:gd name="T42" fmla="*/ 4 w 329"/>
                <a:gd name="T43" fmla="*/ 5 h 144"/>
                <a:gd name="T44" fmla="*/ 3 w 329"/>
                <a:gd name="T45" fmla="*/ 7 h 144"/>
                <a:gd name="T46" fmla="*/ 0 w 329"/>
                <a:gd name="T47" fmla="*/ 19 h 144"/>
                <a:gd name="T48" fmla="*/ 1 w 329"/>
                <a:gd name="T49" fmla="*/ 19 h 144"/>
                <a:gd name="T50" fmla="*/ 4 w 329"/>
                <a:gd name="T51" fmla="*/ 12 h 144"/>
                <a:gd name="T52" fmla="*/ 6 w 329"/>
                <a:gd name="T53" fmla="*/ 11 h 144"/>
                <a:gd name="T54" fmla="*/ 9 w 329"/>
                <a:gd name="T55" fmla="*/ 10 h 144"/>
                <a:gd name="T56" fmla="*/ 14 w 329"/>
                <a:gd name="T57" fmla="*/ 9 h 144"/>
                <a:gd name="T58" fmla="*/ 28 w 329"/>
                <a:gd name="T59" fmla="*/ 10 h 144"/>
                <a:gd name="T60" fmla="*/ 33 w 329"/>
                <a:gd name="T61" fmla="*/ 12 h 144"/>
                <a:gd name="T62" fmla="*/ 40 w 329"/>
                <a:gd name="T63" fmla="*/ 15 h 144"/>
                <a:gd name="T64" fmla="*/ 45 w 329"/>
                <a:gd name="T65" fmla="*/ 18 h 144"/>
                <a:gd name="T66" fmla="*/ 50 w 329"/>
                <a:gd name="T67" fmla="*/ 20 h 144"/>
                <a:gd name="T68" fmla="*/ 55 w 329"/>
                <a:gd name="T69" fmla="*/ 21 h 144"/>
                <a:gd name="T70" fmla="*/ 60 w 329"/>
                <a:gd name="T71" fmla="*/ 24 h 144"/>
                <a:gd name="T72" fmla="*/ 63 w 329"/>
                <a:gd name="T73" fmla="*/ 26 h 144"/>
                <a:gd name="T74" fmla="*/ 67 w 329"/>
                <a:gd name="T75" fmla="*/ 27 h 144"/>
                <a:gd name="T76" fmla="*/ 70 w 329"/>
                <a:gd name="T77" fmla="*/ 29 h 144"/>
                <a:gd name="T78" fmla="*/ 75 w 329"/>
                <a:gd name="T79" fmla="*/ 33 h 144"/>
                <a:gd name="T80" fmla="*/ 79 w 329"/>
                <a:gd name="T81" fmla="*/ 35 h 144"/>
                <a:gd name="T82" fmla="*/ 82 w 329"/>
                <a:gd name="T83" fmla="*/ 36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144"/>
                <a:gd name="T128" fmla="*/ 329 w 329"/>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144">
                  <a:moveTo>
                    <a:pt x="329" y="144"/>
                  </a:moveTo>
                  <a:lnTo>
                    <a:pt x="329" y="143"/>
                  </a:lnTo>
                  <a:lnTo>
                    <a:pt x="323" y="139"/>
                  </a:lnTo>
                  <a:lnTo>
                    <a:pt x="319" y="135"/>
                  </a:lnTo>
                  <a:lnTo>
                    <a:pt x="316" y="131"/>
                  </a:lnTo>
                  <a:lnTo>
                    <a:pt x="310" y="127"/>
                  </a:lnTo>
                  <a:lnTo>
                    <a:pt x="304" y="122"/>
                  </a:lnTo>
                  <a:lnTo>
                    <a:pt x="299" y="118"/>
                  </a:lnTo>
                  <a:lnTo>
                    <a:pt x="291" y="110"/>
                  </a:lnTo>
                  <a:lnTo>
                    <a:pt x="285" y="105"/>
                  </a:lnTo>
                  <a:lnTo>
                    <a:pt x="281" y="103"/>
                  </a:lnTo>
                  <a:lnTo>
                    <a:pt x="278" y="99"/>
                  </a:lnTo>
                  <a:lnTo>
                    <a:pt x="272" y="95"/>
                  </a:lnTo>
                  <a:lnTo>
                    <a:pt x="268" y="93"/>
                  </a:lnTo>
                  <a:lnTo>
                    <a:pt x="264" y="89"/>
                  </a:lnTo>
                  <a:lnTo>
                    <a:pt x="260" y="86"/>
                  </a:lnTo>
                  <a:lnTo>
                    <a:pt x="255" y="84"/>
                  </a:lnTo>
                  <a:lnTo>
                    <a:pt x="251" y="80"/>
                  </a:lnTo>
                  <a:lnTo>
                    <a:pt x="245" y="76"/>
                  </a:lnTo>
                  <a:lnTo>
                    <a:pt x="241" y="72"/>
                  </a:lnTo>
                  <a:lnTo>
                    <a:pt x="238" y="68"/>
                  </a:lnTo>
                  <a:lnTo>
                    <a:pt x="232" y="67"/>
                  </a:lnTo>
                  <a:lnTo>
                    <a:pt x="228" y="63"/>
                  </a:lnTo>
                  <a:lnTo>
                    <a:pt x="222" y="59"/>
                  </a:lnTo>
                  <a:lnTo>
                    <a:pt x="217" y="55"/>
                  </a:lnTo>
                  <a:lnTo>
                    <a:pt x="213" y="53"/>
                  </a:lnTo>
                  <a:lnTo>
                    <a:pt x="207" y="49"/>
                  </a:lnTo>
                  <a:lnTo>
                    <a:pt x="202" y="46"/>
                  </a:lnTo>
                  <a:lnTo>
                    <a:pt x="198" y="42"/>
                  </a:lnTo>
                  <a:lnTo>
                    <a:pt x="192" y="40"/>
                  </a:lnTo>
                  <a:lnTo>
                    <a:pt x="186" y="36"/>
                  </a:lnTo>
                  <a:lnTo>
                    <a:pt x="181" y="34"/>
                  </a:lnTo>
                  <a:lnTo>
                    <a:pt x="171" y="29"/>
                  </a:lnTo>
                  <a:lnTo>
                    <a:pt x="160" y="23"/>
                  </a:lnTo>
                  <a:lnTo>
                    <a:pt x="150" y="17"/>
                  </a:lnTo>
                  <a:lnTo>
                    <a:pt x="139" y="13"/>
                  </a:lnTo>
                  <a:lnTo>
                    <a:pt x="129" y="10"/>
                  </a:lnTo>
                  <a:lnTo>
                    <a:pt x="120" y="6"/>
                  </a:lnTo>
                  <a:lnTo>
                    <a:pt x="108" y="4"/>
                  </a:lnTo>
                  <a:lnTo>
                    <a:pt x="99" y="2"/>
                  </a:lnTo>
                  <a:lnTo>
                    <a:pt x="80" y="0"/>
                  </a:lnTo>
                  <a:lnTo>
                    <a:pt x="48" y="4"/>
                  </a:lnTo>
                  <a:lnTo>
                    <a:pt x="25" y="13"/>
                  </a:lnTo>
                  <a:lnTo>
                    <a:pt x="17" y="21"/>
                  </a:lnTo>
                  <a:lnTo>
                    <a:pt x="15" y="25"/>
                  </a:lnTo>
                  <a:lnTo>
                    <a:pt x="12" y="29"/>
                  </a:lnTo>
                  <a:lnTo>
                    <a:pt x="4" y="46"/>
                  </a:lnTo>
                  <a:lnTo>
                    <a:pt x="0" y="78"/>
                  </a:lnTo>
                  <a:lnTo>
                    <a:pt x="2" y="93"/>
                  </a:lnTo>
                  <a:lnTo>
                    <a:pt x="4" y="78"/>
                  </a:lnTo>
                  <a:lnTo>
                    <a:pt x="10" y="67"/>
                  </a:lnTo>
                  <a:lnTo>
                    <a:pt x="19" y="51"/>
                  </a:lnTo>
                  <a:lnTo>
                    <a:pt x="23" y="49"/>
                  </a:lnTo>
                  <a:lnTo>
                    <a:pt x="27" y="46"/>
                  </a:lnTo>
                  <a:lnTo>
                    <a:pt x="31" y="44"/>
                  </a:lnTo>
                  <a:lnTo>
                    <a:pt x="36" y="42"/>
                  </a:lnTo>
                  <a:lnTo>
                    <a:pt x="46" y="38"/>
                  </a:lnTo>
                  <a:lnTo>
                    <a:pt x="59" y="34"/>
                  </a:lnTo>
                  <a:lnTo>
                    <a:pt x="91" y="38"/>
                  </a:lnTo>
                  <a:lnTo>
                    <a:pt x="112" y="42"/>
                  </a:lnTo>
                  <a:lnTo>
                    <a:pt x="124" y="48"/>
                  </a:lnTo>
                  <a:lnTo>
                    <a:pt x="135" y="51"/>
                  </a:lnTo>
                  <a:lnTo>
                    <a:pt x="148" y="55"/>
                  </a:lnTo>
                  <a:lnTo>
                    <a:pt x="160" y="61"/>
                  </a:lnTo>
                  <a:lnTo>
                    <a:pt x="171" y="65"/>
                  </a:lnTo>
                  <a:lnTo>
                    <a:pt x="183" y="70"/>
                  </a:lnTo>
                  <a:lnTo>
                    <a:pt x="192" y="74"/>
                  </a:lnTo>
                  <a:lnTo>
                    <a:pt x="203" y="80"/>
                  </a:lnTo>
                  <a:lnTo>
                    <a:pt x="213" y="84"/>
                  </a:lnTo>
                  <a:lnTo>
                    <a:pt x="222" y="87"/>
                  </a:lnTo>
                  <a:lnTo>
                    <a:pt x="230" y="93"/>
                  </a:lnTo>
                  <a:lnTo>
                    <a:pt x="240" y="97"/>
                  </a:lnTo>
                  <a:lnTo>
                    <a:pt x="247" y="101"/>
                  </a:lnTo>
                  <a:lnTo>
                    <a:pt x="255" y="105"/>
                  </a:lnTo>
                  <a:lnTo>
                    <a:pt x="262" y="108"/>
                  </a:lnTo>
                  <a:lnTo>
                    <a:pt x="270" y="110"/>
                  </a:lnTo>
                  <a:lnTo>
                    <a:pt x="276" y="114"/>
                  </a:lnTo>
                  <a:lnTo>
                    <a:pt x="281" y="118"/>
                  </a:lnTo>
                  <a:lnTo>
                    <a:pt x="293" y="124"/>
                  </a:lnTo>
                  <a:lnTo>
                    <a:pt x="302" y="129"/>
                  </a:lnTo>
                  <a:lnTo>
                    <a:pt x="312" y="133"/>
                  </a:lnTo>
                  <a:lnTo>
                    <a:pt x="318" y="137"/>
                  </a:lnTo>
                  <a:lnTo>
                    <a:pt x="327" y="143"/>
                  </a:lnTo>
                  <a:lnTo>
                    <a:pt x="329" y="144"/>
                  </a:lnTo>
                  <a:close/>
                </a:path>
              </a:pathLst>
            </a:custGeom>
            <a:solidFill>
              <a:srgbClr val="000000"/>
            </a:solidFill>
            <a:ln w="9525">
              <a:noFill/>
              <a:round/>
              <a:headEnd/>
              <a:tailEnd/>
            </a:ln>
          </p:spPr>
          <p:txBody>
            <a:bodyPr/>
            <a:lstStyle/>
            <a:p>
              <a:endParaRPr lang="tr-TR"/>
            </a:p>
          </p:txBody>
        </p:sp>
        <p:sp>
          <p:nvSpPr>
            <p:cNvPr id="146560" name="Freeform 127"/>
            <p:cNvSpPr>
              <a:spLocks/>
            </p:cNvSpPr>
            <p:nvPr/>
          </p:nvSpPr>
          <p:spPr bwMode="auto">
            <a:xfrm>
              <a:off x="3496" y="2577"/>
              <a:ext cx="53" cy="108"/>
            </a:xfrm>
            <a:custGeom>
              <a:avLst/>
              <a:gdLst>
                <a:gd name="T0" fmla="*/ 27 w 106"/>
                <a:gd name="T1" fmla="*/ 3 h 217"/>
                <a:gd name="T2" fmla="*/ 24 w 106"/>
                <a:gd name="T3" fmla="*/ 3 h 217"/>
                <a:gd name="T4" fmla="*/ 17 w 106"/>
                <a:gd name="T5" fmla="*/ 3 h 217"/>
                <a:gd name="T6" fmla="*/ 13 w 106"/>
                <a:gd name="T7" fmla="*/ 4 h 217"/>
                <a:gd name="T8" fmla="*/ 9 w 106"/>
                <a:gd name="T9" fmla="*/ 5 h 217"/>
                <a:gd name="T10" fmla="*/ 7 w 106"/>
                <a:gd name="T11" fmla="*/ 7 h 217"/>
                <a:gd name="T12" fmla="*/ 7 w 106"/>
                <a:gd name="T13" fmla="*/ 8 h 217"/>
                <a:gd name="T14" fmla="*/ 5 w 106"/>
                <a:gd name="T15" fmla="*/ 12 h 217"/>
                <a:gd name="T16" fmla="*/ 5 w 106"/>
                <a:gd name="T17" fmla="*/ 17 h 217"/>
                <a:gd name="T18" fmla="*/ 6 w 106"/>
                <a:gd name="T19" fmla="*/ 20 h 217"/>
                <a:gd name="T20" fmla="*/ 6 w 106"/>
                <a:gd name="T21" fmla="*/ 22 h 217"/>
                <a:gd name="T22" fmla="*/ 7 w 106"/>
                <a:gd name="T23" fmla="*/ 25 h 217"/>
                <a:gd name="T24" fmla="*/ 9 w 106"/>
                <a:gd name="T25" fmla="*/ 28 h 217"/>
                <a:gd name="T26" fmla="*/ 10 w 106"/>
                <a:gd name="T27" fmla="*/ 31 h 217"/>
                <a:gd name="T28" fmla="*/ 12 w 106"/>
                <a:gd name="T29" fmla="*/ 33 h 217"/>
                <a:gd name="T30" fmla="*/ 13 w 106"/>
                <a:gd name="T31" fmla="*/ 35 h 217"/>
                <a:gd name="T32" fmla="*/ 14 w 106"/>
                <a:gd name="T33" fmla="*/ 37 h 217"/>
                <a:gd name="T34" fmla="*/ 15 w 106"/>
                <a:gd name="T35" fmla="*/ 38 h 217"/>
                <a:gd name="T36" fmla="*/ 16 w 106"/>
                <a:gd name="T37" fmla="*/ 39 h 217"/>
                <a:gd name="T38" fmla="*/ 17 w 106"/>
                <a:gd name="T39" fmla="*/ 40 h 217"/>
                <a:gd name="T40" fmla="*/ 18 w 106"/>
                <a:gd name="T41" fmla="*/ 41 h 217"/>
                <a:gd name="T42" fmla="*/ 19 w 106"/>
                <a:gd name="T43" fmla="*/ 41 h 217"/>
                <a:gd name="T44" fmla="*/ 20 w 106"/>
                <a:gd name="T45" fmla="*/ 42 h 217"/>
                <a:gd name="T46" fmla="*/ 21 w 106"/>
                <a:gd name="T47" fmla="*/ 43 h 217"/>
                <a:gd name="T48" fmla="*/ 23 w 106"/>
                <a:gd name="T49" fmla="*/ 45 h 217"/>
                <a:gd name="T50" fmla="*/ 25 w 106"/>
                <a:gd name="T51" fmla="*/ 46 h 217"/>
                <a:gd name="T52" fmla="*/ 26 w 106"/>
                <a:gd name="T53" fmla="*/ 46 h 217"/>
                <a:gd name="T54" fmla="*/ 22 w 106"/>
                <a:gd name="T55" fmla="*/ 54 h 217"/>
                <a:gd name="T56" fmla="*/ 21 w 106"/>
                <a:gd name="T57" fmla="*/ 52 h 217"/>
                <a:gd name="T58" fmla="*/ 20 w 106"/>
                <a:gd name="T59" fmla="*/ 52 h 217"/>
                <a:gd name="T60" fmla="*/ 19 w 106"/>
                <a:gd name="T61" fmla="*/ 51 h 217"/>
                <a:gd name="T62" fmla="*/ 18 w 106"/>
                <a:gd name="T63" fmla="*/ 50 h 217"/>
                <a:gd name="T64" fmla="*/ 17 w 106"/>
                <a:gd name="T65" fmla="*/ 49 h 217"/>
                <a:gd name="T66" fmla="*/ 15 w 106"/>
                <a:gd name="T67" fmla="*/ 48 h 217"/>
                <a:gd name="T68" fmla="*/ 14 w 106"/>
                <a:gd name="T69" fmla="*/ 46 h 217"/>
                <a:gd name="T70" fmla="*/ 13 w 106"/>
                <a:gd name="T71" fmla="*/ 45 h 217"/>
                <a:gd name="T72" fmla="*/ 12 w 106"/>
                <a:gd name="T73" fmla="*/ 43 h 217"/>
                <a:gd name="T74" fmla="*/ 12 w 106"/>
                <a:gd name="T75" fmla="*/ 42 h 217"/>
                <a:gd name="T76" fmla="*/ 11 w 106"/>
                <a:gd name="T77" fmla="*/ 41 h 217"/>
                <a:gd name="T78" fmla="*/ 10 w 106"/>
                <a:gd name="T79" fmla="*/ 41 h 217"/>
                <a:gd name="T80" fmla="*/ 10 w 106"/>
                <a:gd name="T81" fmla="*/ 40 h 217"/>
                <a:gd name="T82" fmla="*/ 7 w 106"/>
                <a:gd name="T83" fmla="*/ 36 h 217"/>
                <a:gd name="T84" fmla="*/ 5 w 106"/>
                <a:gd name="T85" fmla="*/ 32 h 217"/>
                <a:gd name="T86" fmla="*/ 3 w 106"/>
                <a:gd name="T87" fmla="*/ 29 h 217"/>
                <a:gd name="T88" fmla="*/ 1 w 106"/>
                <a:gd name="T89" fmla="*/ 24 h 217"/>
                <a:gd name="T90" fmla="*/ 0 w 106"/>
                <a:gd name="T91" fmla="*/ 21 h 217"/>
                <a:gd name="T92" fmla="*/ 0 w 106"/>
                <a:gd name="T93" fmla="*/ 12 h 217"/>
                <a:gd name="T94" fmla="*/ 1 w 106"/>
                <a:gd name="T95" fmla="*/ 11 h 217"/>
                <a:gd name="T96" fmla="*/ 1 w 106"/>
                <a:gd name="T97" fmla="*/ 9 h 217"/>
                <a:gd name="T98" fmla="*/ 3 w 106"/>
                <a:gd name="T99" fmla="*/ 5 h 217"/>
                <a:gd name="T100" fmla="*/ 5 w 106"/>
                <a:gd name="T101" fmla="*/ 4 h 217"/>
                <a:gd name="T102" fmla="*/ 6 w 106"/>
                <a:gd name="T103" fmla="*/ 3 h 217"/>
                <a:gd name="T104" fmla="*/ 7 w 106"/>
                <a:gd name="T105" fmla="*/ 2 h 217"/>
                <a:gd name="T106" fmla="*/ 9 w 106"/>
                <a:gd name="T107" fmla="*/ 1 h 217"/>
                <a:gd name="T108" fmla="*/ 13 w 106"/>
                <a:gd name="T109" fmla="*/ 0 h 217"/>
                <a:gd name="T110" fmla="*/ 16 w 106"/>
                <a:gd name="T111" fmla="*/ 0 h 217"/>
                <a:gd name="T112" fmla="*/ 23 w 106"/>
                <a:gd name="T113" fmla="*/ 1 h 217"/>
                <a:gd name="T114" fmla="*/ 25 w 106"/>
                <a:gd name="T115" fmla="*/ 2 h 217"/>
                <a:gd name="T116" fmla="*/ 27 w 106"/>
                <a:gd name="T117" fmla="*/ 3 h 217"/>
                <a:gd name="T118" fmla="*/ 27 w 106"/>
                <a:gd name="T119" fmla="*/ 3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
                <a:gd name="T181" fmla="*/ 0 h 217"/>
                <a:gd name="T182" fmla="*/ 106 w 106"/>
                <a:gd name="T183" fmla="*/ 217 h 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 h="217">
                  <a:moveTo>
                    <a:pt x="106" y="15"/>
                  </a:moveTo>
                  <a:lnTo>
                    <a:pt x="95" y="13"/>
                  </a:lnTo>
                  <a:lnTo>
                    <a:pt x="66" y="13"/>
                  </a:lnTo>
                  <a:lnTo>
                    <a:pt x="51" y="17"/>
                  </a:lnTo>
                  <a:lnTo>
                    <a:pt x="36" y="23"/>
                  </a:lnTo>
                  <a:lnTo>
                    <a:pt x="30" y="29"/>
                  </a:lnTo>
                  <a:lnTo>
                    <a:pt x="26" y="34"/>
                  </a:lnTo>
                  <a:lnTo>
                    <a:pt x="19" y="50"/>
                  </a:lnTo>
                  <a:lnTo>
                    <a:pt x="19" y="70"/>
                  </a:lnTo>
                  <a:lnTo>
                    <a:pt x="21" y="80"/>
                  </a:lnTo>
                  <a:lnTo>
                    <a:pt x="24" y="91"/>
                  </a:lnTo>
                  <a:lnTo>
                    <a:pt x="28" y="103"/>
                  </a:lnTo>
                  <a:lnTo>
                    <a:pt x="34" y="112"/>
                  </a:lnTo>
                  <a:lnTo>
                    <a:pt x="40" y="124"/>
                  </a:lnTo>
                  <a:lnTo>
                    <a:pt x="45" y="133"/>
                  </a:lnTo>
                  <a:lnTo>
                    <a:pt x="53" y="143"/>
                  </a:lnTo>
                  <a:lnTo>
                    <a:pt x="57" y="148"/>
                  </a:lnTo>
                  <a:lnTo>
                    <a:pt x="60" y="152"/>
                  </a:lnTo>
                  <a:lnTo>
                    <a:pt x="64" y="156"/>
                  </a:lnTo>
                  <a:lnTo>
                    <a:pt x="68" y="160"/>
                  </a:lnTo>
                  <a:lnTo>
                    <a:pt x="72" y="165"/>
                  </a:lnTo>
                  <a:lnTo>
                    <a:pt x="76" y="167"/>
                  </a:lnTo>
                  <a:lnTo>
                    <a:pt x="79" y="171"/>
                  </a:lnTo>
                  <a:lnTo>
                    <a:pt x="83" y="175"/>
                  </a:lnTo>
                  <a:lnTo>
                    <a:pt x="91" y="181"/>
                  </a:lnTo>
                  <a:lnTo>
                    <a:pt x="98" y="184"/>
                  </a:lnTo>
                  <a:lnTo>
                    <a:pt x="104" y="186"/>
                  </a:lnTo>
                  <a:lnTo>
                    <a:pt x="87" y="217"/>
                  </a:lnTo>
                  <a:lnTo>
                    <a:pt x="81" y="211"/>
                  </a:lnTo>
                  <a:lnTo>
                    <a:pt x="78" y="209"/>
                  </a:lnTo>
                  <a:lnTo>
                    <a:pt x="76" y="205"/>
                  </a:lnTo>
                  <a:lnTo>
                    <a:pt x="72" y="202"/>
                  </a:lnTo>
                  <a:lnTo>
                    <a:pt x="66" y="196"/>
                  </a:lnTo>
                  <a:lnTo>
                    <a:pt x="62" y="192"/>
                  </a:lnTo>
                  <a:lnTo>
                    <a:pt x="59" y="186"/>
                  </a:lnTo>
                  <a:lnTo>
                    <a:pt x="53" y="181"/>
                  </a:lnTo>
                  <a:lnTo>
                    <a:pt x="47" y="175"/>
                  </a:lnTo>
                  <a:lnTo>
                    <a:pt x="45" y="171"/>
                  </a:lnTo>
                  <a:lnTo>
                    <a:pt x="43" y="167"/>
                  </a:lnTo>
                  <a:lnTo>
                    <a:pt x="40" y="165"/>
                  </a:lnTo>
                  <a:lnTo>
                    <a:pt x="38" y="162"/>
                  </a:lnTo>
                  <a:lnTo>
                    <a:pt x="28" y="146"/>
                  </a:lnTo>
                  <a:lnTo>
                    <a:pt x="19" y="131"/>
                  </a:lnTo>
                  <a:lnTo>
                    <a:pt x="11" y="116"/>
                  </a:lnTo>
                  <a:lnTo>
                    <a:pt x="3" y="99"/>
                  </a:lnTo>
                  <a:lnTo>
                    <a:pt x="0" y="84"/>
                  </a:lnTo>
                  <a:lnTo>
                    <a:pt x="0" y="51"/>
                  </a:lnTo>
                  <a:lnTo>
                    <a:pt x="2" y="44"/>
                  </a:lnTo>
                  <a:lnTo>
                    <a:pt x="3" y="36"/>
                  </a:lnTo>
                  <a:lnTo>
                    <a:pt x="13" y="23"/>
                  </a:lnTo>
                  <a:lnTo>
                    <a:pt x="17" y="17"/>
                  </a:lnTo>
                  <a:lnTo>
                    <a:pt x="22" y="13"/>
                  </a:lnTo>
                  <a:lnTo>
                    <a:pt x="28" y="10"/>
                  </a:lnTo>
                  <a:lnTo>
                    <a:pt x="36" y="6"/>
                  </a:lnTo>
                  <a:lnTo>
                    <a:pt x="49" y="2"/>
                  </a:lnTo>
                  <a:lnTo>
                    <a:pt x="64" y="0"/>
                  </a:lnTo>
                  <a:lnTo>
                    <a:pt x="91" y="4"/>
                  </a:lnTo>
                  <a:lnTo>
                    <a:pt x="100" y="10"/>
                  </a:lnTo>
                  <a:lnTo>
                    <a:pt x="106" y="15"/>
                  </a:lnTo>
                  <a:close/>
                </a:path>
              </a:pathLst>
            </a:custGeom>
            <a:solidFill>
              <a:srgbClr val="000000"/>
            </a:solidFill>
            <a:ln w="9525">
              <a:noFill/>
              <a:round/>
              <a:headEnd/>
              <a:tailEnd/>
            </a:ln>
          </p:spPr>
          <p:txBody>
            <a:bodyPr/>
            <a:lstStyle/>
            <a:p>
              <a:endParaRPr lang="tr-TR"/>
            </a:p>
          </p:txBody>
        </p:sp>
        <p:sp>
          <p:nvSpPr>
            <p:cNvPr id="146561" name="Freeform 128"/>
            <p:cNvSpPr>
              <a:spLocks/>
            </p:cNvSpPr>
            <p:nvPr/>
          </p:nvSpPr>
          <p:spPr bwMode="auto">
            <a:xfrm>
              <a:off x="3668" y="2582"/>
              <a:ext cx="108" cy="94"/>
            </a:xfrm>
            <a:custGeom>
              <a:avLst/>
              <a:gdLst>
                <a:gd name="T0" fmla="*/ 35 w 216"/>
                <a:gd name="T1" fmla="*/ 3 h 188"/>
                <a:gd name="T2" fmla="*/ 31 w 216"/>
                <a:gd name="T3" fmla="*/ 10 h 188"/>
                <a:gd name="T4" fmla="*/ 28 w 216"/>
                <a:gd name="T5" fmla="*/ 14 h 188"/>
                <a:gd name="T6" fmla="*/ 25 w 216"/>
                <a:gd name="T7" fmla="*/ 22 h 188"/>
                <a:gd name="T8" fmla="*/ 23 w 216"/>
                <a:gd name="T9" fmla="*/ 24 h 188"/>
                <a:gd name="T10" fmla="*/ 22 w 216"/>
                <a:gd name="T11" fmla="*/ 25 h 188"/>
                <a:gd name="T12" fmla="*/ 21 w 216"/>
                <a:gd name="T13" fmla="*/ 27 h 188"/>
                <a:gd name="T14" fmla="*/ 19 w 216"/>
                <a:gd name="T15" fmla="*/ 28 h 188"/>
                <a:gd name="T16" fmla="*/ 17 w 216"/>
                <a:gd name="T17" fmla="*/ 29 h 188"/>
                <a:gd name="T18" fmla="*/ 15 w 216"/>
                <a:gd name="T19" fmla="*/ 31 h 188"/>
                <a:gd name="T20" fmla="*/ 13 w 216"/>
                <a:gd name="T21" fmla="*/ 34 h 188"/>
                <a:gd name="T22" fmla="*/ 10 w 216"/>
                <a:gd name="T23" fmla="*/ 37 h 188"/>
                <a:gd name="T24" fmla="*/ 6 w 216"/>
                <a:gd name="T25" fmla="*/ 39 h 188"/>
                <a:gd name="T26" fmla="*/ 2 w 216"/>
                <a:gd name="T27" fmla="*/ 41 h 188"/>
                <a:gd name="T28" fmla="*/ 2 w 216"/>
                <a:gd name="T29" fmla="*/ 46 h 188"/>
                <a:gd name="T30" fmla="*/ 6 w 216"/>
                <a:gd name="T31" fmla="*/ 44 h 188"/>
                <a:gd name="T32" fmla="*/ 7 w 216"/>
                <a:gd name="T33" fmla="*/ 43 h 188"/>
                <a:gd name="T34" fmla="*/ 10 w 216"/>
                <a:gd name="T35" fmla="*/ 41 h 188"/>
                <a:gd name="T36" fmla="*/ 14 w 216"/>
                <a:gd name="T37" fmla="*/ 39 h 188"/>
                <a:gd name="T38" fmla="*/ 16 w 216"/>
                <a:gd name="T39" fmla="*/ 36 h 188"/>
                <a:gd name="T40" fmla="*/ 20 w 216"/>
                <a:gd name="T41" fmla="*/ 34 h 188"/>
                <a:gd name="T42" fmla="*/ 23 w 216"/>
                <a:gd name="T43" fmla="*/ 30 h 188"/>
                <a:gd name="T44" fmla="*/ 26 w 216"/>
                <a:gd name="T45" fmla="*/ 28 h 188"/>
                <a:gd name="T46" fmla="*/ 29 w 216"/>
                <a:gd name="T47" fmla="*/ 25 h 188"/>
                <a:gd name="T48" fmla="*/ 31 w 216"/>
                <a:gd name="T49" fmla="*/ 23 h 188"/>
                <a:gd name="T50" fmla="*/ 35 w 216"/>
                <a:gd name="T51" fmla="*/ 19 h 188"/>
                <a:gd name="T52" fmla="*/ 39 w 216"/>
                <a:gd name="T53" fmla="*/ 12 h 188"/>
                <a:gd name="T54" fmla="*/ 49 w 216"/>
                <a:gd name="T55" fmla="*/ 22 h 188"/>
                <a:gd name="T56" fmla="*/ 48 w 216"/>
                <a:gd name="T57" fmla="*/ 24 h 188"/>
                <a:gd name="T58" fmla="*/ 45 w 216"/>
                <a:gd name="T59" fmla="*/ 26 h 188"/>
                <a:gd name="T60" fmla="*/ 43 w 216"/>
                <a:gd name="T61" fmla="*/ 27 h 188"/>
                <a:gd name="T62" fmla="*/ 41 w 216"/>
                <a:gd name="T63" fmla="*/ 29 h 188"/>
                <a:gd name="T64" fmla="*/ 39 w 216"/>
                <a:gd name="T65" fmla="*/ 30 h 188"/>
                <a:gd name="T66" fmla="*/ 36 w 216"/>
                <a:gd name="T67" fmla="*/ 33 h 188"/>
                <a:gd name="T68" fmla="*/ 34 w 216"/>
                <a:gd name="T69" fmla="*/ 35 h 188"/>
                <a:gd name="T70" fmla="*/ 30 w 216"/>
                <a:gd name="T71" fmla="*/ 37 h 188"/>
                <a:gd name="T72" fmla="*/ 27 w 216"/>
                <a:gd name="T73" fmla="*/ 39 h 188"/>
                <a:gd name="T74" fmla="*/ 25 w 216"/>
                <a:gd name="T75" fmla="*/ 41 h 188"/>
                <a:gd name="T76" fmla="*/ 21 w 216"/>
                <a:gd name="T77" fmla="*/ 42 h 188"/>
                <a:gd name="T78" fmla="*/ 17 w 216"/>
                <a:gd name="T79" fmla="*/ 44 h 188"/>
                <a:gd name="T80" fmla="*/ 26 w 216"/>
                <a:gd name="T81" fmla="*/ 41 h 188"/>
                <a:gd name="T82" fmla="*/ 31 w 216"/>
                <a:gd name="T83" fmla="*/ 39 h 188"/>
                <a:gd name="T84" fmla="*/ 38 w 216"/>
                <a:gd name="T85" fmla="*/ 36 h 188"/>
                <a:gd name="T86" fmla="*/ 41 w 216"/>
                <a:gd name="T87" fmla="*/ 34 h 188"/>
                <a:gd name="T88" fmla="*/ 44 w 216"/>
                <a:gd name="T89" fmla="*/ 33 h 188"/>
                <a:gd name="T90" fmla="*/ 47 w 216"/>
                <a:gd name="T91" fmla="*/ 30 h 188"/>
                <a:gd name="T92" fmla="*/ 50 w 216"/>
                <a:gd name="T93" fmla="*/ 28 h 188"/>
                <a:gd name="T94" fmla="*/ 53 w 216"/>
                <a:gd name="T95" fmla="*/ 25 h 188"/>
                <a:gd name="T96" fmla="*/ 43 w 216"/>
                <a:gd name="T97" fmla="*/ 0 h 188"/>
                <a:gd name="T98" fmla="*/ 35 w 216"/>
                <a:gd name="T99" fmla="*/ 3 h 1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
                <a:gd name="T151" fmla="*/ 0 h 188"/>
                <a:gd name="T152" fmla="*/ 216 w 216"/>
                <a:gd name="T153" fmla="*/ 188 h 1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 h="188">
                  <a:moveTo>
                    <a:pt x="138" y="9"/>
                  </a:moveTo>
                  <a:lnTo>
                    <a:pt x="137" y="15"/>
                  </a:lnTo>
                  <a:lnTo>
                    <a:pt x="131" y="28"/>
                  </a:lnTo>
                  <a:lnTo>
                    <a:pt x="127" y="38"/>
                  </a:lnTo>
                  <a:lnTo>
                    <a:pt x="121" y="47"/>
                  </a:lnTo>
                  <a:lnTo>
                    <a:pt x="114" y="58"/>
                  </a:lnTo>
                  <a:lnTo>
                    <a:pt x="106" y="72"/>
                  </a:lnTo>
                  <a:lnTo>
                    <a:pt x="99" y="85"/>
                  </a:lnTo>
                  <a:lnTo>
                    <a:pt x="93" y="91"/>
                  </a:lnTo>
                  <a:lnTo>
                    <a:pt x="91" y="95"/>
                  </a:lnTo>
                  <a:lnTo>
                    <a:pt x="89" y="98"/>
                  </a:lnTo>
                  <a:lnTo>
                    <a:pt x="85" y="100"/>
                  </a:lnTo>
                  <a:lnTo>
                    <a:pt x="83" y="104"/>
                  </a:lnTo>
                  <a:lnTo>
                    <a:pt x="81" y="108"/>
                  </a:lnTo>
                  <a:lnTo>
                    <a:pt x="78" y="110"/>
                  </a:lnTo>
                  <a:lnTo>
                    <a:pt x="74" y="114"/>
                  </a:lnTo>
                  <a:lnTo>
                    <a:pt x="72" y="117"/>
                  </a:lnTo>
                  <a:lnTo>
                    <a:pt x="68" y="119"/>
                  </a:lnTo>
                  <a:lnTo>
                    <a:pt x="66" y="123"/>
                  </a:lnTo>
                  <a:lnTo>
                    <a:pt x="62" y="125"/>
                  </a:lnTo>
                  <a:lnTo>
                    <a:pt x="59" y="129"/>
                  </a:lnTo>
                  <a:lnTo>
                    <a:pt x="51" y="134"/>
                  </a:lnTo>
                  <a:lnTo>
                    <a:pt x="45" y="140"/>
                  </a:lnTo>
                  <a:lnTo>
                    <a:pt x="38" y="146"/>
                  </a:lnTo>
                  <a:lnTo>
                    <a:pt x="30" y="150"/>
                  </a:lnTo>
                  <a:lnTo>
                    <a:pt x="22" y="155"/>
                  </a:lnTo>
                  <a:lnTo>
                    <a:pt x="13" y="159"/>
                  </a:lnTo>
                  <a:lnTo>
                    <a:pt x="5" y="163"/>
                  </a:lnTo>
                  <a:lnTo>
                    <a:pt x="0" y="188"/>
                  </a:lnTo>
                  <a:lnTo>
                    <a:pt x="5" y="184"/>
                  </a:lnTo>
                  <a:lnTo>
                    <a:pt x="11" y="180"/>
                  </a:lnTo>
                  <a:lnTo>
                    <a:pt x="21" y="174"/>
                  </a:lnTo>
                  <a:lnTo>
                    <a:pt x="24" y="172"/>
                  </a:lnTo>
                  <a:lnTo>
                    <a:pt x="30" y="169"/>
                  </a:lnTo>
                  <a:lnTo>
                    <a:pt x="34" y="165"/>
                  </a:lnTo>
                  <a:lnTo>
                    <a:pt x="40" y="161"/>
                  </a:lnTo>
                  <a:lnTo>
                    <a:pt x="45" y="157"/>
                  </a:lnTo>
                  <a:lnTo>
                    <a:pt x="53" y="153"/>
                  </a:lnTo>
                  <a:lnTo>
                    <a:pt x="59" y="148"/>
                  </a:lnTo>
                  <a:lnTo>
                    <a:pt x="64" y="144"/>
                  </a:lnTo>
                  <a:lnTo>
                    <a:pt x="72" y="138"/>
                  </a:lnTo>
                  <a:lnTo>
                    <a:pt x="78" y="134"/>
                  </a:lnTo>
                  <a:lnTo>
                    <a:pt x="85" y="129"/>
                  </a:lnTo>
                  <a:lnTo>
                    <a:pt x="91" y="123"/>
                  </a:lnTo>
                  <a:lnTo>
                    <a:pt x="99" y="117"/>
                  </a:lnTo>
                  <a:lnTo>
                    <a:pt x="104" y="112"/>
                  </a:lnTo>
                  <a:lnTo>
                    <a:pt x="110" y="106"/>
                  </a:lnTo>
                  <a:lnTo>
                    <a:pt x="116" y="100"/>
                  </a:lnTo>
                  <a:lnTo>
                    <a:pt x="121" y="95"/>
                  </a:lnTo>
                  <a:lnTo>
                    <a:pt x="127" y="89"/>
                  </a:lnTo>
                  <a:lnTo>
                    <a:pt x="133" y="81"/>
                  </a:lnTo>
                  <a:lnTo>
                    <a:pt x="138" y="76"/>
                  </a:lnTo>
                  <a:lnTo>
                    <a:pt x="148" y="64"/>
                  </a:lnTo>
                  <a:lnTo>
                    <a:pt x="154" y="51"/>
                  </a:lnTo>
                  <a:lnTo>
                    <a:pt x="197" y="85"/>
                  </a:lnTo>
                  <a:lnTo>
                    <a:pt x="195" y="87"/>
                  </a:lnTo>
                  <a:lnTo>
                    <a:pt x="192" y="91"/>
                  </a:lnTo>
                  <a:lnTo>
                    <a:pt x="190" y="95"/>
                  </a:lnTo>
                  <a:lnTo>
                    <a:pt x="184" y="98"/>
                  </a:lnTo>
                  <a:lnTo>
                    <a:pt x="178" y="104"/>
                  </a:lnTo>
                  <a:lnTo>
                    <a:pt x="175" y="106"/>
                  </a:lnTo>
                  <a:lnTo>
                    <a:pt x="171" y="110"/>
                  </a:lnTo>
                  <a:lnTo>
                    <a:pt x="167" y="114"/>
                  </a:lnTo>
                  <a:lnTo>
                    <a:pt x="163" y="117"/>
                  </a:lnTo>
                  <a:lnTo>
                    <a:pt x="159" y="119"/>
                  </a:lnTo>
                  <a:lnTo>
                    <a:pt x="156" y="123"/>
                  </a:lnTo>
                  <a:lnTo>
                    <a:pt x="150" y="127"/>
                  </a:lnTo>
                  <a:lnTo>
                    <a:pt x="144" y="131"/>
                  </a:lnTo>
                  <a:lnTo>
                    <a:pt x="140" y="134"/>
                  </a:lnTo>
                  <a:lnTo>
                    <a:pt x="135" y="138"/>
                  </a:lnTo>
                  <a:lnTo>
                    <a:pt x="129" y="142"/>
                  </a:lnTo>
                  <a:lnTo>
                    <a:pt x="123" y="146"/>
                  </a:lnTo>
                  <a:lnTo>
                    <a:pt x="116" y="150"/>
                  </a:lnTo>
                  <a:lnTo>
                    <a:pt x="110" y="153"/>
                  </a:lnTo>
                  <a:lnTo>
                    <a:pt x="102" y="157"/>
                  </a:lnTo>
                  <a:lnTo>
                    <a:pt x="97" y="161"/>
                  </a:lnTo>
                  <a:lnTo>
                    <a:pt x="89" y="163"/>
                  </a:lnTo>
                  <a:lnTo>
                    <a:pt x="81" y="167"/>
                  </a:lnTo>
                  <a:lnTo>
                    <a:pt x="74" y="171"/>
                  </a:lnTo>
                  <a:lnTo>
                    <a:pt x="66" y="174"/>
                  </a:lnTo>
                  <a:lnTo>
                    <a:pt x="83" y="171"/>
                  </a:lnTo>
                  <a:lnTo>
                    <a:pt x="102" y="163"/>
                  </a:lnTo>
                  <a:lnTo>
                    <a:pt x="114" y="159"/>
                  </a:lnTo>
                  <a:lnTo>
                    <a:pt x="125" y="155"/>
                  </a:lnTo>
                  <a:lnTo>
                    <a:pt x="138" y="150"/>
                  </a:lnTo>
                  <a:lnTo>
                    <a:pt x="152" y="144"/>
                  </a:lnTo>
                  <a:lnTo>
                    <a:pt x="157" y="140"/>
                  </a:lnTo>
                  <a:lnTo>
                    <a:pt x="163" y="136"/>
                  </a:lnTo>
                  <a:lnTo>
                    <a:pt x="171" y="133"/>
                  </a:lnTo>
                  <a:lnTo>
                    <a:pt x="176" y="129"/>
                  </a:lnTo>
                  <a:lnTo>
                    <a:pt x="182" y="125"/>
                  </a:lnTo>
                  <a:lnTo>
                    <a:pt x="188" y="121"/>
                  </a:lnTo>
                  <a:lnTo>
                    <a:pt x="194" y="115"/>
                  </a:lnTo>
                  <a:lnTo>
                    <a:pt x="199" y="112"/>
                  </a:lnTo>
                  <a:lnTo>
                    <a:pt x="203" y="106"/>
                  </a:lnTo>
                  <a:lnTo>
                    <a:pt x="209" y="100"/>
                  </a:lnTo>
                  <a:lnTo>
                    <a:pt x="216" y="89"/>
                  </a:lnTo>
                  <a:lnTo>
                    <a:pt x="169" y="0"/>
                  </a:lnTo>
                  <a:lnTo>
                    <a:pt x="138" y="9"/>
                  </a:lnTo>
                  <a:close/>
                </a:path>
              </a:pathLst>
            </a:custGeom>
            <a:solidFill>
              <a:srgbClr val="000000"/>
            </a:solidFill>
            <a:ln w="9525">
              <a:noFill/>
              <a:round/>
              <a:headEnd/>
              <a:tailEnd/>
            </a:ln>
          </p:spPr>
          <p:txBody>
            <a:bodyPr/>
            <a:lstStyle/>
            <a:p>
              <a:endParaRPr lang="tr-TR"/>
            </a:p>
          </p:txBody>
        </p:sp>
        <p:sp>
          <p:nvSpPr>
            <p:cNvPr id="146562" name="Freeform 129"/>
            <p:cNvSpPr>
              <a:spLocks/>
            </p:cNvSpPr>
            <p:nvPr/>
          </p:nvSpPr>
          <p:spPr bwMode="auto">
            <a:xfrm>
              <a:off x="3500" y="2586"/>
              <a:ext cx="187" cy="152"/>
            </a:xfrm>
            <a:custGeom>
              <a:avLst/>
              <a:gdLst>
                <a:gd name="T0" fmla="*/ 89 w 375"/>
                <a:gd name="T1" fmla="*/ 1 h 304"/>
                <a:gd name="T2" fmla="*/ 79 w 375"/>
                <a:gd name="T3" fmla="*/ 5 h 304"/>
                <a:gd name="T4" fmla="*/ 71 w 375"/>
                <a:gd name="T5" fmla="*/ 7 h 304"/>
                <a:gd name="T6" fmla="*/ 62 w 375"/>
                <a:gd name="T7" fmla="*/ 11 h 304"/>
                <a:gd name="T8" fmla="*/ 53 w 375"/>
                <a:gd name="T9" fmla="*/ 15 h 304"/>
                <a:gd name="T10" fmla="*/ 49 w 375"/>
                <a:gd name="T11" fmla="*/ 18 h 304"/>
                <a:gd name="T12" fmla="*/ 44 w 375"/>
                <a:gd name="T13" fmla="*/ 21 h 304"/>
                <a:gd name="T14" fmla="*/ 39 w 375"/>
                <a:gd name="T15" fmla="*/ 23 h 304"/>
                <a:gd name="T16" fmla="*/ 35 w 375"/>
                <a:gd name="T17" fmla="*/ 26 h 304"/>
                <a:gd name="T18" fmla="*/ 31 w 375"/>
                <a:gd name="T19" fmla="*/ 30 h 304"/>
                <a:gd name="T20" fmla="*/ 26 w 375"/>
                <a:gd name="T21" fmla="*/ 34 h 304"/>
                <a:gd name="T22" fmla="*/ 22 w 375"/>
                <a:gd name="T23" fmla="*/ 38 h 304"/>
                <a:gd name="T24" fmla="*/ 19 w 375"/>
                <a:gd name="T25" fmla="*/ 41 h 304"/>
                <a:gd name="T26" fmla="*/ 15 w 375"/>
                <a:gd name="T27" fmla="*/ 46 h 304"/>
                <a:gd name="T28" fmla="*/ 8 w 375"/>
                <a:gd name="T29" fmla="*/ 57 h 304"/>
                <a:gd name="T30" fmla="*/ 2 w 375"/>
                <a:gd name="T31" fmla="*/ 68 h 304"/>
                <a:gd name="T32" fmla="*/ 28 w 375"/>
                <a:gd name="T33" fmla="*/ 75 h 304"/>
                <a:gd name="T34" fmla="*/ 45 w 375"/>
                <a:gd name="T35" fmla="*/ 71 h 304"/>
                <a:gd name="T36" fmla="*/ 56 w 375"/>
                <a:gd name="T37" fmla="*/ 68 h 304"/>
                <a:gd name="T38" fmla="*/ 68 w 375"/>
                <a:gd name="T39" fmla="*/ 63 h 304"/>
                <a:gd name="T40" fmla="*/ 73 w 375"/>
                <a:gd name="T41" fmla="*/ 60 h 304"/>
                <a:gd name="T42" fmla="*/ 79 w 375"/>
                <a:gd name="T43" fmla="*/ 58 h 304"/>
                <a:gd name="T44" fmla="*/ 85 w 375"/>
                <a:gd name="T45" fmla="*/ 54 h 304"/>
                <a:gd name="T46" fmla="*/ 81 w 375"/>
                <a:gd name="T47" fmla="*/ 55 h 304"/>
                <a:gd name="T48" fmla="*/ 69 w 375"/>
                <a:gd name="T49" fmla="*/ 58 h 304"/>
                <a:gd name="T50" fmla="*/ 51 w 375"/>
                <a:gd name="T51" fmla="*/ 62 h 304"/>
                <a:gd name="T52" fmla="*/ 31 w 375"/>
                <a:gd name="T53" fmla="*/ 66 h 304"/>
                <a:gd name="T54" fmla="*/ 7 w 375"/>
                <a:gd name="T55" fmla="*/ 69 h 304"/>
                <a:gd name="T56" fmla="*/ 16 w 375"/>
                <a:gd name="T57" fmla="*/ 56 h 304"/>
                <a:gd name="T58" fmla="*/ 18 w 375"/>
                <a:gd name="T59" fmla="*/ 53 h 304"/>
                <a:gd name="T60" fmla="*/ 21 w 375"/>
                <a:gd name="T61" fmla="*/ 50 h 304"/>
                <a:gd name="T62" fmla="*/ 23 w 375"/>
                <a:gd name="T63" fmla="*/ 46 h 304"/>
                <a:gd name="T64" fmla="*/ 26 w 375"/>
                <a:gd name="T65" fmla="*/ 43 h 304"/>
                <a:gd name="T66" fmla="*/ 30 w 375"/>
                <a:gd name="T67" fmla="*/ 40 h 304"/>
                <a:gd name="T68" fmla="*/ 32 w 375"/>
                <a:gd name="T69" fmla="*/ 37 h 304"/>
                <a:gd name="T70" fmla="*/ 36 w 375"/>
                <a:gd name="T71" fmla="*/ 35 h 304"/>
                <a:gd name="T72" fmla="*/ 40 w 375"/>
                <a:gd name="T73" fmla="*/ 31 h 304"/>
                <a:gd name="T74" fmla="*/ 44 w 375"/>
                <a:gd name="T75" fmla="*/ 27 h 304"/>
                <a:gd name="T76" fmla="*/ 49 w 375"/>
                <a:gd name="T77" fmla="*/ 24 h 304"/>
                <a:gd name="T78" fmla="*/ 53 w 375"/>
                <a:gd name="T79" fmla="*/ 21 h 304"/>
                <a:gd name="T80" fmla="*/ 59 w 375"/>
                <a:gd name="T81" fmla="*/ 18 h 304"/>
                <a:gd name="T82" fmla="*/ 64 w 375"/>
                <a:gd name="T83" fmla="*/ 14 h 304"/>
                <a:gd name="T84" fmla="*/ 70 w 375"/>
                <a:gd name="T85" fmla="*/ 11 h 304"/>
                <a:gd name="T86" fmla="*/ 77 w 375"/>
                <a:gd name="T87" fmla="*/ 7 h 304"/>
                <a:gd name="T88" fmla="*/ 83 w 375"/>
                <a:gd name="T89" fmla="*/ 5 h 304"/>
                <a:gd name="T90" fmla="*/ 91 w 375"/>
                <a:gd name="T91" fmla="*/ 1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5"/>
                <a:gd name="T139" fmla="*/ 0 h 304"/>
                <a:gd name="T140" fmla="*/ 375 w 375"/>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5" h="304">
                  <a:moveTo>
                    <a:pt x="375" y="0"/>
                  </a:moveTo>
                  <a:lnTo>
                    <a:pt x="367" y="2"/>
                  </a:lnTo>
                  <a:lnTo>
                    <a:pt x="356" y="6"/>
                  </a:lnTo>
                  <a:lnTo>
                    <a:pt x="342" y="10"/>
                  </a:lnTo>
                  <a:lnTo>
                    <a:pt x="325" y="15"/>
                  </a:lnTo>
                  <a:lnTo>
                    <a:pt x="316" y="19"/>
                  </a:lnTo>
                  <a:lnTo>
                    <a:pt x="306" y="23"/>
                  </a:lnTo>
                  <a:lnTo>
                    <a:pt x="297" y="27"/>
                  </a:lnTo>
                  <a:lnTo>
                    <a:pt x="285" y="31"/>
                  </a:lnTo>
                  <a:lnTo>
                    <a:pt x="274" y="34"/>
                  </a:lnTo>
                  <a:lnTo>
                    <a:pt x="263" y="40"/>
                  </a:lnTo>
                  <a:lnTo>
                    <a:pt x="251" y="44"/>
                  </a:lnTo>
                  <a:lnTo>
                    <a:pt x="240" y="50"/>
                  </a:lnTo>
                  <a:lnTo>
                    <a:pt x="226" y="55"/>
                  </a:lnTo>
                  <a:lnTo>
                    <a:pt x="215" y="63"/>
                  </a:lnTo>
                  <a:lnTo>
                    <a:pt x="209" y="67"/>
                  </a:lnTo>
                  <a:lnTo>
                    <a:pt x="202" y="69"/>
                  </a:lnTo>
                  <a:lnTo>
                    <a:pt x="196" y="72"/>
                  </a:lnTo>
                  <a:lnTo>
                    <a:pt x="190" y="76"/>
                  </a:lnTo>
                  <a:lnTo>
                    <a:pt x="183" y="80"/>
                  </a:lnTo>
                  <a:lnTo>
                    <a:pt x="177" y="84"/>
                  </a:lnTo>
                  <a:lnTo>
                    <a:pt x="171" y="88"/>
                  </a:lnTo>
                  <a:lnTo>
                    <a:pt x="166" y="91"/>
                  </a:lnTo>
                  <a:lnTo>
                    <a:pt x="158" y="95"/>
                  </a:lnTo>
                  <a:lnTo>
                    <a:pt x="152" y="99"/>
                  </a:lnTo>
                  <a:lnTo>
                    <a:pt x="147" y="103"/>
                  </a:lnTo>
                  <a:lnTo>
                    <a:pt x="141" y="107"/>
                  </a:lnTo>
                  <a:lnTo>
                    <a:pt x="135" y="112"/>
                  </a:lnTo>
                  <a:lnTo>
                    <a:pt x="130" y="116"/>
                  </a:lnTo>
                  <a:lnTo>
                    <a:pt x="124" y="120"/>
                  </a:lnTo>
                  <a:lnTo>
                    <a:pt x="118" y="126"/>
                  </a:lnTo>
                  <a:lnTo>
                    <a:pt x="112" y="129"/>
                  </a:lnTo>
                  <a:lnTo>
                    <a:pt x="107" y="135"/>
                  </a:lnTo>
                  <a:lnTo>
                    <a:pt x="101" y="139"/>
                  </a:lnTo>
                  <a:lnTo>
                    <a:pt x="97" y="145"/>
                  </a:lnTo>
                  <a:lnTo>
                    <a:pt x="91" y="150"/>
                  </a:lnTo>
                  <a:lnTo>
                    <a:pt x="86" y="154"/>
                  </a:lnTo>
                  <a:lnTo>
                    <a:pt x="82" y="160"/>
                  </a:lnTo>
                  <a:lnTo>
                    <a:pt x="76" y="165"/>
                  </a:lnTo>
                  <a:lnTo>
                    <a:pt x="72" y="171"/>
                  </a:lnTo>
                  <a:lnTo>
                    <a:pt x="71" y="175"/>
                  </a:lnTo>
                  <a:lnTo>
                    <a:pt x="63" y="184"/>
                  </a:lnTo>
                  <a:lnTo>
                    <a:pt x="52" y="202"/>
                  </a:lnTo>
                  <a:lnTo>
                    <a:pt x="40" y="217"/>
                  </a:lnTo>
                  <a:lnTo>
                    <a:pt x="33" y="230"/>
                  </a:lnTo>
                  <a:lnTo>
                    <a:pt x="25" y="243"/>
                  </a:lnTo>
                  <a:lnTo>
                    <a:pt x="17" y="253"/>
                  </a:lnTo>
                  <a:lnTo>
                    <a:pt x="10" y="272"/>
                  </a:lnTo>
                  <a:lnTo>
                    <a:pt x="0" y="302"/>
                  </a:lnTo>
                  <a:lnTo>
                    <a:pt x="33" y="304"/>
                  </a:lnTo>
                  <a:lnTo>
                    <a:pt x="114" y="297"/>
                  </a:lnTo>
                  <a:lnTo>
                    <a:pt x="141" y="293"/>
                  </a:lnTo>
                  <a:lnTo>
                    <a:pt x="168" y="287"/>
                  </a:lnTo>
                  <a:lnTo>
                    <a:pt x="183" y="283"/>
                  </a:lnTo>
                  <a:lnTo>
                    <a:pt x="198" y="279"/>
                  </a:lnTo>
                  <a:lnTo>
                    <a:pt x="211" y="276"/>
                  </a:lnTo>
                  <a:lnTo>
                    <a:pt x="226" y="270"/>
                  </a:lnTo>
                  <a:lnTo>
                    <a:pt x="242" y="266"/>
                  </a:lnTo>
                  <a:lnTo>
                    <a:pt x="257" y="260"/>
                  </a:lnTo>
                  <a:lnTo>
                    <a:pt x="272" y="255"/>
                  </a:lnTo>
                  <a:lnTo>
                    <a:pt x="280" y="251"/>
                  </a:lnTo>
                  <a:lnTo>
                    <a:pt x="287" y="247"/>
                  </a:lnTo>
                  <a:lnTo>
                    <a:pt x="295" y="243"/>
                  </a:lnTo>
                  <a:lnTo>
                    <a:pt x="302" y="240"/>
                  </a:lnTo>
                  <a:lnTo>
                    <a:pt x="310" y="236"/>
                  </a:lnTo>
                  <a:lnTo>
                    <a:pt x="318" y="232"/>
                  </a:lnTo>
                  <a:lnTo>
                    <a:pt x="325" y="228"/>
                  </a:lnTo>
                  <a:lnTo>
                    <a:pt x="333" y="224"/>
                  </a:lnTo>
                  <a:lnTo>
                    <a:pt x="340" y="219"/>
                  </a:lnTo>
                  <a:lnTo>
                    <a:pt x="348" y="215"/>
                  </a:lnTo>
                  <a:lnTo>
                    <a:pt x="339" y="217"/>
                  </a:lnTo>
                  <a:lnTo>
                    <a:pt x="327" y="221"/>
                  </a:lnTo>
                  <a:lnTo>
                    <a:pt x="314" y="224"/>
                  </a:lnTo>
                  <a:lnTo>
                    <a:pt x="295" y="228"/>
                  </a:lnTo>
                  <a:lnTo>
                    <a:pt x="276" y="234"/>
                  </a:lnTo>
                  <a:lnTo>
                    <a:pt x="253" y="240"/>
                  </a:lnTo>
                  <a:lnTo>
                    <a:pt x="230" y="245"/>
                  </a:lnTo>
                  <a:lnTo>
                    <a:pt x="204" y="251"/>
                  </a:lnTo>
                  <a:lnTo>
                    <a:pt x="179" y="255"/>
                  </a:lnTo>
                  <a:lnTo>
                    <a:pt x="152" y="260"/>
                  </a:lnTo>
                  <a:lnTo>
                    <a:pt x="126" y="264"/>
                  </a:lnTo>
                  <a:lnTo>
                    <a:pt x="99" y="270"/>
                  </a:lnTo>
                  <a:lnTo>
                    <a:pt x="74" y="272"/>
                  </a:lnTo>
                  <a:lnTo>
                    <a:pt x="29" y="274"/>
                  </a:lnTo>
                  <a:lnTo>
                    <a:pt x="40" y="259"/>
                  </a:lnTo>
                  <a:lnTo>
                    <a:pt x="52" y="241"/>
                  </a:lnTo>
                  <a:lnTo>
                    <a:pt x="65" y="224"/>
                  </a:lnTo>
                  <a:lnTo>
                    <a:pt x="69" y="221"/>
                  </a:lnTo>
                  <a:lnTo>
                    <a:pt x="71" y="217"/>
                  </a:lnTo>
                  <a:lnTo>
                    <a:pt x="74" y="213"/>
                  </a:lnTo>
                  <a:lnTo>
                    <a:pt x="78" y="209"/>
                  </a:lnTo>
                  <a:lnTo>
                    <a:pt x="82" y="203"/>
                  </a:lnTo>
                  <a:lnTo>
                    <a:pt x="84" y="200"/>
                  </a:lnTo>
                  <a:lnTo>
                    <a:pt x="88" y="196"/>
                  </a:lnTo>
                  <a:lnTo>
                    <a:pt x="91" y="192"/>
                  </a:lnTo>
                  <a:lnTo>
                    <a:pt x="95" y="186"/>
                  </a:lnTo>
                  <a:lnTo>
                    <a:pt x="99" y="183"/>
                  </a:lnTo>
                  <a:lnTo>
                    <a:pt x="103" y="179"/>
                  </a:lnTo>
                  <a:lnTo>
                    <a:pt x="107" y="175"/>
                  </a:lnTo>
                  <a:lnTo>
                    <a:pt x="110" y="171"/>
                  </a:lnTo>
                  <a:lnTo>
                    <a:pt x="114" y="165"/>
                  </a:lnTo>
                  <a:lnTo>
                    <a:pt x="120" y="162"/>
                  </a:lnTo>
                  <a:lnTo>
                    <a:pt x="124" y="158"/>
                  </a:lnTo>
                  <a:lnTo>
                    <a:pt x="128" y="152"/>
                  </a:lnTo>
                  <a:lnTo>
                    <a:pt x="131" y="148"/>
                  </a:lnTo>
                  <a:lnTo>
                    <a:pt x="137" y="145"/>
                  </a:lnTo>
                  <a:lnTo>
                    <a:pt x="141" y="141"/>
                  </a:lnTo>
                  <a:lnTo>
                    <a:pt x="147" y="137"/>
                  </a:lnTo>
                  <a:lnTo>
                    <a:pt x="152" y="131"/>
                  </a:lnTo>
                  <a:lnTo>
                    <a:pt x="156" y="127"/>
                  </a:lnTo>
                  <a:lnTo>
                    <a:pt x="162" y="124"/>
                  </a:lnTo>
                  <a:lnTo>
                    <a:pt x="168" y="118"/>
                  </a:lnTo>
                  <a:lnTo>
                    <a:pt x="173" y="114"/>
                  </a:lnTo>
                  <a:lnTo>
                    <a:pt x="179" y="110"/>
                  </a:lnTo>
                  <a:lnTo>
                    <a:pt x="185" y="107"/>
                  </a:lnTo>
                  <a:lnTo>
                    <a:pt x="190" y="101"/>
                  </a:lnTo>
                  <a:lnTo>
                    <a:pt x="196" y="97"/>
                  </a:lnTo>
                  <a:lnTo>
                    <a:pt x="202" y="93"/>
                  </a:lnTo>
                  <a:lnTo>
                    <a:pt x="209" y="88"/>
                  </a:lnTo>
                  <a:lnTo>
                    <a:pt x="215" y="84"/>
                  </a:lnTo>
                  <a:lnTo>
                    <a:pt x="223" y="80"/>
                  </a:lnTo>
                  <a:lnTo>
                    <a:pt x="228" y="74"/>
                  </a:lnTo>
                  <a:lnTo>
                    <a:pt x="236" y="70"/>
                  </a:lnTo>
                  <a:lnTo>
                    <a:pt x="244" y="67"/>
                  </a:lnTo>
                  <a:lnTo>
                    <a:pt x="251" y="63"/>
                  </a:lnTo>
                  <a:lnTo>
                    <a:pt x="259" y="57"/>
                  </a:lnTo>
                  <a:lnTo>
                    <a:pt x="266" y="53"/>
                  </a:lnTo>
                  <a:lnTo>
                    <a:pt x="274" y="50"/>
                  </a:lnTo>
                  <a:lnTo>
                    <a:pt x="282" y="44"/>
                  </a:lnTo>
                  <a:lnTo>
                    <a:pt x="289" y="40"/>
                  </a:lnTo>
                  <a:lnTo>
                    <a:pt x="299" y="36"/>
                  </a:lnTo>
                  <a:lnTo>
                    <a:pt x="308" y="31"/>
                  </a:lnTo>
                  <a:lnTo>
                    <a:pt x="316" y="27"/>
                  </a:lnTo>
                  <a:lnTo>
                    <a:pt x="325" y="23"/>
                  </a:lnTo>
                  <a:lnTo>
                    <a:pt x="335" y="17"/>
                  </a:lnTo>
                  <a:lnTo>
                    <a:pt x="344" y="13"/>
                  </a:lnTo>
                  <a:lnTo>
                    <a:pt x="354" y="10"/>
                  </a:lnTo>
                  <a:lnTo>
                    <a:pt x="365" y="6"/>
                  </a:lnTo>
                  <a:lnTo>
                    <a:pt x="375" y="0"/>
                  </a:lnTo>
                  <a:close/>
                </a:path>
              </a:pathLst>
            </a:custGeom>
            <a:solidFill>
              <a:srgbClr val="000000"/>
            </a:solidFill>
            <a:ln w="9525">
              <a:noFill/>
              <a:round/>
              <a:headEnd/>
              <a:tailEnd/>
            </a:ln>
          </p:spPr>
          <p:txBody>
            <a:bodyPr/>
            <a:lstStyle/>
            <a:p>
              <a:endParaRPr lang="tr-TR"/>
            </a:p>
          </p:txBody>
        </p:sp>
        <p:sp>
          <p:nvSpPr>
            <p:cNvPr id="146563" name="Freeform 130"/>
            <p:cNvSpPr>
              <a:spLocks/>
            </p:cNvSpPr>
            <p:nvPr/>
          </p:nvSpPr>
          <p:spPr bwMode="auto">
            <a:xfrm>
              <a:off x="3919" y="3258"/>
              <a:ext cx="39" cy="18"/>
            </a:xfrm>
            <a:custGeom>
              <a:avLst/>
              <a:gdLst>
                <a:gd name="T0" fmla="*/ 0 w 78"/>
                <a:gd name="T1" fmla="*/ 1 h 37"/>
                <a:gd name="T2" fmla="*/ 2 w 78"/>
                <a:gd name="T3" fmla="*/ 2 h 37"/>
                <a:gd name="T4" fmla="*/ 7 w 78"/>
                <a:gd name="T5" fmla="*/ 3 h 37"/>
                <a:gd name="T6" fmla="*/ 11 w 78"/>
                <a:gd name="T7" fmla="*/ 4 h 37"/>
                <a:gd name="T8" fmla="*/ 13 w 78"/>
                <a:gd name="T9" fmla="*/ 6 h 37"/>
                <a:gd name="T10" fmla="*/ 15 w 78"/>
                <a:gd name="T11" fmla="*/ 7 h 37"/>
                <a:gd name="T12" fmla="*/ 17 w 78"/>
                <a:gd name="T13" fmla="*/ 9 h 37"/>
                <a:gd name="T14" fmla="*/ 20 w 78"/>
                <a:gd name="T15" fmla="*/ 8 h 37"/>
                <a:gd name="T16" fmla="*/ 19 w 78"/>
                <a:gd name="T17" fmla="*/ 5 h 37"/>
                <a:gd name="T18" fmla="*/ 18 w 78"/>
                <a:gd name="T19" fmla="*/ 3 h 37"/>
                <a:gd name="T20" fmla="*/ 15 w 78"/>
                <a:gd name="T21" fmla="*/ 2 h 37"/>
                <a:gd name="T22" fmla="*/ 14 w 78"/>
                <a:gd name="T23" fmla="*/ 1 h 37"/>
                <a:gd name="T24" fmla="*/ 12 w 78"/>
                <a:gd name="T25" fmla="*/ 0 h 37"/>
                <a:gd name="T26" fmla="*/ 10 w 78"/>
                <a:gd name="T27" fmla="*/ 0 h 37"/>
                <a:gd name="T28" fmla="*/ 5 w 78"/>
                <a:gd name="T29" fmla="*/ 0 h 37"/>
                <a:gd name="T30" fmla="*/ 0 w 78"/>
                <a:gd name="T31" fmla="*/ 1 h 37"/>
                <a:gd name="T32" fmla="*/ 0 w 78"/>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37"/>
                <a:gd name="T53" fmla="*/ 78 w 78"/>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37">
                  <a:moveTo>
                    <a:pt x="0" y="6"/>
                  </a:moveTo>
                  <a:lnTo>
                    <a:pt x="10" y="8"/>
                  </a:lnTo>
                  <a:lnTo>
                    <a:pt x="31" y="14"/>
                  </a:lnTo>
                  <a:lnTo>
                    <a:pt x="44" y="19"/>
                  </a:lnTo>
                  <a:lnTo>
                    <a:pt x="54" y="25"/>
                  </a:lnTo>
                  <a:lnTo>
                    <a:pt x="63" y="31"/>
                  </a:lnTo>
                  <a:lnTo>
                    <a:pt x="67" y="37"/>
                  </a:lnTo>
                  <a:lnTo>
                    <a:pt x="78" y="35"/>
                  </a:lnTo>
                  <a:lnTo>
                    <a:pt x="75" y="23"/>
                  </a:lnTo>
                  <a:lnTo>
                    <a:pt x="69" y="14"/>
                  </a:lnTo>
                  <a:lnTo>
                    <a:pt x="63" y="8"/>
                  </a:lnTo>
                  <a:lnTo>
                    <a:pt x="57" y="4"/>
                  </a:lnTo>
                  <a:lnTo>
                    <a:pt x="50" y="2"/>
                  </a:lnTo>
                  <a:lnTo>
                    <a:pt x="40" y="0"/>
                  </a:lnTo>
                  <a:lnTo>
                    <a:pt x="21" y="2"/>
                  </a:lnTo>
                  <a:lnTo>
                    <a:pt x="0" y="6"/>
                  </a:lnTo>
                  <a:close/>
                </a:path>
              </a:pathLst>
            </a:custGeom>
            <a:solidFill>
              <a:srgbClr val="A69B8C"/>
            </a:solidFill>
            <a:ln w="9525">
              <a:noFill/>
              <a:round/>
              <a:headEnd/>
              <a:tailEnd/>
            </a:ln>
          </p:spPr>
          <p:txBody>
            <a:bodyPr/>
            <a:lstStyle/>
            <a:p>
              <a:endParaRPr lang="tr-TR"/>
            </a:p>
          </p:txBody>
        </p:sp>
        <p:sp>
          <p:nvSpPr>
            <p:cNvPr id="146564" name="Freeform 131"/>
            <p:cNvSpPr>
              <a:spLocks/>
            </p:cNvSpPr>
            <p:nvPr/>
          </p:nvSpPr>
          <p:spPr bwMode="auto">
            <a:xfrm>
              <a:off x="3918" y="3260"/>
              <a:ext cx="36" cy="17"/>
            </a:xfrm>
            <a:custGeom>
              <a:avLst/>
              <a:gdLst>
                <a:gd name="T0" fmla="*/ 0 w 72"/>
                <a:gd name="T1" fmla="*/ 1 h 34"/>
                <a:gd name="T2" fmla="*/ 1 w 72"/>
                <a:gd name="T3" fmla="*/ 1 h 34"/>
                <a:gd name="T4" fmla="*/ 6 w 72"/>
                <a:gd name="T5" fmla="*/ 3 h 34"/>
                <a:gd name="T6" fmla="*/ 9 w 72"/>
                <a:gd name="T7" fmla="*/ 4 h 34"/>
                <a:gd name="T8" fmla="*/ 11 w 72"/>
                <a:gd name="T9" fmla="*/ 5 h 34"/>
                <a:gd name="T10" fmla="*/ 13 w 72"/>
                <a:gd name="T11" fmla="*/ 7 h 34"/>
                <a:gd name="T12" fmla="*/ 15 w 72"/>
                <a:gd name="T13" fmla="*/ 9 h 34"/>
                <a:gd name="T14" fmla="*/ 18 w 72"/>
                <a:gd name="T15" fmla="*/ 9 h 34"/>
                <a:gd name="T16" fmla="*/ 17 w 72"/>
                <a:gd name="T17" fmla="*/ 5 h 34"/>
                <a:gd name="T18" fmla="*/ 16 w 72"/>
                <a:gd name="T19" fmla="*/ 4 h 34"/>
                <a:gd name="T20" fmla="*/ 15 w 72"/>
                <a:gd name="T21" fmla="*/ 3 h 34"/>
                <a:gd name="T22" fmla="*/ 13 w 72"/>
                <a:gd name="T23" fmla="*/ 2 h 34"/>
                <a:gd name="T24" fmla="*/ 12 w 72"/>
                <a:gd name="T25" fmla="*/ 1 h 34"/>
                <a:gd name="T26" fmla="*/ 10 w 72"/>
                <a:gd name="T27" fmla="*/ 1 h 34"/>
                <a:gd name="T28" fmla="*/ 8 w 72"/>
                <a:gd name="T29" fmla="*/ 0 h 34"/>
                <a:gd name="T30" fmla="*/ 5 w 72"/>
                <a:gd name="T31" fmla="*/ 0 h 34"/>
                <a:gd name="T32" fmla="*/ 0 w 72"/>
                <a:gd name="T33" fmla="*/ 1 h 34"/>
                <a:gd name="T34" fmla="*/ 0 w 72"/>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34"/>
                <a:gd name="T56" fmla="*/ 72 w 72"/>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34">
                  <a:moveTo>
                    <a:pt x="0" y="4"/>
                  </a:moveTo>
                  <a:lnTo>
                    <a:pt x="7" y="6"/>
                  </a:lnTo>
                  <a:lnTo>
                    <a:pt x="26" y="12"/>
                  </a:lnTo>
                  <a:lnTo>
                    <a:pt x="38" y="17"/>
                  </a:lnTo>
                  <a:lnTo>
                    <a:pt x="47" y="21"/>
                  </a:lnTo>
                  <a:lnTo>
                    <a:pt x="55" y="29"/>
                  </a:lnTo>
                  <a:lnTo>
                    <a:pt x="60" y="34"/>
                  </a:lnTo>
                  <a:lnTo>
                    <a:pt x="72" y="33"/>
                  </a:lnTo>
                  <a:lnTo>
                    <a:pt x="66" y="23"/>
                  </a:lnTo>
                  <a:lnTo>
                    <a:pt x="64" y="17"/>
                  </a:lnTo>
                  <a:lnTo>
                    <a:pt x="60" y="14"/>
                  </a:lnTo>
                  <a:lnTo>
                    <a:pt x="55" y="10"/>
                  </a:lnTo>
                  <a:lnTo>
                    <a:pt x="49" y="4"/>
                  </a:lnTo>
                  <a:lnTo>
                    <a:pt x="41" y="2"/>
                  </a:lnTo>
                  <a:lnTo>
                    <a:pt x="32" y="0"/>
                  </a:lnTo>
                  <a:lnTo>
                    <a:pt x="17" y="0"/>
                  </a:lnTo>
                  <a:lnTo>
                    <a:pt x="0" y="4"/>
                  </a:lnTo>
                  <a:close/>
                </a:path>
              </a:pathLst>
            </a:custGeom>
            <a:solidFill>
              <a:srgbClr val="000000"/>
            </a:solidFill>
            <a:ln w="9525">
              <a:noFill/>
              <a:round/>
              <a:headEnd/>
              <a:tailEnd/>
            </a:ln>
          </p:spPr>
          <p:txBody>
            <a:bodyPr/>
            <a:lstStyle/>
            <a:p>
              <a:endParaRPr lang="tr-TR"/>
            </a:p>
          </p:txBody>
        </p:sp>
        <p:sp>
          <p:nvSpPr>
            <p:cNvPr id="146565" name="Freeform 132"/>
            <p:cNvSpPr>
              <a:spLocks/>
            </p:cNvSpPr>
            <p:nvPr/>
          </p:nvSpPr>
          <p:spPr bwMode="auto">
            <a:xfrm>
              <a:off x="3992" y="3257"/>
              <a:ext cx="59" cy="36"/>
            </a:xfrm>
            <a:custGeom>
              <a:avLst/>
              <a:gdLst>
                <a:gd name="T0" fmla="*/ 26 w 118"/>
                <a:gd name="T1" fmla="*/ 18 h 72"/>
                <a:gd name="T2" fmla="*/ 29 w 118"/>
                <a:gd name="T3" fmla="*/ 18 h 72"/>
                <a:gd name="T4" fmla="*/ 30 w 118"/>
                <a:gd name="T5" fmla="*/ 17 h 72"/>
                <a:gd name="T6" fmla="*/ 28 w 118"/>
                <a:gd name="T7" fmla="*/ 14 h 72"/>
                <a:gd name="T8" fmla="*/ 28 w 118"/>
                <a:gd name="T9" fmla="*/ 13 h 72"/>
                <a:gd name="T10" fmla="*/ 27 w 118"/>
                <a:gd name="T11" fmla="*/ 12 h 72"/>
                <a:gd name="T12" fmla="*/ 26 w 118"/>
                <a:gd name="T13" fmla="*/ 11 h 72"/>
                <a:gd name="T14" fmla="*/ 26 w 118"/>
                <a:gd name="T15" fmla="*/ 10 h 72"/>
                <a:gd name="T16" fmla="*/ 24 w 118"/>
                <a:gd name="T17" fmla="*/ 9 h 72"/>
                <a:gd name="T18" fmla="*/ 23 w 118"/>
                <a:gd name="T19" fmla="*/ 8 h 72"/>
                <a:gd name="T20" fmla="*/ 21 w 118"/>
                <a:gd name="T21" fmla="*/ 6 h 72"/>
                <a:gd name="T22" fmla="*/ 20 w 118"/>
                <a:gd name="T23" fmla="*/ 5 h 72"/>
                <a:gd name="T24" fmla="*/ 19 w 118"/>
                <a:gd name="T25" fmla="*/ 5 h 72"/>
                <a:gd name="T26" fmla="*/ 17 w 118"/>
                <a:gd name="T27" fmla="*/ 3 h 72"/>
                <a:gd name="T28" fmla="*/ 15 w 118"/>
                <a:gd name="T29" fmla="*/ 2 h 72"/>
                <a:gd name="T30" fmla="*/ 13 w 118"/>
                <a:gd name="T31" fmla="*/ 1 h 72"/>
                <a:gd name="T32" fmla="*/ 10 w 118"/>
                <a:gd name="T33" fmla="*/ 1 h 72"/>
                <a:gd name="T34" fmla="*/ 7 w 118"/>
                <a:gd name="T35" fmla="*/ 0 h 72"/>
                <a:gd name="T36" fmla="*/ 0 w 118"/>
                <a:gd name="T37" fmla="*/ 2 h 72"/>
                <a:gd name="T38" fmla="*/ 5 w 118"/>
                <a:gd name="T39" fmla="*/ 3 h 72"/>
                <a:gd name="T40" fmla="*/ 9 w 118"/>
                <a:gd name="T41" fmla="*/ 5 h 72"/>
                <a:gd name="T42" fmla="*/ 13 w 118"/>
                <a:gd name="T43" fmla="*/ 5 h 72"/>
                <a:gd name="T44" fmla="*/ 15 w 118"/>
                <a:gd name="T45" fmla="*/ 6 h 72"/>
                <a:gd name="T46" fmla="*/ 16 w 118"/>
                <a:gd name="T47" fmla="*/ 7 h 72"/>
                <a:gd name="T48" fmla="*/ 17 w 118"/>
                <a:gd name="T49" fmla="*/ 9 h 72"/>
                <a:gd name="T50" fmla="*/ 19 w 118"/>
                <a:gd name="T51" fmla="*/ 9 h 72"/>
                <a:gd name="T52" fmla="*/ 20 w 118"/>
                <a:gd name="T53" fmla="*/ 11 h 72"/>
                <a:gd name="T54" fmla="*/ 22 w 118"/>
                <a:gd name="T55" fmla="*/ 12 h 72"/>
                <a:gd name="T56" fmla="*/ 23 w 118"/>
                <a:gd name="T57" fmla="*/ 13 h 72"/>
                <a:gd name="T58" fmla="*/ 24 w 118"/>
                <a:gd name="T59" fmla="*/ 15 h 72"/>
                <a:gd name="T60" fmla="*/ 25 w 118"/>
                <a:gd name="T61" fmla="*/ 17 h 72"/>
                <a:gd name="T62" fmla="*/ 26 w 118"/>
                <a:gd name="T63" fmla="*/ 18 h 72"/>
                <a:gd name="T64" fmla="*/ 26 w 118"/>
                <a:gd name="T65" fmla="*/ 18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72"/>
                <a:gd name="T101" fmla="*/ 118 w 118"/>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72">
                  <a:moveTo>
                    <a:pt x="102" y="70"/>
                  </a:moveTo>
                  <a:lnTo>
                    <a:pt x="114" y="72"/>
                  </a:lnTo>
                  <a:lnTo>
                    <a:pt x="118" y="68"/>
                  </a:lnTo>
                  <a:lnTo>
                    <a:pt x="112" y="58"/>
                  </a:lnTo>
                  <a:lnTo>
                    <a:pt x="110" y="53"/>
                  </a:lnTo>
                  <a:lnTo>
                    <a:pt x="106" y="49"/>
                  </a:lnTo>
                  <a:lnTo>
                    <a:pt x="104" y="47"/>
                  </a:lnTo>
                  <a:lnTo>
                    <a:pt x="101" y="43"/>
                  </a:lnTo>
                  <a:lnTo>
                    <a:pt x="95" y="36"/>
                  </a:lnTo>
                  <a:lnTo>
                    <a:pt x="89" y="32"/>
                  </a:lnTo>
                  <a:lnTo>
                    <a:pt x="83" y="26"/>
                  </a:lnTo>
                  <a:lnTo>
                    <a:pt x="78" y="22"/>
                  </a:lnTo>
                  <a:lnTo>
                    <a:pt x="74" y="19"/>
                  </a:lnTo>
                  <a:lnTo>
                    <a:pt x="68" y="15"/>
                  </a:lnTo>
                  <a:lnTo>
                    <a:pt x="59" y="11"/>
                  </a:lnTo>
                  <a:lnTo>
                    <a:pt x="49" y="7"/>
                  </a:lnTo>
                  <a:lnTo>
                    <a:pt x="40" y="3"/>
                  </a:lnTo>
                  <a:lnTo>
                    <a:pt x="28" y="0"/>
                  </a:lnTo>
                  <a:lnTo>
                    <a:pt x="0" y="11"/>
                  </a:lnTo>
                  <a:lnTo>
                    <a:pt x="19" y="13"/>
                  </a:lnTo>
                  <a:lnTo>
                    <a:pt x="36" y="17"/>
                  </a:lnTo>
                  <a:lnTo>
                    <a:pt x="51" y="22"/>
                  </a:lnTo>
                  <a:lnTo>
                    <a:pt x="57" y="26"/>
                  </a:lnTo>
                  <a:lnTo>
                    <a:pt x="64" y="30"/>
                  </a:lnTo>
                  <a:lnTo>
                    <a:pt x="68" y="36"/>
                  </a:lnTo>
                  <a:lnTo>
                    <a:pt x="74" y="39"/>
                  </a:lnTo>
                  <a:lnTo>
                    <a:pt x="80" y="45"/>
                  </a:lnTo>
                  <a:lnTo>
                    <a:pt x="85" y="51"/>
                  </a:lnTo>
                  <a:lnTo>
                    <a:pt x="89" y="55"/>
                  </a:lnTo>
                  <a:lnTo>
                    <a:pt x="95" y="60"/>
                  </a:lnTo>
                  <a:lnTo>
                    <a:pt x="99" y="66"/>
                  </a:lnTo>
                  <a:lnTo>
                    <a:pt x="102" y="70"/>
                  </a:lnTo>
                  <a:close/>
                </a:path>
              </a:pathLst>
            </a:custGeom>
            <a:solidFill>
              <a:srgbClr val="A69B8C"/>
            </a:solidFill>
            <a:ln w="9525">
              <a:noFill/>
              <a:round/>
              <a:headEnd/>
              <a:tailEnd/>
            </a:ln>
          </p:spPr>
          <p:txBody>
            <a:bodyPr/>
            <a:lstStyle/>
            <a:p>
              <a:endParaRPr lang="tr-TR"/>
            </a:p>
          </p:txBody>
        </p:sp>
        <p:sp>
          <p:nvSpPr>
            <p:cNvPr id="146566" name="Freeform 133"/>
            <p:cNvSpPr>
              <a:spLocks/>
            </p:cNvSpPr>
            <p:nvPr/>
          </p:nvSpPr>
          <p:spPr bwMode="auto">
            <a:xfrm>
              <a:off x="4000" y="3253"/>
              <a:ext cx="52" cy="38"/>
            </a:xfrm>
            <a:custGeom>
              <a:avLst/>
              <a:gdLst>
                <a:gd name="T0" fmla="*/ 4 w 103"/>
                <a:gd name="T1" fmla="*/ 5 h 76"/>
                <a:gd name="T2" fmla="*/ 7 w 103"/>
                <a:gd name="T3" fmla="*/ 5 h 76"/>
                <a:gd name="T4" fmla="*/ 9 w 103"/>
                <a:gd name="T5" fmla="*/ 5 h 76"/>
                <a:gd name="T6" fmla="*/ 12 w 103"/>
                <a:gd name="T7" fmla="*/ 7 h 76"/>
                <a:gd name="T8" fmla="*/ 14 w 103"/>
                <a:gd name="T9" fmla="*/ 8 h 76"/>
                <a:gd name="T10" fmla="*/ 16 w 103"/>
                <a:gd name="T11" fmla="*/ 9 h 76"/>
                <a:gd name="T12" fmla="*/ 17 w 103"/>
                <a:gd name="T13" fmla="*/ 10 h 76"/>
                <a:gd name="T14" fmla="*/ 19 w 103"/>
                <a:gd name="T15" fmla="*/ 11 h 76"/>
                <a:gd name="T16" fmla="*/ 21 w 103"/>
                <a:gd name="T17" fmla="*/ 13 h 76"/>
                <a:gd name="T18" fmla="*/ 22 w 103"/>
                <a:gd name="T19" fmla="*/ 13 h 76"/>
                <a:gd name="T20" fmla="*/ 22 w 103"/>
                <a:gd name="T21" fmla="*/ 14 h 76"/>
                <a:gd name="T22" fmla="*/ 25 w 103"/>
                <a:gd name="T23" fmla="*/ 19 h 76"/>
                <a:gd name="T24" fmla="*/ 26 w 103"/>
                <a:gd name="T25" fmla="*/ 15 h 76"/>
                <a:gd name="T26" fmla="*/ 23 w 103"/>
                <a:gd name="T27" fmla="*/ 11 h 76"/>
                <a:gd name="T28" fmla="*/ 22 w 103"/>
                <a:gd name="T29" fmla="*/ 10 h 76"/>
                <a:gd name="T30" fmla="*/ 22 w 103"/>
                <a:gd name="T31" fmla="*/ 10 h 76"/>
                <a:gd name="T32" fmla="*/ 20 w 103"/>
                <a:gd name="T33" fmla="*/ 8 h 76"/>
                <a:gd name="T34" fmla="*/ 19 w 103"/>
                <a:gd name="T35" fmla="*/ 6 h 76"/>
                <a:gd name="T36" fmla="*/ 18 w 103"/>
                <a:gd name="T37" fmla="*/ 5 h 76"/>
                <a:gd name="T38" fmla="*/ 17 w 103"/>
                <a:gd name="T39" fmla="*/ 5 h 76"/>
                <a:gd name="T40" fmla="*/ 16 w 103"/>
                <a:gd name="T41" fmla="*/ 3 h 76"/>
                <a:gd name="T42" fmla="*/ 13 w 103"/>
                <a:gd name="T43" fmla="*/ 2 h 76"/>
                <a:gd name="T44" fmla="*/ 11 w 103"/>
                <a:gd name="T45" fmla="*/ 1 h 76"/>
                <a:gd name="T46" fmla="*/ 8 w 103"/>
                <a:gd name="T47" fmla="*/ 1 h 76"/>
                <a:gd name="T48" fmla="*/ 6 w 103"/>
                <a:gd name="T49" fmla="*/ 0 h 76"/>
                <a:gd name="T50" fmla="*/ 0 w 103"/>
                <a:gd name="T51" fmla="*/ 2 h 76"/>
                <a:gd name="T52" fmla="*/ 4 w 103"/>
                <a:gd name="T53" fmla="*/ 5 h 76"/>
                <a:gd name="T54" fmla="*/ 4 w 103"/>
                <a:gd name="T55" fmla="*/ 5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3"/>
                <a:gd name="T85" fmla="*/ 0 h 76"/>
                <a:gd name="T86" fmla="*/ 103 w 103"/>
                <a:gd name="T87" fmla="*/ 76 h 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3" h="76">
                  <a:moveTo>
                    <a:pt x="13" y="19"/>
                  </a:moveTo>
                  <a:lnTo>
                    <a:pt x="25" y="21"/>
                  </a:lnTo>
                  <a:lnTo>
                    <a:pt x="34" y="23"/>
                  </a:lnTo>
                  <a:lnTo>
                    <a:pt x="47" y="28"/>
                  </a:lnTo>
                  <a:lnTo>
                    <a:pt x="55" y="32"/>
                  </a:lnTo>
                  <a:lnTo>
                    <a:pt x="63" y="36"/>
                  </a:lnTo>
                  <a:lnTo>
                    <a:pt x="68" y="42"/>
                  </a:lnTo>
                  <a:lnTo>
                    <a:pt x="76" y="46"/>
                  </a:lnTo>
                  <a:lnTo>
                    <a:pt x="82" y="53"/>
                  </a:lnTo>
                  <a:lnTo>
                    <a:pt x="85" y="55"/>
                  </a:lnTo>
                  <a:lnTo>
                    <a:pt x="87" y="59"/>
                  </a:lnTo>
                  <a:lnTo>
                    <a:pt x="97" y="76"/>
                  </a:lnTo>
                  <a:lnTo>
                    <a:pt x="103" y="61"/>
                  </a:lnTo>
                  <a:lnTo>
                    <a:pt x="91" y="44"/>
                  </a:lnTo>
                  <a:lnTo>
                    <a:pt x="87" y="42"/>
                  </a:lnTo>
                  <a:lnTo>
                    <a:pt x="85" y="38"/>
                  </a:lnTo>
                  <a:lnTo>
                    <a:pt x="80" y="32"/>
                  </a:lnTo>
                  <a:lnTo>
                    <a:pt x="74" y="27"/>
                  </a:lnTo>
                  <a:lnTo>
                    <a:pt x="70" y="23"/>
                  </a:lnTo>
                  <a:lnTo>
                    <a:pt x="65" y="19"/>
                  </a:lnTo>
                  <a:lnTo>
                    <a:pt x="61" y="15"/>
                  </a:lnTo>
                  <a:lnTo>
                    <a:pt x="51" y="9"/>
                  </a:lnTo>
                  <a:lnTo>
                    <a:pt x="42" y="6"/>
                  </a:lnTo>
                  <a:lnTo>
                    <a:pt x="32" y="2"/>
                  </a:lnTo>
                  <a:lnTo>
                    <a:pt x="21" y="0"/>
                  </a:lnTo>
                  <a:lnTo>
                    <a:pt x="0" y="9"/>
                  </a:lnTo>
                  <a:lnTo>
                    <a:pt x="13" y="19"/>
                  </a:lnTo>
                  <a:close/>
                </a:path>
              </a:pathLst>
            </a:custGeom>
            <a:solidFill>
              <a:srgbClr val="000000"/>
            </a:solidFill>
            <a:ln w="9525">
              <a:noFill/>
              <a:round/>
              <a:headEnd/>
              <a:tailEnd/>
            </a:ln>
          </p:spPr>
          <p:txBody>
            <a:bodyPr/>
            <a:lstStyle/>
            <a:p>
              <a:endParaRPr lang="tr-TR"/>
            </a:p>
          </p:txBody>
        </p:sp>
        <p:sp>
          <p:nvSpPr>
            <p:cNvPr id="146567" name="Freeform 134"/>
            <p:cNvSpPr>
              <a:spLocks/>
            </p:cNvSpPr>
            <p:nvPr/>
          </p:nvSpPr>
          <p:spPr bwMode="auto">
            <a:xfrm>
              <a:off x="3982" y="3245"/>
              <a:ext cx="112" cy="63"/>
            </a:xfrm>
            <a:custGeom>
              <a:avLst/>
              <a:gdLst>
                <a:gd name="T0" fmla="*/ 9 w 222"/>
                <a:gd name="T1" fmla="*/ 12 h 125"/>
                <a:gd name="T2" fmla="*/ 11 w 222"/>
                <a:gd name="T3" fmla="*/ 13 h 125"/>
                <a:gd name="T4" fmla="*/ 13 w 222"/>
                <a:gd name="T5" fmla="*/ 14 h 125"/>
                <a:gd name="T6" fmla="*/ 15 w 222"/>
                <a:gd name="T7" fmla="*/ 15 h 125"/>
                <a:gd name="T8" fmla="*/ 16 w 222"/>
                <a:gd name="T9" fmla="*/ 16 h 125"/>
                <a:gd name="T10" fmla="*/ 17 w 222"/>
                <a:gd name="T11" fmla="*/ 17 h 125"/>
                <a:gd name="T12" fmla="*/ 19 w 222"/>
                <a:gd name="T13" fmla="*/ 18 h 125"/>
                <a:gd name="T14" fmla="*/ 20 w 222"/>
                <a:gd name="T15" fmla="*/ 19 h 125"/>
                <a:gd name="T16" fmla="*/ 21 w 222"/>
                <a:gd name="T17" fmla="*/ 21 h 125"/>
                <a:gd name="T18" fmla="*/ 26 w 222"/>
                <a:gd name="T19" fmla="*/ 27 h 125"/>
                <a:gd name="T20" fmla="*/ 33 w 222"/>
                <a:gd name="T21" fmla="*/ 25 h 125"/>
                <a:gd name="T22" fmla="*/ 36 w 222"/>
                <a:gd name="T23" fmla="*/ 24 h 125"/>
                <a:gd name="T24" fmla="*/ 39 w 222"/>
                <a:gd name="T25" fmla="*/ 23 h 125"/>
                <a:gd name="T26" fmla="*/ 40 w 222"/>
                <a:gd name="T27" fmla="*/ 22 h 125"/>
                <a:gd name="T28" fmla="*/ 42 w 222"/>
                <a:gd name="T29" fmla="*/ 21 h 125"/>
                <a:gd name="T30" fmla="*/ 43 w 222"/>
                <a:gd name="T31" fmla="*/ 20 h 125"/>
                <a:gd name="T32" fmla="*/ 45 w 222"/>
                <a:gd name="T33" fmla="*/ 18 h 125"/>
                <a:gd name="T34" fmla="*/ 48 w 222"/>
                <a:gd name="T35" fmla="*/ 13 h 125"/>
                <a:gd name="T36" fmla="*/ 50 w 222"/>
                <a:gd name="T37" fmla="*/ 7 h 125"/>
                <a:gd name="T38" fmla="*/ 49 w 222"/>
                <a:gd name="T39" fmla="*/ 0 h 125"/>
                <a:gd name="T40" fmla="*/ 57 w 222"/>
                <a:gd name="T41" fmla="*/ 2 h 125"/>
                <a:gd name="T42" fmla="*/ 56 w 222"/>
                <a:gd name="T43" fmla="*/ 6 h 125"/>
                <a:gd name="T44" fmla="*/ 55 w 222"/>
                <a:gd name="T45" fmla="*/ 9 h 125"/>
                <a:gd name="T46" fmla="*/ 54 w 222"/>
                <a:gd name="T47" fmla="*/ 12 h 125"/>
                <a:gd name="T48" fmla="*/ 53 w 222"/>
                <a:gd name="T49" fmla="*/ 14 h 125"/>
                <a:gd name="T50" fmla="*/ 52 w 222"/>
                <a:gd name="T51" fmla="*/ 16 h 125"/>
                <a:gd name="T52" fmla="*/ 51 w 222"/>
                <a:gd name="T53" fmla="*/ 19 h 125"/>
                <a:gd name="T54" fmla="*/ 49 w 222"/>
                <a:gd name="T55" fmla="*/ 22 h 125"/>
                <a:gd name="T56" fmla="*/ 48 w 222"/>
                <a:gd name="T57" fmla="*/ 23 h 125"/>
                <a:gd name="T58" fmla="*/ 47 w 222"/>
                <a:gd name="T59" fmla="*/ 24 h 125"/>
                <a:gd name="T60" fmla="*/ 46 w 222"/>
                <a:gd name="T61" fmla="*/ 25 h 125"/>
                <a:gd name="T62" fmla="*/ 45 w 222"/>
                <a:gd name="T63" fmla="*/ 26 h 125"/>
                <a:gd name="T64" fmla="*/ 44 w 222"/>
                <a:gd name="T65" fmla="*/ 27 h 125"/>
                <a:gd name="T66" fmla="*/ 42 w 222"/>
                <a:gd name="T67" fmla="*/ 28 h 125"/>
                <a:gd name="T68" fmla="*/ 41 w 222"/>
                <a:gd name="T69" fmla="*/ 28 h 125"/>
                <a:gd name="T70" fmla="*/ 40 w 222"/>
                <a:gd name="T71" fmla="*/ 29 h 125"/>
                <a:gd name="T72" fmla="*/ 37 w 222"/>
                <a:gd name="T73" fmla="*/ 30 h 125"/>
                <a:gd name="T74" fmla="*/ 31 w 222"/>
                <a:gd name="T75" fmla="*/ 31 h 125"/>
                <a:gd name="T76" fmla="*/ 26 w 222"/>
                <a:gd name="T77" fmla="*/ 32 h 125"/>
                <a:gd name="T78" fmla="*/ 20 w 222"/>
                <a:gd name="T79" fmla="*/ 31 h 125"/>
                <a:gd name="T80" fmla="*/ 17 w 222"/>
                <a:gd name="T81" fmla="*/ 30 h 125"/>
                <a:gd name="T82" fmla="*/ 17 w 222"/>
                <a:gd name="T83" fmla="*/ 29 h 125"/>
                <a:gd name="T84" fmla="*/ 17 w 222"/>
                <a:gd name="T85" fmla="*/ 27 h 125"/>
                <a:gd name="T86" fmla="*/ 22 w 222"/>
                <a:gd name="T87" fmla="*/ 27 h 125"/>
                <a:gd name="T88" fmla="*/ 19 w 222"/>
                <a:gd name="T89" fmla="*/ 23 h 125"/>
                <a:gd name="T90" fmla="*/ 18 w 222"/>
                <a:gd name="T91" fmla="*/ 22 h 125"/>
                <a:gd name="T92" fmla="*/ 17 w 222"/>
                <a:gd name="T93" fmla="*/ 21 h 125"/>
                <a:gd name="T94" fmla="*/ 16 w 222"/>
                <a:gd name="T95" fmla="*/ 20 h 125"/>
                <a:gd name="T96" fmla="*/ 15 w 222"/>
                <a:gd name="T97" fmla="*/ 19 h 125"/>
                <a:gd name="T98" fmla="*/ 13 w 222"/>
                <a:gd name="T99" fmla="*/ 18 h 125"/>
                <a:gd name="T100" fmla="*/ 12 w 222"/>
                <a:gd name="T101" fmla="*/ 17 h 125"/>
                <a:gd name="T102" fmla="*/ 10 w 222"/>
                <a:gd name="T103" fmla="*/ 16 h 125"/>
                <a:gd name="T104" fmla="*/ 8 w 222"/>
                <a:gd name="T105" fmla="*/ 15 h 125"/>
                <a:gd name="T106" fmla="*/ 7 w 222"/>
                <a:gd name="T107" fmla="*/ 14 h 125"/>
                <a:gd name="T108" fmla="*/ 5 w 222"/>
                <a:gd name="T109" fmla="*/ 13 h 125"/>
                <a:gd name="T110" fmla="*/ 3 w 222"/>
                <a:gd name="T111" fmla="*/ 12 h 125"/>
                <a:gd name="T112" fmla="*/ 0 w 222"/>
                <a:gd name="T113" fmla="*/ 12 h 125"/>
                <a:gd name="T114" fmla="*/ 4 w 222"/>
                <a:gd name="T115" fmla="*/ 10 h 125"/>
                <a:gd name="T116" fmla="*/ 9 w 222"/>
                <a:gd name="T117" fmla="*/ 12 h 125"/>
                <a:gd name="T118" fmla="*/ 9 w 222"/>
                <a:gd name="T119" fmla="*/ 12 h 1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125"/>
                <a:gd name="T182" fmla="*/ 222 w 222"/>
                <a:gd name="T183" fmla="*/ 125 h 1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125">
                  <a:moveTo>
                    <a:pt x="34" y="45"/>
                  </a:moveTo>
                  <a:lnTo>
                    <a:pt x="42" y="49"/>
                  </a:lnTo>
                  <a:lnTo>
                    <a:pt x="51" y="55"/>
                  </a:lnTo>
                  <a:lnTo>
                    <a:pt x="57" y="59"/>
                  </a:lnTo>
                  <a:lnTo>
                    <a:pt x="62" y="62"/>
                  </a:lnTo>
                  <a:lnTo>
                    <a:pt x="68" y="66"/>
                  </a:lnTo>
                  <a:lnTo>
                    <a:pt x="74" y="70"/>
                  </a:lnTo>
                  <a:lnTo>
                    <a:pt x="80" y="76"/>
                  </a:lnTo>
                  <a:lnTo>
                    <a:pt x="83" y="81"/>
                  </a:lnTo>
                  <a:lnTo>
                    <a:pt x="102" y="106"/>
                  </a:lnTo>
                  <a:lnTo>
                    <a:pt x="129" y="99"/>
                  </a:lnTo>
                  <a:lnTo>
                    <a:pt x="142" y="95"/>
                  </a:lnTo>
                  <a:lnTo>
                    <a:pt x="154" y="89"/>
                  </a:lnTo>
                  <a:lnTo>
                    <a:pt x="159" y="85"/>
                  </a:lnTo>
                  <a:lnTo>
                    <a:pt x="165" y="81"/>
                  </a:lnTo>
                  <a:lnTo>
                    <a:pt x="171" y="78"/>
                  </a:lnTo>
                  <a:lnTo>
                    <a:pt x="177" y="72"/>
                  </a:lnTo>
                  <a:lnTo>
                    <a:pt x="190" y="49"/>
                  </a:lnTo>
                  <a:lnTo>
                    <a:pt x="196" y="26"/>
                  </a:lnTo>
                  <a:lnTo>
                    <a:pt x="194" y="0"/>
                  </a:lnTo>
                  <a:lnTo>
                    <a:pt x="222" y="5"/>
                  </a:lnTo>
                  <a:lnTo>
                    <a:pt x="220" y="21"/>
                  </a:lnTo>
                  <a:lnTo>
                    <a:pt x="216" y="36"/>
                  </a:lnTo>
                  <a:lnTo>
                    <a:pt x="215" y="45"/>
                  </a:lnTo>
                  <a:lnTo>
                    <a:pt x="211" y="55"/>
                  </a:lnTo>
                  <a:lnTo>
                    <a:pt x="205" y="64"/>
                  </a:lnTo>
                  <a:lnTo>
                    <a:pt x="201" y="76"/>
                  </a:lnTo>
                  <a:lnTo>
                    <a:pt x="194" y="85"/>
                  </a:lnTo>
                  <a:lnTo>
                    <a:pt x="190" y="89"/>
                  </a:lnTo>
                  <a:lnTo>
                    <a:pt x="186" y="95"/>
                  </a:lnTo>
                  <a:lnTo>
                    <a:pt x="182" y="99"/>
                  </a:lnTo>
                  <a:lnTo>
                    <a:pt x="178" y="102"/>
                  </a:lnTo>
                  <a:lnTo>
                    <a:pt x="173" y="106"/>
                  </a:lnTo>
                  <a:lnTo>
                    <a:pt x="167" y="110"/>
                  </a:lnTo>
                  <a:lnTo>
                    <a:pt x="161" y="112"/>
                  </a:lnTo>
                  <a:lnTo>
                    <a:pt x="156" y="116"/>
                  </a:lnTo>
                  <a:lnTo>
                    <a:pt x="144" y="119"/>
                  </a:lnTo>
                  <a:lnTo>
                    <a:pt x="120" y="123"/>
                  </a:lnTo>
                  <a:lnTo>
                    <a:pt x="101" y="125"/>
                  </a:lnTo>
                  <a:lnTo>
                    <a:pt x="78" y="123"/>
                  </a:lnTo>
                  <a:lnTo>
                    <a:pt x="68" y="119"/>
                  </a:lnTo>
                  <a:lnTo>
                    <a:pt x="66" y="116"/>
                  </a:lnTo>
                  <a:lnTo>
                    <a:pt x="68" y="108"/>
                  </a:lnTo>
                  <a:lnTo>
                    <a:pt x="85" y="108"/>
                  </a:lnTo>
                  <a:lnTo>
                    <a:pt x="74" y="91"/>
                  </a:lnTo>
                  <a:lnTo>
                    <a:pt x="70" y="87"/>
                  </a:lnTo>
                  <a:lnTo>
                    <a:pt x="66" y="83"/>
                  </a:lnTo>
                  <a:lnTo>
                    <a:pt x="62" y="80"/>
                  </a:lnTo>
                  <a:lnTo>
                    <a:pt x="57" y="74"/>
                  </a:lnTo>
                  <a:lnTo>
                    <a:pt x="51" y="70"/>
                  </a:lnTo>
                  <a:lnTo>
                    <a:pt x="45" y="66"/>
                  </a:lnTo>
                  <a:lnTo>
                    <a:pt x="40" y="62"/>
                  </a:lnTo>
                  <a:lnTo>
                    <a:pt x="32" y="59"/>
                  </a:lnTo>
                  <a:lnTo>
                    <a:pt x="26" y="55"/>
                  </a:lnTo>
                  <a:lnTo>
                    <a:pt x="19" y="51"/>
                  </a:lnTo>
                  <a:lnTo>
                    <a:pt x="9" y="47"/>
                  </a:lnTo>
                  <a:lnTo>
                    <a:pt x="0" y="45"/>
                  </a:lnTo>
                  <a:lnTo>
                    <a:pt x="15" y="38"/>
                  </a:lnTo>
                  <a:lnTo>
                    <a:pt x="34" y="45"/>
                  </a:lnTo>
                  <a:close/>
                </a:path>
              </a:pathLst>
            </a:custGeom>
            <a:solidFill>
              <a:srgbClr val="000000"/>
            </a:solidFill>
            <a:ln w="9525">
              <a:noFill/>
              <a:round/>
              <a:headEnd/>
              <a:tailEnd/>
            </a:ln>
          </p:spPr>
          <p:txBody>
            <a:bodyPr/>
            <a:lstStyle/>
            <a:p>
              <a:endParaRPr lang="tr-TR"/>
            </a:p>
          </p:txBody>
        </p:sp>
        <p:sp>
          <p:nvSpPr>
            <p:cNvPr id="146568" name="Freeform 135"/>
            <p:cNvSpPr>
              <a:spLocks/>
            </p:cNvSpPr>
            <p:nvPr/>
          </p:nvSpPr>
          <p:spPr bwMode="auto">
            <a:xfrm>
              <a:off x="3950" y="3248"/>
              <a:ext cx="79" cy="58"/>
            </a:xfrm>
            <a:custGeom>
              <a:avLst/>
              <a:gdLst>
                <a:gd name="T0" fmla="*/ 27 w 158"/>
                <a:gd name="T1" fmla="*/ 0 h 116"/>
                <a:gd name="T2" fmla="*/ 24 w 158"/>
                <a:gd name="T3" fmla="*/ 2 h 116"/>
                <a:gd name="T4" fmla="*/ 22 w 158"/>
                <a:gd name="T5" fmla="*/ 2 h 116"/>
                <a:gd name="T6" fmla="*/ 21 w 158"/>
                <a:gd name="T7" fmla="*/ 4 h 116"/>
                <a:gd name="T8" fmla="*/ 20 w 158"/>
                <a:gd name="T9" fmla="*/ 5 h 116"/>
                <a:gd name="T10" fmla="*/ 18 w 158"/>
                <a:gd name="T11" fmla="*/ 7 h 116"/>
                <a:gd name="T12" fmla="*/ 17 w 158"/>
                <a:gd name="T13" fmla="*/ 7 h 116"/>
                <a:gd name="T14" fmla="*/ 15 w 158"/>
                <a:gd name="T15" fmla="*/ 9 h 116"/>
                <a:gd name="T16" fmla="*/ 14 w 158"/>
                <a:gd name="T17" fmla="*/ 10 h 116"/>
                <a:gd name="T18" fmla="*/ 13 w 158"/>
                <a:gd name="T19" fmla="*/ 10 h 116"/>
                <a:gd name="T20" fmla="*/ 12 w 158"/>
                <a:gd name="T21" fmla="*/ 11 h 116"/>
                <a:gd name="T22" fmla="*/ 11 w 158"/>
                <a:gd name="T23" fmla="*/ 13 h 116"/>
                <a:gd name="T24" fmla="*/ 10 w 158"/>
                <a:gd name="T25" fmla="*/ 14 h 116"/>
                <a:gd name="T26" fmla="*/ 9 w 158"/>
                <a:gd name="T27" fmla="*/ 15 h 116"/>
                <a:gd name="T28" fmla="*/ 7 w 158"/>
                <a:gd name="T29" fmla="*/ 17 h 116"/>
                <a:gd name="T30" fmla="*/ 6 w 158"/>
                <a:gd name="T31" fmla="*/ 19 h 116"/>
                <a:gd name="T32" fmla="*/ 5 w 158"/>
                <a:gd name="T33" fmla="*/ 22 h 116"/>
                <a:gd name="T34" fmla="*/ 2 w 158"/>
                <a:gd name="T35" fmla="*/ 25 h 116"/>
                <a:gd name="T36" fmla="*/ 0 w 158"/>
                <a:gd name="T37" fmla="*/ 29 h 116"/>
                <a:gd name="T38" fmla="*/ 1 w 158"/>
                <a:gd name="T39" fmla="*/ 29 h 116"/>
                <a:gd name="T40" fmla="*/ 2 w 158"/>
                <a:gd name="T41" fmla="*/ 27 h 116"/>
                <a:gd name="T42" fmla="*/ 3 w 158"/>
                <a:gd name="T43" fmla="*/ 27 h 116"/>
                <a:gd name="T44" fmla="*/ 3 w 158"/>
                <a:gd name="T45" fmla="*/ 26 h 116"/>
                <a:gd name="T46" fmla="*/ 5 w 158"/>
                <a:gd name="T47" fmla="*/ 25 h 116"/>
                <a:gd name="T48" fmla="*/ 5 w 158"/>
                <a:gd name="T49" fmla="*/ 24 h 116"/>
                <a:gd name="T50" fmla="*/ 6 w 158"/>
                <a:gd name="T51" fmla="*/ 23 h 116"/>
                <a:gd name="T52" fmla="*/ 7 w 158"/>
                <a:gd name="T53" fmla="*/ 22 h 116"/>
                <a:gd name="T54" fmla="*/ 9 w 158"/>
                <a:gd name="T55" fmla="*/ 21 h 116"/>
                <a:gd name="T56" fmla="*/ 10 w 158"/>
                <a:gd name="T57" fmla="*/ 19 h 116"/>
                <a:gd name="T58" fmla="*/ 11 w 158"/>
                <a:gd name="T59" fmla="*/ 19 h 116"/>
                <a:gd name="T60" fmla="*/ 12 w 158"/>
                <a:gd name="T61" fmla="*/ 18 h 116"/>
                <a:gd name="T62" fmla="*/ 14 w 158"/>
                <a:gd name="T63" fmla="*/ 15 h 116"/>
                <a:gd name="T64" fmla="*/ 15 w 158"/>
                <a:gd name="T65" fmla="*/ 15 h 116"/>
                <a:gd name="T66" fmla="*/ 18 w 158"/>
                <a:gd name="T67" fmla="*/ 14 h 116"/>
                <a:gd name="T68" fmla="*/ 19 w 158"/>
                <a:gd name="T69" fmla="*/ 13 h 116"/>
                <a:gd name="T70" fmla="*/ 20 w 158"/>
                <a:gd name="T71" fmla="*/ 12 h 116"/>
                <a:gd name="T72" fmla="*/ 22 w 158"/>
                <a:gd name="T73" fmla="*/ 10 h 116"/>
                <a:gd name="T74" fmla="*/ 23 w 158"/>
                <a:gd name="T75" fmla="*/ 10 h 116"/>
                <a:gd name="T76" fmla="*/ 24 w 158"/>
                <a:gd name="T77" fmla="*/ 9 h 116"/>
                <a:gd name="T78" fmla="*/ 26 w 158"/>
                <a:gd name="T79" fmla="*/ 7 h 116"/>
                <a:gd name="T80" fmla="*/ 28 w 158"/>
                <a:gd name="T81" fmla="*/ 7 h 116"/>
                <a:gd name="T82" fmla="*/ 30 w 158"/>
                <a:gd name="T83" fmla="*/ 6 h 116"/>
                <a:gd name="T84" fmla="*/ 31 w 158"/>
                <a:gd name="T85" fmla="*/ 6 h 116"/>
                <a:gd name="T86" fmla="*/ 35 w 158"/>
                <a:gd name="T87" fmla="*/ 4 h 116"/>
                <a:gd name="T88" fmla="*/ 38 w 158"/>
                <a:gd name="T89" fmla="*/ 4 h 116"/>
                <a:gd name="T90" fmla="*/ 40 w 158"/>
                <a:gd name="T91" fmla="*/ 3 h 116"/>
                <a:gd name="T92" fmla="*/ 40 w 158"/>
                <a:gd name="T93" fmla="*/ 3 h 116"/>
                <a:gd name="T94" fmla="*/ 38 w 158"/>
                <a:gd name="T95" fmla="*/ 2 h 116"/>
                <a:gd name="T96" fmla="*/ 36 w 158"/>
                <a:gd name="T97" fmla="*/ 2 h 116"/>
                <a:gd name="T98" fmla="*/ 29 w 158"/>
                <a:gd name="T99" fmla="*/ 0 h 116"/>
                <a:gd name="T100" fmla="*/ 27 w 158"/>
                <a:gd name="T101" fmla="*/ 0 h 116"/>
                <a:gd name="T102" fmla="*/ 27 w 158"/>
                <a:gd name="T103" fmla="*/ 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
                <a:gd name="T157" fmla="*/ 0 h 116"/>
                <a:gd name="T158" fmla="*/ 158 w 158"/>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 h="116">
                  <a:moveTo>
                    <a:pt x="108" y="0"/>
                  </a:moveTo>
                  <a:lnTo>
                    <a:pt x="97" y="6"/>
                  </a:lnTo>
                  <a:lnTo>
                    <a:pt x="91" y="8"/>
                  </a:lnTo>
                  <a:lnTo>
                    <a:pt x="86" y="14"/>
                  </a:lnTo>
                  <a:lnTo>
                    <a:pt x="78" y="18"/>
                  </a:lnTo>
                  <a:lnTo>
                    <a:pt x="70" y="25"/>
                  </a:lnTo>
                  <a:lnTo>
                    <a:pt x="67" y="29"/>
                  </a:lnTo>
                  <a:lnTo>
                    <a:pt x="63" y="33"/>
                  </a:lnTo>
                  <a:lnTo>
                    <a:pt x="57" y="37"/>
                  </a:lnTo>
                  <a:lnTo>
                    <a:pt x="53" y="40"/>
                  </a:lnTo>
                  <a:lnTo>
                    <a:pt x="50" y="44"/>
                  </a:lnTo>
                  <a:lnTo>
                    <a:pt x="44" y="50"/>
                  </a:lnTo>
                  <a:lnTo>
                    <a:pt x="40" y="56"/>
                  </a:lnTo>
                  <a:lnTo>
                    <a:pt x="36" y="61"/>
                  </a:lnTo>
                  <a:lnTo>
                    <a:pt x="31" y="67"/>
                  </a:lnTo>
                  <a:lnTo>
                    <a:pt x="27" y="73"/>
                  </a:lnTo>
                  <a:lnTo>
                    <a:pt x="17" y="86"/>
                  </a:lnTo>
                  <a:lnTo>
                    <a:pt x="10" y="99"/>
                  </a:lnTo>
                  <a:lnTo>
                    <a:pt x="0" y="116"/>
                  </a:lnTo>
                  <a:lnTo>
                    <a:pt x="4" y="113"/>
                  </a:lnTo>
                  <a:lnTo>
                    <a:pt x="10" y="107"/>
                  </a:lnTo>
                  <a:lnTo>
                    <a:pt x="12" y="105"/>
                  </a:lnTo>
                  <a:lnTo>
                    <a:pt x="15" y="101"/>
                  </a:lnTo>
                  <a:lnTo>
                    <a:pt x="19" y="97"/>
                  </a:lnTo>
                  <a:lnTo>
                    <a:pt x="23" y="94"/>
                  </a:lnTo>
                  <a:lnTo>
                    <a:pt x="27" y="90"/>
                  </a:lnTo>
                  <a:lnTo>
                    <a:pt x="31" y="86"/>
                  </a:lnTo>
                  <a:lnTo>
                    <a:pt x="36" y="82"/>
                  </a:lnTo>
                  <a:lnTo>
                    <a:pt x="40" y="76"/>
                  </a:lnTo>
                  <a:lnTo>
                    <a:pt x="46" y="73"/>
                  </a:lnTo>
                  <a:lnTo>
                    <a:pt x="51" y="69"/>
                  </a:lnTo>
                  <a:lnTo>
                    <a:pt x="57" y="63"/>
                  </a:lnTo>
                  <a:lnTo>
                    <a:pt x="63" y="59"/>
                  </a:lnTo>
                  <a:lnTo>
                    <a:pt x="69" y="54"/>
                  </a:lnTo>
                  <a:lnTo>
                    <a:pt x="74" y="50"/>
                  </a:lnTo>
                  <a:lnTo>
                    <a:pt x="80" y="46"/>
                  </a:lnTo>
                  <a:lnTo>
                    <a:pt x="88" y="40"/>
                  </a:lnTo>
                  <a:lnTo>
                    <a:pt x="93" y="37"/>
                  </a:lnTo>
                  <a:lnTo>
                    <a:pt x="99" y="33"/>
                  </a:lnTo>
                  <a:lnTo>
                    <a:pt x="107" y="29"/>
                  </a:lnTo>
                  <a:lnTo>
                    <a:pt x="112" y="27"/>
                  </a:lnTo>
                  <a:lnTo>
                    <a:pt x="120" y="23"/>
                  </a:lnTo>
                  <a:lnTo>
                    <a:pt x="126" y="21"/>
                  </a:lnTo>
                  <a:lnTo>
                    <a:pt x="139" y="16"/>
                  </a:lnTo>
                  <a:lnTo>
                    <a:pt x="150" y="14"/>
                  </a:lnTo>
                  <a:lnTo>
                    <a:pt x="158" y="12"/>
                  </a:lnTo>
                  <a:lnTo>
                    <a:pt x="158" y="10"/>
                  </a:lnTo>
                  <a:lnTo>
                    <a:pt x="150" y="8"/>
                  </a:lnTo>
                  <a:lnTo>
                    <a:pt x="141" y="6"/>
                  </a:lnTo>
                  <a:lnTo>
                    <a:pt x="118" y="0"/>
                  </a:lnTo>
                  <a:lnTo>
                    <a:pt x="108" y="0"/>
                  </a:lnTo>
                  <a:close/>
                </a:path>
              </a:pathLst>
            </a:custGeom>
            <a:solidFill>
              <a:srgbClr val="000000"/>
            </a:solidFill>
            <a:ln w="9525">
              <a:noFill/>
              <a:round/>
              <a:headEnd/>
              <a:tailEnd/>
            </a:ln>
          </p:spPr>
          <p:txBody>
            <a:bodyPr/>
            <a:lstStyle/>
            <a:p>
              <a:endParaRPr lang="tr-TR"/>
            </a:p>
          </p:txBody>
        </p:sp>
      </p:grpSp>
      <p:sp>
        <p:nvSpPr>
          <p:cNvPr id="2" name="Slayt Numarası Yer Tutucusu 1"/>
          <p:cNvSpPr>
            <a:spLocks noGrp="1"/>
          </p:cNvSpPr>
          <p:nvPr>
            <p:ph type="sldNum" sz="quarter" idx="12"/>
          </p:nvPr>
        </p:nvSpPr>
        <p:spPr/>
        <p:txBody>
          <a:bodyPr/>
          <a:lstStyle/>
          <a:p>
            <a:pPr>
              <a:defRPr/>
            </a:pPr>
            <a:fld id="{773EFBC4-FE55-49C4-99BE-A4C191859178}" type="slidenum">
              <a:rPr lang="tr-TR"/>
              <a:pPr>
                <a:defRPr/>
              </a:pPr>
              <a:t>38</a:t>
            </a:fld>
            <a:endParaRPr lang="tr-TR"/>
          </a:p>
        </p:txBody>
      </p:sp>
    </p:spTree>
    <p:extLst>
      <p:ext uri="{BB962C8B-B14F-4D97-AF65-F5344CB8AC3E}">
        <p14:creationId xmlns:p14="http://schemas.microsoft.com/office/powerpoint/2010/main" val="180703841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1297" name="Group 3"/>
          <p:cNvGrpSpPr>
            <a:grpSpLocks/>
          </p:cNvGrpSpPr>
          <p:nvPr/>
        </p:nvGrpSpPr>
        <p:grpSpPr bwMode="auto">
          <a:xfrm>
            <a:off x="467544" y="476672"/>
            <a:ext cx="7489006" cy="6047953"/>
            <a:chOff x="1231" y="3395"/>
            <a:chExt cx="8041" cy="8463"/>
          </a:xfrm>
        </p:grpSpPr>
        <p:sp>
          <p:nvSpPr>
            <p:cNvPr id="311301" name="Line 4"/>
            <p:cNvSpPr>
              <a:spLocks noChangeShapeType="1"/>
            </p:cNvSpPr>
            <p:nvPr/>
          </p:nvSpPr>
          <p:spPr bwMode="auto">
            <a:xfrm>
              <a:off x="2914" y="4478"/>
              <a:ext cx="2431" cy="0"/>
            </a:xfrm>
            <a:prstGeom prst="line">
              <a:avLst/>
            </a:prstGeom>
            <a:noFill/>
            <a:ln w="9525">
              <a:solidFill>
                <a:schemeClr val="tx1"/>
              </a:solidFill>
              <a:round/>
              <a:headEnd/>
              <a:tailEnd/>
            </a:ln>
          </p:spPr>
          <p:txBody>
            <a:bodyPr/>
            <a:lstStyle/>
            <a:p>
              <a:endParaRPr lang="tr-TR"/>
            </a:p>
          </p:txBody>
        </p:sp>
        <p:grpSp>
          <p:nvGrpSpPr>
            <p:cNvPr id="311302" name="Group 5"/>
            <p:cNvGrpSpPr>
              <a:grpSpLocks/>
            </p:cNvGrpSpPr>
            <p:nvPr/>
          </p:nvGrpSpPr>
          <p:grpSpPr bwMode="auto">
            <a:xfrm>
              <a:off x="1231" y="3395"/>
              <a:ext cx="8041" cy="8463"/>
              <a:chOff x="1231" y="3395"/>
              <a:chExt cx="8041" cy="8463"/>
            </a:xfrm>
          </p:grpSpPr>
          <p:sp>
            <p:nvSpPr>
              <p:cNvPr id="311303" name="Rectangle 6"/>
              <p:cNvSpPr>
                <a:spLocks noChangeArrowheads="1"/>
              </p:cNvSpPr>
              <p:nvPr/>
            </p:nvSpPr>
            <p:spPr bwMode="auto">
              <a:xfrm>
                <a:off x="1231" y="3395"/>
                <a:ext cx="3553" cy="5940"/>
              </a:xfrm>
              <a:prstGeom prst="rect">
                <a:avLst/>
              </a:prstGeom>
              <a:noFill/>
              <a:ln w="9525">
                <a:solidFill>
                  <a:schemeClr val="tx1"/>
                </a:solidFill>
                <a:prstDash val="dashDot"/>
                <a:miter lim="800000"/>
                <a:headEnd/>
                <a:tailEnd/>
              </a:ln>
            </p:spPr>
            <p:txBody>
              <a:bodyPr/>
              <a:lstStyle/>
              <a:p>
                <a:endParaRPr lang="tr-TR">
                  <a:latin typeface="Calibri" pitchFamily="34" charset="0"/>
                </a:endParaRPr>
              </a:p>
            </p:txBody>
          </p:sp>
          <p:grpSp>
            <p:nvGrpSpPr>
              <p:cNvPr id="311304" name="Group 7"/>
              <p:cNvGrpSpPr>
                <a:grpSpLocks/>
              </p:cNvGrpSpPr>
              <p:nvPr/>
            </p:nvGrpSpPr>
            <p:grpSpPr bwMode="auto">
              <a:xfrm>
                <a:off x="1605" y="3758"/>
                <a:ext cx="7667" cy="8100"/>
                <a:chOff x="1605" y="3758"/>
                <a:chExt cx="7667" cy="8100"/>
              </a:xfrm>
            </p:grpSpPr>
            <p:sp>
              <p:nvSpPr>
                <p:cNvPr id="311305" name="Text Box 8"/>
                <p:cNvSpPr txBox="1">
                  <a:spLocks noChangeArrowheads="1"/>
                </p:cNvSpPr>
                <p:nvPr/>
              </p:nvSpPr>
              <p:spPr bwMode="auto">
                <a:xfrm>
                  <a:off x="1979" y="3758"/>
                  <a:ext cx="2057" cy="540"/>
                </a:xfrm>
                <a:prstGeom prst="rect">
                  <a:avLst/>
                </a:prstGeom>
                <a:noFill/>
                <a:ln w="9525">
                  <a:solidFill>
                    <a:schemeClr val="tx1"/>
                  </a:solidFill>
                  <a:miter lim="800000"/>
                  <a:headEnd/>
                  <a:tailEnd/>
                </a:ln>
              </p:spPr>
              <p:txBody>
                <a:bodyPr/>
                <a:lstStyle/>
                <a:p>
                  <a:pPr algn="ctr"/>
                  <a:r>
                    <a:rPr lang="tr-TR" sz="1400"/>
                    <a:t>Planla</a:t>
                  </a:r>
                </a:p>
              </p:txBody>
            </p:sp>
            <p:sp>
              <p:nvSpPr>
                <p:cNvPr id="311306" name="Text Box 9"/>
                <p:cNvSpPr txBox="1">
                  <a:spLocks noChangeArrowheads="1"/>
                </p:cNvSpPr>
                <p:nvPr/>
              </p:nvSpPr>
              <p:spPr bwMode="auto">
                <a:xfrm>
                  <a:off x="1979" y="4838"/>
                  <a:ext cx="2057" cy="540"/>
                </a:xfrm>
                <a:prstGeom prst="rect">
                  <a:avLst/>
                </a:prstGeom>
                <a:noFill/>
                <a:ln w="9525">
                  <a:solidFill>
                    <a:schemeClr val="tx1"/>
                  </a:solidFill>
                  <a:miter lim="800000"/>
                  <a:headEnd/>
                  <a:tailEnd/>
                </a:ln>
              </p:spPr>
              <p:txBody>
                <a:bodyPr/>
                <a:lstStyle/>
                <a:p>
                  <a:pPr algn="ctr"/>
                  <a:r>
                    <a:rPr lang="tr-TR" sz="1400"/>
                    <a:t>Bilgi Topla</a:t>
                  </a:r>
                </a:p>
              </p:txBody>
            </p:sp>
            <p:sp>
              <p:nvSpPr>
                <p:cNvPr id="311307" name="Text Box 10"/>
                <p:cNvSpPr txBox="1">
                  <a:spLocks noChangeArrowheads="1"/>
                </p:cNvSpPr>
                <p:nvPr/>
              </p:nvSpPr>
              <p:spPr bwMode="auto">
                <a:xfrm>
                  <a:off x="1792" y="5738"/>
                  <a:ext cx="2431" cy="540"/>
                </a:xfrm>
                <a:prstGeom prst="rect">
                  <a:avLst/>
                </a:prstGeom>
                <a:noFill/>
                <a:ln w="9525">
                  <a:solidFill>
                    <a:schemeClr val="tx1"/>
                  </a:solidFill>
                  <a:miter lim="800000"/>
                  <a:headEnd/>
                  <a:tailEnd/>
                </a:ln>
              </p:spPr>
              <p:txBody>
                <a:bodyPr/>
                <a:lstStyle/>
                <a:p>
                  <a:pPr algn="ctr"/>
                  <a:r>
                    <a:rPr lang="tr-TR" sz="1400"/>
                    <a:t>Tehlikeleri Tanımla</a:t>
                  </a:r>
                </a:p>
              </p:txBody>
            </p:sp>
            <p:sp>
              <p:nvSpPr>
                <p:cNvPr id="311308" name="Text Box 11"/>
                <p:cNvSpPr txBox="1">
                  <a:spLocks noChangeArrowheads="1"/>
                </p:cNvSpPr>
                <p:nvPr/>
              </p:nvSpPr>
              <p:spPr bwMode="auto">
                <a:xfrm>
                  <a:off x="1792" y="6638"/>
                  <a:ext cx="2431" cy="540"/>
                </a:xfrm>
                <a:prstGeom prst="rect">
                  <a:avLst/>
                </a:prstGeom>
                <a:noFill/>
                <a:ln w="9525">
                  <a:solidFill>
                    <a:schemeClr val="tx1"/>
                  </a:solidFill>
                  <a:miter lim="800000"/>
                  <a:headEnd/>
                  <a:tailEnd/>
                </a:ln>
              </p:spPr>
              <p:txBody>
                <a:bodyPr/>
                <a:lstStyle/>
                <a:p>
                  <a:pPr algn="ctr"/>
                  <a:r>
                    <a:rPr lang="tr-TR" sz="1400"/>
                    <a:t>Riskleri Değerlendir</a:t>
                  </a:r>
                </a:p>
              </p:txBody>
            </p:sp>
            <p:sp>
              <p:nvSpPr>
                <p:cNvPr id="311309" name="Text Box 12"/>
                <p:cNvSpPr txBox="1">
                  <a:spLocks noChangeArrowheads="1"/>
                </p:cNvSpPr>
                <p:nvPr/>
              </p:nvSpPr>
              <p:spPr bwMode="auto">
                <a:xfrm>
                  <a:off x="1605" y="7538"/>
                  <a:ext cx="2805" cy="540"/>
                </a:xfrm>
                <a:prstGeom prst="rect">
                  <a:avLst/>
                </a:prstGeom>
                <a:noFill/>
                <a:ln w="9525">
                  <a:solidFill>
                    <a:schemeClr val="tx1"/>
                  </a:solidFill>
                  <a:miter lim="800000"/>
                  <a:headEnd/>
                  <a:tailEnd/>
                </a:ln>
              </p:spPr>
              <p:txBody>
                <a:bodyPr/>
                <a:lstStyle/>
                <a:p>
                  <a:r>
                    <a:rPr lang="tr-TR" sz="1400"/>
                    <a:t>Güvenlik Önlemleri Öner</a:t>
                  </a:r>
                </a:p>
              </p:txBody>
            </p:sp>
            <p:sp>
              <p:nvSpPr>
                <p:cNvPr id="311310" name="Text Box 13"/>
                <p:cNvSpPr txBox="1">
                  <a:spLocks noChangeArrowheads="1"/>
                </p:cNvSpPr>
                <p:nvPr/>
              </p:nvSpPr>
              <p:spPr bwMode="auto">
                <a:xfrm>
                  <a:off x="1979" y="8618"/>
                  <a:ext cx="2057" cy="540"/>
                </a:xfrm>
                <a:prstGeom prst="rect">
                  <a:avLst/>
                </a:prstGeom>
                <a:noFill/>
                <a:ln w="9525">
                  <a:solidFill>
                    <a:schemeClr val="tx1"/>
                  </a:solidFill>
                  <a:miter lim="800000"/>
                  <a:headEnd/>
                  <a:tailEnd/>
                </a:ln>
              </p:spPr>
              <p:txBody>
                <a:bodyPr/>
                <a:lstStyle/>
                <a:p>
                  <a:pPr algn="ctr"/>
                  <a:r>
                    <a:rPr lang="tr-TR" sz="1400"/>
                    <a:t>Özetle</a:t>
                  </a:r>
                </a:p>
              </p:txBody>
            </p:sp>
            <p:sp>
              <p:nvSpPr>
                <p:cNvPr id="311311" name="Text Box 14"/>
                <p:cNvSpPr txBox="1">
                  <a:spLocks noChangeArrowheads="1"/>
                </p:cNvSpPr>
                <p:nvPr/>
              </p:nvSpPr>
              <p:spPr bwMode="auto">
                <a:xfrm>
                  <a:off x="1979" y="9518"/>
                  <a:ext cx="2057" cy="540"/>
                </a:xfrm>
                <a:prstGeom prst="rect">
                  <a:avLst/>
                </a:prstGeom>
                <a:noFill/>
                <a:ln w="9525">
                  <a:solidFill>
                    <a:schemeClr val="tx1"/>
                  </a:solidFill>
                  <a:miter lim="800000"/>
                  <a:headEnd/>
                  <a:tailEnd/>
                </a:ln>
              </p:spPr>
              <p:txBody>
                <a:bodyPr/>
                <a:lstStyle/>
                <a:p>
                  <a:pPr algn="ctr"/>
                  <a:r>
                    <a:rPr lang="tr-TR" sz="1400"/>
                    <a:t>Karar ver</a:t>
                  </a:r>
                </a:p>
              </p:txBody>
            </p:sp>
            <p:sp>
              <p:nvSpPr>
                <p:cNvPr id="311312" name="Text Box 15"/>
                <p:cNvSpPr txBox="1">
                  <a:spLocks noChangeArrowheads="1"/>
                </p:cNvSpPr>
                <p:nvPr/>
              </p:nvSpPr>
              <p:spPr bwMode="auto">
                <a:xfrm>
                  <a:off x="1979" y="10418"/>
                  <a:ext cx="2057" cy="540"/>
                </a:xfrm>
                <a:prstGeom prst="rect">
                  <a:avLst/>
                </a:prstGeom>
                <a:noFill/>
                <a:ln w="9525">
                  <a:solidFill>
                    <a:schemeClr val="tx1"/>
                  </a:solidFill>
                  <a:miter lim="800000"/>
                  <a:headEnd/>
                  <a:tailEnd/>
                </a:ln>
              </p:spPr>
              <p:txBody>
                <a:bodyPr/>
                <a:lstStyle/>
                <a:p>
                  <a:pPr algn="ctr"/>
                  <a:r>
                    <a:rPr lang="tr-TR" sz="1400"/>
                    <a:t>Uygula</a:t>
                  </a:r>
                </a:p>
              </p:txBody>
            </p:sp>
            <p:sp>
              <p:nvSpPr>
                <p:cNvPr id="311313" name="Text Box 16"/>
                <p:cNvSpPr txBox="1">
                  <a:spLocks noChangeArrowheads="1"/>
                </p:cNvSpPr>
                <p:nvPr/>
              </p:nvSpPr>
              <p:spPr bwMode="auto">
                <a:xfrm>
                  <a:off x="1979" y="11318"/>
                  <a:ext cx="2057" cy="540"/>
                </a:xfrm>
                <a:prstGeom prst="rect">
                  <a:avLst/>
                </a:prstGeom>
                <a:noFill/>
                <a:ln w="9525">
                  <a:solidFill>
                    <a:schemeClr val="tx1"/>
                  </a:solidFill>
                  <a:miter lim="800000"/>
                  <a:headEnd/>
                  <a:tailEnd/>
                </a:ln>
              </p:spPr>
              <p:txBody>
                <a:bodyPr/>
                <a:lstStyle/>
                <a:p>
                  <a:pPr algn="ctr"/>
                  <a:r>
                    <a:rPr lang="tr-TR" sz="1400"/>
                    <a:t>Gözden Geçir</a:t>
                  </a:r>
                </a:p>
              </p:txBody>
            </p:sp>
            <p:sp>
              <p:nvSpPr>
                <p:cNvPr id="311314" name="Line 17"/>
                <p:cNvSpPr>
                  <a:spLocks noChangeShapeType="1"/>
                </p:cNvSpPr>
                <p:nvPr/>
              </p:nvSpPr>
              <p:spPr bwMode="auto">
                <a:xfrm>
                  <a:off x="2914" y="4298"/>
                  <a:ext cx="0" cy="540"/>
                </a:xfrm>
                <a:prstGeom prst="line">
                  <a:avLst/>
                </a:prstGeom>
                <a:noFill/>
                <a:ln w="9525">
                  <a:solidFill>
                    <a:schemeClr val="tx1"/>
                  </a:solidFill>
                  <a:round/>
                  <a:headEnd/>
                  <a:tailEnd type="triangle" w="med" len="med"/>
                </a:ln>
              </p:spPr>
              <p:txBody>
                <a:bodyPr/>
                <a:lstStyle/>
                <a:p>
                  <a:endParaRPr lang="tr-TR"/>
                </a:p>
              </p:txBody>
            </p:sp>
            <p:sp>
              <p:nvSpPr>
                <p:cNvPr id="311315" name="Line 18"/>
                <p:cNvSpPr>
                  <a:spLocks noChangeShapeType="1"/>
                </p:cNvSpPr>
                <p:nvPr/>
              </p:nvSpPr>
              <p:spPr bwMode="auto">
                <a:xfrm>
                  <a:off x="2914" y="5378"/>
                  <a:ext cx="0" cy="360"/>
                </a:xfrm>
                <a:prstGeom prst="line">
                  <a:avLst/>
                </a:prstGeom>
                <a:noFill/>
                <a:ln w="9525">
                  <a:solidFill>
                    <a:schemeClr val="tx1"/>
                  </a:solidFill>
                  <a:round/>
                  <a:headEnd/>
                  <a:tailEnd type="triangle" w="med" len="med"/>
                </a:ln>
              </p:spPr>
              <p:txBody>
                <a:bodyPr/>
                <a:lstStyle/>
                <a:p>
                  <a:endParaRPr lang="tr-TR"/>
                </a:p>
              </p:txBody>
            </p:sp>
            <p:sp>
              <p:nvSpPr>
                <p:cNvPr id="311316" name="Line 19"/>
                <p:cNvSpPr>
                  <a:spLocks noChangeShapeType="1"/>
                </p:cNvSpPr>
                <p:nvPr/>
              </p:nvSpPr>
              <p:spPr bwMode="auto">
                <a:xfrm>
                  <a:off x="2914" y="6278"/>
                  <a:ext cx="0" cy="360"/>
                </a:xfrm>
                <a:prstGeom prst="line">
                  <a:avLst/>
                </a:prstGeom>
                <a:noFill/>
                <a:ln w="9525">
                  <a:solidFill>
                    <a:schemeClr val="tx1"/>
                  </a:solidFill>
                  <a:round/>
                  <a:headEnd/>
                  <a:tailEnd type="triangle" w="med" len="med"/>
                </a:ln>
              </p:spPr>
              <p:txBody>
                <a:bodyPr/>
                <a:lstStyle/>
                <a:p>
                  <a:endParaRPr lang="tr-TR"/>
                </a:p>
              </p:txBody>
            </p:sp>
            <p:sp>
              <p:nvSpPr>
                <p:cNvPr id="311317" name="Line 20"/>
                <p:cNvSpPr>
                  <a:spLocks noChangeShapeType="1"/>
                </p:cNvSpPr>
                <p:nvPr/>
              </p:nvSpPr>
              <p:spPr bwMode="auto">
                <a:xfrm>
                  <a:off x="2914" y="7178"/>
                  <a:ext cx="0" cy="360"/>
                </a:xfrm>
                <a:prstGeom prst="line">
                  <a:avLst/>
                </a:prstGeom>
                <a:noFill/>
                <a:ln w="9525">
                  <a:solidFill>
                    <a:schemeClr val="tx1"/>
                  </a:solidFill>
                  <a:round/>
                  <a:headEnd/>
                  <a:tailEnd type="triangle" w="med" len="med"/>
                </a:ln>
              </p:spPr>
              <p:txBody>
                <a:bodyPr/>
                <a:lstStyle/>
                <a:p>
                  <a:endParaRPr lang="tr-TR"/>
                </a:p>
              </p:txBody>
            </p:sp>
            <p:sp>
              <p:nvSpPr>
                <p:cNvPr id="311318" name="Line 21"/>
                <p:cNvSpPr>
                  <a:spLocks noChangeShapeType="1"/>
                </p:cNvSpPr>
                <p:nvPr/>
              </p:nvSpPr>
              <p:spPr bwMode="auto">
                <a:xfrm>
                  <a:off x="2914" y="8078"/>
                  <a:ext cx="0" cy="540"/>
                </a:xfrm>
                <a:prstGeom prst="line">
                  <a:avLst/>
                </a:prstGeom>
                <a:noFill/>
                <a:ln w="9525">
                  <a:solidFill>
                    <a:schemeClr val="tx1"/>
                  </a:solidFill>
                  <a:round/>
                  <a:headEnd/>
                  <a:tailEnd type="triangle" w="med" len="med"/>
                </a:ln>
              </p:spPr>
              <p:txBody>
                <a:bodyPr/>
                <a:lstStyle/>
                <a:p>
                  <a:endParaRPr lang="tr-TR"/>
                </a:p>
              </p:txBody>
            </p:sp>
            <p:sp>
              <p:nvSpPr>
                <p:cNvPr id="311319" name="Line 22"/>
                <p:cNvSpPr>
                  <a:spLocks noChangeShapeType="1"/>
                </p:cNvSpPr>
                <p:nvPr/>
              </p:nvSpPr>
              <p:spPr bwMode="auto">
                <a:xfrm>
                  <a:off x="2914" y="9158"/>
                  <a:ext cx="0" cy="360"/>
                </a:xfrm>
                <a:prstGeom prst="line">
                  <a:avLst/>
                </a:prstGeom>
                <a:noFill/>
                <a:ln w="9525">
                  <a:solidFill>
                    <a:schemeClr val="tx1"/>
                  </a:solidFill>
                  <a:round/>
                  <a:headEnd/>
                  <a:tailEnd type="triangle" w="med" len="med"/>
                </a:ln>
              </p:spPr>
              <p:txBody>
                <a:bodyPr/>
                <a:lstStyle/>
                <a:p>
                  <a:endParaRPr lang="tr-TR"/>
                </a:p>
              </p:txBody>
            </p:sp>
            <p:sp>
              <p:nvSpPr>
                <p:cNvPr id="311320" name="Line 23"/>
                <p:cNvSpPr>
                  <a:spLocks noChangeShapeType="1"/>
                </p:cNvSpPr>
                <p:nvPr/>
              </p:nvSpPr>
              <p:spPr bwMode="auto">
                <a:xfrm>
                  <a:off x="2914" y="10058"/>
                  <a:ext cx="0" cy="360"/>
                </a:xfrm>
                <a:prstGeom prst="line">
                  <a:avLst/>
                </a:prstGeom>
                <a:noFill/>
                <a:ln w="9525">
                  <a:solidFill>
                    <a:schemeClr val="tx1"/>
                  </a:solidFill>
                  <a:round/>
                  <a:headEnd/>
                  <a:tailEnd type="triangle" w="med" len="med"/>
                </a:ln>
              </p:spPr>
              <p:txBody>
                <a:bodyPr/>
                <a:lstStyle/>
                <a:p>
                  <a:endParaRPr lang="tr-TR"/>
                </a:p>
              </p:txBody>
            </p:sp>
            <p:sp>
              <p:nvSpPr>
                <p:cNvPr id="311321" name="Line 24"/>
                <p:cNvSpPr>
                  <a:spLocks noChangeShapeType="1"/>
                </p:cNvSpPr>
                <p:nvPr/>
              </p:nvSpPr>
              <p:spPr bwMode="auto">
                <a:xfrm>
                  <a:off x="2914" y="10958"/>
                  <a:ext cx="0" cy="360"/>
                </a:xfrm>
                <a:prstGeom prst="line">
                  <a:avLst/>
                </a:prstGeom>
                <a:noFill/>
                <a:ln w="9525">
                  <a:solidFill>
                    <a:schemeClr val="tx1"/>
                  </a:solidFill>
                  <a:round/>
                  <a:headEnd/>
                  <a:tailEnd type="triangle" w="med" len="med"/>
                </a:ln>
              </p:spPr>
              <p:txBody>
                <a:bodyPr/>
                <a:lstStyle/>
                <a:p>
                  <a:endParaRPr lang="tr-TR"/>
                </a:p>
              </p:txBody>
            </p:sp>
            <p:sp>
              <p:nvSpPr>
                <p:cNvPr id="311322" name="Line 25"/>
                <p:cNvSpPr>
                  <a:spLocks noChangeShapeType="1"/>
                </p:cNvSpPr>
                <p:nvPr/>
              </p:nvSpPr>
              <p:spPr bwMode="auto">
                <a:xfrm>
                  <a:off x="2914" y="8258"/>
                  <a:ext cx="2431" cy="0"/>
                </a:xfrm>
                <a:prstGeom prst="line">
                  <a:avLst/>
                </a:prstGeom>
                <a:noFill/>
                <a:ln w="9525">
                  <a:solidFill>
                    <a:schemeClr val="tx1"/>
                  </a:solidFill>
                  <a:round/>
                  <a:headEnd/>
                  <a:tailEnd/>
                </a:ln>
              </p:spPr>
              <p:txBody>
                <a:bodyPr/>
                <a:lstStyle/>
                <a:p>
                  <a:endParaRPr lang="tr-TR"/>
                </a:p>
              </p:txBody>
            </p:sp>
            <p:sp>
              <p:nvSpPr>
                <p:cNvPr id="311323" name="Line 26"/>
                <p:cNvSpPr>
                  <a:spLocks noChangeShapeType="1"/>
                </p:cNvSpPr>
                <p:nvPr/>
              </p:nvSpPr>
              <p:spPr bwMode="auto">
                <a:xfrm flipV="1">
                  <a:off x="5345" y="4478"/>
                  <a:ext cx="0" cy="3780"/>
                </a:xfrm>
                <a:prstGeom prst="line">
                  <a:avLst/>
                </a:prstGeom>
                <a:noFill/>
                <a:ln w="9525">
                  <a:solidFill>
                    <a:schemeClr val="tx1"/>
                  </a:solidFill>
                  <a:round/>
                  <a:headEnd/>
                  <a:tailEnd/>
                </a:ln>
              </p:spPr>
              <p:txBody>
                <a:bodyPr/>
                <a:lstStyle/>
                <a:p>
                  <a:endParaRPr lang="tr-TR"/>
                </a:p>
              </p:txBody>
            </p:sp>
            <p:sp>
              <p:nvSpPr>
                <p:cNvPr id="311324" name="Line 27"/>
                <p:cNvSpPr>
                  <a:spLocks noChangeShapeType="1"/>
                </p:cNvSpPr>
                <p:nvPr/>
              </p:nvSpPr>
              <p:spPr bwMode="auto">
                <a:xfrm flipV="1">
                  <a:off x="5345" y="5918"/>
                  <a:ext cx="0" cy="2340"/>
                </a:xfrm>
                <a:prstGeom prst="line">
                  <a:avLst/>
                </a:prstGeom>
                <a:noFill/>
                <a:ln w="9525">
                  <a:solidFill>
                    <a:schemeClr val="tx1"/>
                  </a:solidFill>
                  <a:round/>
                  <a:headEnd/>
                  <a:tailEnd type="triangle" w="med" len="med"/>
                </a:ln>
              </p:spPr>
              <p:txBody>
                <a:bodyPr/>
                <a:lstStyle/>
                <a:p>
                  <a:endParaRPr lang="tr-TR"/>
                </a:p>
              </p:txBody>
            </p:sp>
            <p:sp>
              <p:nvSpPr>
                <p:cNvPr id="311325" name="Text Box 28"/>
                <p:cNvSpPr txBox="1">
                  <a:spLocks noChangeArrowheads="1"/>
                </p:cNvSpPr>
                <p:nvPr/>
              </p:nvSpPr>
              <p:spPr bwMode="auto">
                <a:xfrm>
                  <a:off x="5532" y="5735"/>
                  <a:ext cx="3740" cy="1440"/>
                </a:xfrm>
                <a:prstGeom prst="rect">
                  <a:avLst/>
                </a:prstGeom>
                <a:noFill/>
                <a:ln w="9525">
                  <a:solidFill>
                    <a:schemeClr val="tx1"/>
                  </a:solidFill>
                  <a:miter lim="800000"/>
                  <a:headEnd/>
                  <a:tailEnd/>
                </a:ln>
              </p:spPr>
              <p:txBody>
                <a:bodyPr/>
                <a:lstStyle/>
                <a:p>
                  <a:endParaRPr lang="tr-TR" sz="1400"/>
                </a:p>
                <a:p>
                  <a:pPr algn="ctr"/>
                  <a:r>
                    <a:rPr lang="tr-TR" sz="1400"/>
                    <a:t>Gerekli ise </a:t>
                  </a:r>
                </a:p>
                <a:p>
                  <a:pPr algn="ctr"/>
                  <a:r>
                    <a:rPr lang="tr-TR" sz="1400"/>
                    <a:t>tamamlayıcı analiz yap</a:t>
                  </a:r>
                </a:p>
              </p:txBody>
            </p:sp>
          </p:grpSp>
        </p:grpSp>
      </p:grpSp>
      <p:sp>
        <p:nvSpPr>
          <p:cNvPr id="311298" name="Text Box 29"/>
          <p:cNvSpPr txBox="1">
            <a:spLocks noChangeArrowheads="1"/>
          </p:cNvSpPr>
          <p:nvPr/>
        </p:nvSpPr>
        <p:spPr bwMode="auto">
          <a:xfrm>
            <a:off x="0" y="188913"/>
            <a:ext cx="9144000" cy="457200"/>
          </a:xfrm>
          <a:prstGeom prst="rect">
            <a:avLst/>
          </a:prstGeom>
          <a:noFill/>
          <a:ln w="9525">
            <a:noFill/>
            <a:miter lim="800000"/>
            <a:headEnd/>
            <a:tailEnd/>
          </a:ln>
        </p:spPr>
        <p:txBody>
          <a:bodyPr>
            <a:spAutoFit/>
          </a:bodyPr>
          <a:lstStyle/>
          <a:p>
            <a:pPr algn="ctr">
              <a:spcBef>
                <a:spcPct val="50000"/>
              </a:spcBef>
            </a:pPr>
            <a:r>
              <a:rPr lang="tr-TR" sz="2400" b="1" dirty="0" smtClean="0"/>
              <a:t>İş Güvenlik </a:t>
            </a:r>
            <a:r>
              <a:rPr lang="tr-TR" sz="2400" b="1" dirty="0"/>
              <a:t>Analizi</a:t>
            </a:r>
          </a:p>
        </p:txBody>
      </p:sp>
      <p:sp>
        <p:nvSpPr>
          <p:cNvPr id="2" name="Slayt Numarası Yer Tutucusu 1"/>
          <p:cNvSpPr>
            <a:spLocks noGrp="1"/>
          </p:cNvSpPr>
          <p:nvPr>
            <p:ph type="sldNum" sz="quarter" idx="12"/>
          </p:nvPr>
        </p:nvSpPr>
        <p:spPr/>
        <p:txBody>
          <a:bodyPr/>
          <a:lstStyle/>
          <a:p>
            <a:pPr>
              <a:defRPr/>
            </a:pPr>
            <a:fld id="{A5F0B75E-E029-4AEB-ADA3-046D781F8896}" type="slidenum">
              <a:rPr lang="tr-TR"/>
              <a:pPr>
                <a:defRPr/>
              </a:pPr>
              <a:t>39</a:t>
            </a:fld>
            <a:endParaRPr lang="tr-TR"/>
          </a:p>
        </p:txBody>
      </p:sp>
    </p:spTree>
    <p:extLst>
      <p:ext uri="{BB962C8B-B14F-4D97-AF65-F5344CB8AC3E}">
        <p14:creationId xmlns:p14="http://schemas.microsoft.com/office/powerpoint/2010/main" val="1914956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912"/>
            <a:ext cx="8507288" cy="6669087"/>
          </a:xfrm>
        </p:spPr>
        <p:style>
          <a:lnRef idx="1">
            <a:schemeClr val="accent5"/>
          </a:lnRef>
          <a:fillRef idx="2">
            <a:schemeClr val="accent5"/>
          </a:fillRef>
          <a:effectRef idx="1">
            <a:schemeClr val="accent5"/>
          </a:effectRef>
          <a:fontRef idx="minor">
            <a:schemeClr val="dk1"/>
          </a:fontRef>
        </p:style>
        <p:txBody>
          <a:bodyPr rtlCol="0">
            <a:noAutofit/>
          </a:bodyPr>
          <a:lstStyle/>
          <a:p>
            <a:pPr marL="0" indent="0" eaLnBrk="1" fontAlgn="auto" hangingPunct="1">
              <a:spcAft>
                <a:spcPts val="0"/>
              </a:spcAft>
              <a:buNone/>
              <a:defRPr/>
            </a:pPr>
            <a:r>
              <a:rPr lang="tr-TR" sz="2400" dirty="0" smtClean="0">
                <a:solidFill>
                  <a:srgbClr val="FF0000"/>
                </a:solidFill>
                <a:effectLst>
                  <a:outerShdw blurRad="38100" dist="38100" dir="2700000" algn="tl">
                    <a:srgbClr val="000000">
                      <a:alpha val="43137"/>
                    </a:srgbClr>
                  </a:outerShdw>
                </a:effectLst>
              </a:rPr>
              <a:t>Sağlığın</a:t>
            </a:r>
            <a:r>
              <a:rPr lang="tr-TR" sz="2400" dirty="0" smtClean="0">
                <a:effectLst>
                  <a:outerShdw blurRad="38100" dist="38100" dir="2700000" algn="tl">
                    <a:srgbClr val="000000">
                      <a:alpha val="43137"/>
                    </a:srgbClr>
                  </a:outerShdw>
                </a:effectLst>
              </a:rPr>
              <a:t> </a:t>
            </a:r>
            <a:r>
              <a:rPr lang="tr-TR" sz="2400" dirty="0">
                <a:solidFill>
                  <a:srgbClr val="FF0000"/>
                </a:solidFill>
                <a:effectLst>
                  <a:outerShdw blurRad="38100" dist="38100" dir="2700000" algn="tl">
                    <a:srgbClr val="000000">
                      <a:alpha val="43137"/>
                    </a:srgbClr>
                  </a:outerShdw>
                </a:effectLst>
              </a:rPr>
              <a:t>bozulması</a:t>
            </a:r>
            <a:r>
              <a:rPr lang="tr-TR" sz="2400" dirty="0">
                <a:effectLst>
                  <a:outerShdw blurRad="38100" dist="38100" dir="2700000" algn="tl">
                    <a:srgbClr val="000000">
                      <a:alpha val="43137"/>
                    </a:srgbClr>
                  </a:outerShdw>
                </a:effectLst>
              </a:rPr>
              <a:t>: Bir iş faaliyetinin veya işle ilgili durumun yol açtığı ve/veya kötüleştirdiği belirlenebilir, olumsuz fiziksel veya ruhsal durum </a:t>
            </a:r>
            <a:endParaRPr lang="tr-TR" sz="2400" dirty="0" smtClean="0">
              <a:effectLst>
                <a:outerShdw blurRad="38100" dist="38100" dir="2700000" algn="tl">
                  <a:srgbClr val="000000">
                    <a:alpha val="43137"/>
                  </a:srgbClr>
                </a:outerShdw>
              </a:effectLst>
            </a:endParaRPr>
          </a:p>
          <a:p>
            <a:pPr marL="0" indent="0" eaLnBrk="1" fontAlgn="auto" hangingPunct="1">
              <a:spcAft>
                <a:spcPts val="0"/>
              </a:spcAft>
              <a:buNone/>
              <a:defRPr/>
            </a:pPr>
            <a:r>
              <a:rPr lang="tr-TR" sz="2400" dirty="0" smtClean="0">
                <a:solidFill>
                  <a:srgbClr val="FF0000"/>
                </a:solidFill>
                <a:effectLst>
                  <a:outerShdw blurRad="38100" dist="38100" dir="2700000" algn="tl">
                    <a:srgbClr val="000000">
                      <a:alpha val="43137"/>
                    </a:srgbClr>
                  </a:outerShdw>
                </a:effectLst>
              </a:rPr>
              <a:t>Olay: </a:t>
            </a:r>
            <a:r>
              <a:rPr lang="tr-TR" sz="2400" dirty="0" smtClean="0">
                <a:effectLst>
                  <a:outerShdw blurRad="38100" dist="38100" dir="2700000" algn="tl">
                    <a:srgbClr val="000000">
                      <a:alpha val="43137"/>
                    </a:srgbClr>
                  </a:outerShdw>
                </a:effectLst>
              </a:rPr>
              <a:t>Yaralanmaya</a:t>
            </a:r>
            <a:r>
              <a:rPr lang="tr-TR" sz="2400" dirty="0">
                <a:effectLst>
                  <a:outerShdw blurRad="38100" dist="38100" dir="2700000" algn="tl">
                    <a:srgbClr val="000000">
                      <a:alpha val="43137"/>
                    </a:srgbClr>
                  </a:outerShdw>
                </a:effectLst>
              </a:rPr>
              <a:t>, sağlığın bozulmasına veya ölüme sebep olan veya sebep olacak potansiyele sahip olan işle ilgili </a:t>
            </a:r>
            <a:r>
              <a:rPr lang="tr-TR" sz="2400" dirty="0" smtClean="0">
                <a:effectLst>
                  <a:outerShdw blurRad="38100" dist="38100" dir="2700000" algn="tl">
                    <a:srgbClr val="000000">
                      <a:alpha val="43137"/>
                    </a:srgbClr>
                  </a:outerShdw>
                </a:effectLst>
              </a:rPr>
              <a:t>DURUMLAR. </a:t>
            </a:r>
          </a:p>
          <a:p>
            <a:pPr marL="0" indent="0" eaLnBrk="1" fontAlgn="auto" hangingPunct="1">
              <a:spcAft>
                <a:spcPts val="0"/>
              </a:spcAft>
              <a:buNone/>
              <a:defRPr/>
            </a:pPr>
            <a:r>
              <a:rPr lang="tr-TR" sz="2400" dirty="0" smtClean="0">
                <a:solidFill>
                  <a:srgbClr val="FF0000"/>
                </a:solidFill>
                <a:effectLst>
                  <a:outerShdw blurRad="38100" dist="38100" dir="2700000" algn="tl">
                    <a:srgbClr val="000000">
                      <a:alpha val="43137"/>
                    </a:srgbClr>
                  </a:outerShdw>
                </a:effectLst>
              </a:rPr>
              <a:t>Yaralanmaya</a:t>
            </a:r>
            <a:r>
              <a:rPr lang="tr-TR" sz="2400" dirty="0">
                <a:solidFill>
                  <a:srgbClr val="FF0000"/>
                </a:solidFill>
                <a:effectLst>
                  <a:outerShdw blurRad="38100" dist="38100" dir="2700000" algn="tl">
                    <a:srgbClr val="000000">
                      <a:alpha val="43137"/>
                    </a:srgbClr>
                  </a:outerShdw>
                </a:effectLst>
              </a:rPr>
              <a:t>, </a:t>
            </a:r>
            <a:r>
              <a:rPr lang="tr-TR" sz="2400" dirty="0">
                <a:effectLst>
                  <a:outerShdw blurRad="38100" dist="38100" dir="2700000" algn="tl">
                    <a:srgbClr val="000000">
                      <a:alpha val="43137"/>
                    </a:srgbClr>
                  </a:outerShdw>
                </a:effectLst>
              </a:rPr>
              <a:t>sağlığın bozulmasına veya ölüme sebep olmadan gerçekleşen olaylara “Hasarsız olay- Ramak </a:t>
            </a:r>
            <a:r>
              <a:rPr lang="tr-TR" sz="2400" dirty="0" smtClean="0">
                <a:effectLst>
                  <a:outerShdw blurRad="38100" dist="38100" dir="2700000" algn="tl">
                    <a:srgbClr val="000000">
                      <a:alpha val="43137"/>
                    </a:srgbClr>
                  </a:outerShdw>
                </a:effectLst>
              </a:rPr>
              <a:t>kala olay” </a:t>
            </a:r>
            <a:r>
              <a:rPr lang="tr-TR" sz="2400" dirty="0">
                <a:effectLst>
                  <a:outerShdw blurRad="38100" dist="38100" dir="2700000" algn="tl">
                    <a:srgbClr val="000000">
                      <a:alpha val="43137"/>
                    </a:srgbClr>
                  </a:outerShdw>
                </a:effectLst>
              </a:rPr>
              <a:t>denilmektedir. </a:t>
            </a:r>
            <a:endParaRPr lang="tr-TR" sz="2400" dirty="0" smtClean="0">
              <a:effectLst>
                <a:outerShdw blurRad="38100" dist="38100" dir="2700000" algn="tl">
                  <a:srgbClr val="000000">
                    <a:alpha val="43137"/>
                  </a:srgbClr>
                </a:outerShdw>
              </a:effectLst>
            </a:endParaRPr>
          </a:p>
          <a:p>
            <a:pPr marL="0" indent="0" eaLnBrk="1" fontAlgn="auto" hangingPunct="1">
              <a:spcAft>
                <a:spcPts val="0"/>
              </a:spcAft>
              <a:buNone/>
              <a:defRPr/>
            </a:pPr>
            <a:r>
              <a:rPr lang="tr-TR" sz="2400" dirty="0" smtClean="0">
                <a:solidFill>
                  <a:srgbClr val="FF0000"/>
                </a:solidFill>
                <a:effectLst>
                  <a:outerShdw blurRad="38100" dist="38100" dir="2700000" algn="tl">
                    <a:srgbClr val="000000">
                      <a:alpha val="43137"/>
                    </a:srgbClr>
                  </a:outerShdw>
                </a:effectLst>
              </a:rPr>
              <a:t>Kaza: </a:t>
            </a:r>
            <a:r>
              <a:rPr lang="tr-TR" sz="2400" dirty="0" smtClean="0">
                <a:effectLst>
                  <a:outerShdw blurRad="38100" dist="38100" dir="2700000" algn="tl">
                    <a:srgbClr val="000000">
                      <a:alpha val="43137"/>
                    </a:srgbClr>
                  </a:outerShdw>
                </a:effectLst>
              </a:rPr>
              <a:t>Yaralanmaya</a:t>
            </a:r>
            <a:r>
              <a:rPr lang="tr-TR" sz="2400" dirty="0">
                <a:effectLst>
                  <a:outerShdw blurRad="38100" dist="38100" dir="2700000" algn="tl">
                    <a:srgbClr val="000000">
                      <a:alpha val="43137"/>
                    </a:srgbClr>
                  </a:outerShdw>
                </a:effectLst>
              </a:rPr>
              <a:t>, sağlığın bozulmasına veya ölüme sebep olan olaydır. </a:t>
            </a:r>
            <a:endParaRPr lang="tr-TR" sz="2400" dirty="0" smtClean="0">
              <a:effectLst>
                <a:outerShdw blurRad="38100" dist="38100" dir="2700000" algn="tl">
                  <a:srgbClr val="000000">
                    <a:alpha val="43137"/>
                  </a:srgbClr>
                </a:outerShdw>
              </a:effectLst>
            </a:endParaRPr>
          </a:p>
          <a:p>
            <a:pPr marL="0" indent="0" eaLnBrk="1" fontAlgn="auto" hangingPunct="1">
              <a:spcAft>
                <a:spcPts val="0"/>
              </a:spcAft>
              <a:buNone/>
              <a:defRPr/>
            </a:pPr>
            <a:r>
              <a:rPr lang="tr-TR" sz="2400" dirty="0" err="1" smtClean="0">
                <a:solidFill>
                  <a:srgbClr val="FF0000"/>
                </a:solidFill>
                <a:effectLst>
                  <a:outerShdw blurRad="38100" dist="38100" dir="2700000" algn="tl">
                    <a:srgbClr val="000000">
                      <a:alpha val="43137"/>
                    </a:srgbClr>
                  </a:outerShdw>
                </a:effectLst>
              </a:rPr>
              <a:t>Risk</a:t>
            </a:r>
            <a:r>
              <a:rPr lang="tr-TR" sz="2400" dirty="0" err="1" smtClean="0">
                <a:effectLst>
                  <a:outerShdw blurRad="38100" dist="38100" dir="2700000" algn="tl">
                    <a:srgbClr val="000000">
                      <a:alpha val="43137"/>
                    </a:srgbClr>
                  </a:outerShdw>
                </a:effectLst>
              </a:rPr>
              <a:t>:Tehlikeli</a:t>
            </a:r>
            <a:r>
              <a:rPr lang="tr-TR" sz="2400" dirty="0" smtClean="0">
                <a:effectLst>
                  <a:outerShdw blurRad="38100" dist="38100" dir="2700000" algn="tl">
                    <a:srgbClr val="000000">
                      <a:alpha val="43137"/>
                    </a:srgbClr>
                  </a:outerShdw>
                </a:effectLst>
              </a:rPr>
              <a:t> </a:t>
            </a:r>
            <a:r>
              <a:rPr lang="tr-TR" sz="2400" dirty="0">
                <a:effectLst>
                  <a:outerShdw blurRad="38100" dist="38100" dir="2700000" algn="tl">
                    <a:srgbClr val="000000">
                      <a:alpha val="43137"/>
                    </a:srgbClr>
                  </a:outerShdw>
                </a:effectLst>
              </a:rPr>
              <a:t>bir olayın veya maruz kalma durumunun meydana gelme olasılığı ile olay veya maruz kalma durumunun yol açabileceği yaralanma veya sağlık bozulmasının ciddiyet derecesinin birleşimi. </a:t>
            </a:r>
          </a:p>
        </p:txBody>
      </p:sp>
      <p:sp>
        <p:nvSpPr>
          <p:cNvPr id="2" name="Slayt Numarası Yer Tutucusu 1"/>
          <p:cNvSpPr>
            <a:spLocks noGrp="1"/>
          </p:cNvSpPr>
          <p:nvPr>
            <p:ph type="sldNum" sz="quarter" idx="12"/>
          </p:nvPr>
        </p:nvSpPr>
        <p:spPr/>
        <p:txBody>
          <a:bodyPr/>
          <a:lstStyle/>
          <a:p>
            <a:pPr>
              <a:defRPr/>
            </a:pPr>
            <a:fld id="{E96B8512-2D2B-4A4A-BEE8-2818330893B2}" type="slidenum">
              <a:rPr lang="tr-TR"/>
              <a:pPr>
                <a:defRPr/>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ext Box 2"/>
          <p:cNvSpPr txBox="1">
            <a:spLocks noChangeArrowheads="1"/>
          </p:cNvSpPr>
          <p:nvPr/>
        </p:nvSpPr>
        <p:spPr bwMode="auto">
          <a:xfrm>
            <a:off x="250825" y="652463"/>
            <a:ext cx="8642350" cy="5859462"/>
          </a:xfrm>
          <a:prstGeom prst="rect">
            <a:avLst/>
          </a:prstGeom>
          <a:noFill/>
          <a:ln w="9525">
            <a:noFill/>
            <a:miter lim="800000"/>
            <a:headEnd/>
            <a:tailEnd/>
          </a:ln>
        </p:spPr>
        <p:txBody>
          <a:bodyPr>
            <a:spAutoFit/>
          </a:bodyPr>
          <a:lstStyle/>
          <a:p>
            <a:pPr marL="342900" indent="-342900" algn="just"/>
            <a:r>
              <a:rPr lang="tr-TR" dirty="0"/>
              <a:t>	</a:t>
            </a:r>
            <a:r>
              <a:rPr lang="tr-TR" b="1" dirty="0"/>
              <a:t>Pek çok metot bulunmakla beraber bazı farklılıklarla risk değerlendirmesi ve yönetimi belirli aşamaları içerir.</a:t>
            </a:r>
          </a:p>
          <a:p>
            <a:pPr marL="342900" indent="-342900" algn="just"/>
            <a:endParaRPr lang="tr-TR" b="1" dirty="0"/>
          </a:p>
          <a:p>
            <a:pPr marL="342900" indent="-342900" algn="just"/>
            <a:r>
              <a:rPr lang="tr-TR" b="1" dirty="0"/>
              <a:t>	RİSK DEĞERLENDİRME AŞAMALARI</a:t>
            </a:r>
          </a:p>
          <a:p>
            <a:pPr marL="342900" indent="-342900" algn="just"/>
            <a:endParaRPr lang="tr-TR" b="1" dirty="0"/>
          </a:p>
          <a:p>
            <a:pPr marL="342900" indent="-342900" algn="just"/>
            <a:r>
              <a:rPr lang="tr-TR" b="1" dirty="0"/>
              <a:t>	</a:t>
            </a:r>
            <a:r>
              <a:rPr lang="tr-TR" b="1" dirty="0">
                <a:sym typeface="Wingdings 2" pitchFamily="18" charset="2"/>
              </a:rPr>
              <a:t> </a:t>
            </a:r>
            <a:r>
              <a:rPr lang="tr-TR" b="1" dirty="0"/>
              <a:t>Politika belirlemek</a:t>
            </a:r>
          </a:p>
          <a:p>
            <a:pPr marL="342900" indent="-342900" algn="just"/>
            <a:endParaRPr lang="tr-TR" b="1" dirty="0"/>
          </a:p>
          <a:p>
            <a:pPr marL="342900" indent="-342900" algn="just"/>
            <a:r>
              <a:rPr lang="tr-TR" b="1" dirty="0"/>
              <a:t>	</a:t>
            </a:r>
            <a:r>
              <a:rPr lang="tr-TR" b="1" dirty="0">
                <a:sym typeface="Wingdings 2" pitchFamily="18" charset="2"/>
              </a:rPr>
              <a:t></a:t>
            </a:r>
            <a:r>
              <a:rPr lang="tr-TR" dirty="0">
                <a:sym typeface="Wingdings 2" pitchFamily="18" charset="2"/>
              </a:rPr>
              <a:t> </a:t>
            </a:r>
            <a:r>
              <a:rPr lang="tr-TR" b="1" dirty="0"/>
              <a:t>Hazırlık yapmak ve sınırları belirlemek</a:t>
            </a:r>
          </a:p>
          <a:p>
            <a:pPr marL="342900" indent="-342900" algn="just"/>
            <a:endParaRPr lang="tr-TR" b="1" dirty="0"/>
          </a:p>
          <a:p>
            <a:pPr marL="342900" indent="-342900" algn="just"/>
            <a:r>
              <a:rPr lang="tr-TR" b="1" dirty="0"/>
              <a:t>	</a:t>
            </a:r>
            <a:r>
              <a:rPr lang="tr-TR" b="1" dirty="0">
                <a:sym typeface="Wingdings 2" pitchFamily="18" charset="2"/>
              </a:rPr>
              <a:t></a:t>
            </a:r>
            <a:r>
              <a:rPr lang="tr-TR" dirty="0">
                <a:sym typeface="Wingdings 2" pitchFamily="18" charset="2"/>
              </a:rPr>
              <a:t> </a:t>
            </a:r>
            <a:r>
              <a:rPr lang="tr-TR" b="1" dirty="0"/>
              <a:t>Tehlikeleri belirlemek</a:t>
            </a:r>
          </a:p>
          <a:p>
            <a:pPr marL="342900" indent="-342900" algn="just"/>
            <a:endParaRPr lang="tr-TR" b="1" dirty="0"/>
          </a:p>
          <a:p>
            <a:pPr marL="342900" indent="-342900" algn="just"/>
            <a:r>
              <a:rPr lang="tr-TR" b="1" dirty="0"/>
              <a:t>	</a:t>
            </a:r>
            <a:r>
              <a:rPr lang="tr-TR" b="1" dirty="0">
                <a:sym typeface="Wingdings 2" pitchFamily="18" charset="2"/>
              </a:rPr>
              <a:t></a:t>
            </a:r>
            <a:r>
              <a:rPr lang="tr-TR" dirty="0">
                <a:sym typeface="Wingdings 2" pitchFamily="18" charset="2"/>
              </a:rPr>
              <a:t> </a:t>
            </a:r>
            <a:r>
              <a:rPr lang="tr-TR" b="1" dirty="0"/>
              <a:t>Riskleri belirlemek</a:t>
            </a:r>
          </a:p>
          <a:p>
            <a:pPr marL="342900" indent="-342900" algn="just"/>
            <a:endParaRPr lang="tr-TR" b="1" dirty="0"/>
          </a:p>
          <a:p>
            <a:pPr marL="342900" indent="-342900" algn="just"/>
            <a:r>
              <a:rPr lang="tr-TR" b="1" dirty="0"/>
              <a:t>	</a:t>
            </a:r>
            <a:r>
              <a:rPr lang="tr-TR" b="1" dirty="0">
                <a:sym typeface="Wingdings 2" pitchFamily="18" charset="2"/>
              </a:rPr>
              <a:t></a:t>
            </a:r>
            <a:r>
              <a:rPr lang="tr-TR" dirty="0">
                <a:sym typeface="Wingdings 2" pitchFamily="18" charset="2"/>
              </a:rPr>
              <a:t> </a:t>
            </a:r>
            <a:r>
              <a:rPr lang="tr-TR" b="1" dirty="0"/>
              <a:t>Önlemleri belirlemek</a:t>
            </a:r>
          </a:p>
          <a:p>
            <a:pPr marL="342900" indent="-342900" algn="just"/>
            <a:endParaRPr lang="tr-TR" b="1" dirty="0"/>
          </a:p>
          <a:p>
            <a:pPr marL="342900" indent="-342900" algn="just"/>
            <a:r>
              <a:rPr lang="tr-TR" b="1" dirty="0"/>
              <a:t>	</a:t>
            </a:r>
            <a:r>
              <a:rPr lang="tr-TR" b="1" dirty="0">
                <a:sym typeface="Wingdings 2" pitchFamily="18" charset="2"/>
              </a:rPr>
              <a:t></a:t>
            </a:r>
            <a:r>
              <a:rPr lang="tr-TR" dirty="0">
                <a:sym typeface="Wingdings 2" pitchFamily="18" charset="2"/>
              </a:rPr>
              <a:t> </a:t>
            </a:r>
            <a:r>
              <a:rPr lang="tr-TR" b="1" dirty="0"/>
              <a:t>Uygulamak</a:t>
            </a:r>
          </a:p>
          <a:p>
            <a:pPr marL="342900" indent="-342900" algn="just"/>
            <a:endParaRPr lang="tr-TR" b="1" dirty="0"/>
          </a:p>
          <a:p>
            <a:pPr marL="342900" indent="-342900" algn="just"/>
            <a:r>
              <a:rPr lang="tr-TR" b="1" dirty="0"/>
              <a:t>	</a:t>
            </a:r>
            <a:r>
              <a:rPr lang="tr-TR" b="1" dirty="0">
                <a:sym typeface="Wingdings 2" pitchFamily="18" charset="2"/>
              </a:rPr>
              <a:t></a:t>
            </a:r>
            <a:r>
              <a:rPr lang="tr-TR" dirty="0">
                <a:sym typeface="Wingdings 2" pitchFamily="18" charset="2"/>
              </a:rPr>
              <a:t> </a:t>
            </a:r>
            <a:r>
              <a:rPr lang="tr-TR" b="1" dirty="0"/>
              <a:t>Uygulamayı ve yeterliliğini kontrol etmek</a:t>
            </a:r>
          </a:p>
          <a:p>
            <a:pPr marL="342900" indent="-342900" algn="just"/>
            <a:endParaRPr lang="tr-TR" b="1" dirty="0"/>
          </a:p>
          <a:p>
            <a:pPr marL="342900" indent="-342900" algn="just"/>
            <a:r>
              <a:rPr lang="tr-TR" b="1" dirty="0"/>
              <a:t>	</a:t>
            </a:r>
            <a:r>
              <a:rPr lang="tr-TR" b="1" dirty="0">
                <a:sym typeface="Wingdings 2" pitchFamily="18" charset="2"/>
              </a:rPr>
              <a:t></a:t>
            </a:r>
            <a:r>
              <a:rPr lang="tr-TR" dirty="0">
                <a:sym typeface="Wingdings 2" pitchFamily="18" charset="2"/>
              </a:rPr>
              <a:t> </a:t>
            </a:r>
            <a:r>
              <a:rPr lang="tr-TR" b="1" dirty="0"/>
              <a:t>Gerekiyorsa yeniden analiz yapmak</a:t>
            </a:r>
            <a:r>
              <a:rPr lang="tr-TR" dirty="0"/>
              <a:t> </a:t>
            </a:r>
          </a:p>
          <a:p>
            <a:pPr marL="342900" indent="-342900" algn="just"/>
            <a:endParaRPr lang="tr-TR" dirty="0"/>
          </a:p>
        </p:txBody>
      </p:sp>
      <p:sp>
        <p:nvSpPr>
          <p:cNvPr id="2" name="Slayt Numarası Yer Tutucusu 1"/>
          <p:cNvSpPr>
            <a:spLocks noGrp="1"/>
          </p:cNvSpPr>
          <p:nvPr>
            <p:ph type="sldNum" sz="quarter" idx="12"/>
          </p:nvPr>
        </p:nvSpPr>
        <p:spPr/>
        <p:txBody>
          <a:bodyPr/>
          <a:lstStyle/>
          <a:p>
            <a:pPr>
              <a:defRPr/>
            </a:pPr>
            <a:fld id="{55DFF365-4434-4F22-8978-8C609C543DE6}" type="slidenum">
              <a:rPr lang="tr-TR"/>
              <a:pPr>
                <a:defRPr/>
              </a:pPr>
              <a:t>40</a:t>
            </a:fld>
            <a:endParaRPr lang="tr-TR"/>
          </a:p>
        </p:txBody>
      </p:sp>
    </p:spTree>
    <p:extLst>
      <p:ext uri="{BB962C8B-B14F-4D97-AF65-F5344CB8AC3E}">
        <p14:creationId xmlns:p14="http://schemas.microsoft.com/office/powerpoint/2010/main" val="4061518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ayt Numarası Yer Tutucusu 3"/>
          <p:cNvSpPr>
            <a:spLocks noGrp="1"/>
          </p:cNvSpPr>
          <p:nvPr>
            <p:ph type="sldNum" sz="quarter" idx="12"/>
          </p:nvPr>
        </p:nvSpPr>
        <p:spPr>
          <a:xfrm>
            <a:off x="6629400" y="6400800"/>
            <a:ext cx="2286000" cy="228600"/>
          </a:xfrm>
        </p:spPr>
        <p:txBody>
          <a:bodyPr/>
          <a:lstStyle/>
          <a:p>
            <a:pPr>
              <a:defRPr/>
            </a:pPr>
            <a:fld id="{B8007C58-9D67-45EA-A42B-7D0A8187D5F3}" type="slidenum">
              <a:rPr lang="tr-TR" altLang="en-US"/>
              <a:pPr>
                <a:defRPr/>
              </a:pPr>
              <a:t>41</a:t>
            </a:fld>
            <a:endParaRPr lang="tr-TR" altLang="en-US"/>
          </a:p>
        </p:txBody>
      </p:sp>
      <p:sp>
        <p:nvSpPr>
          <p:cNvPr id="25" name="Line 2"/>
          <p:cNvSpPr>
            <a:spLocks noChangeShapeType="1"/>
          </p:cNvSpPr>
          <p:nvPr/>
        </p:nvSpPr>
        <p:spPr bwMode="auto">
          <a:xfrm>
            <a:off x="4191000" y="2133600"/>
            <a:ext cx="0" cy="1828800"/>
          </a:xfrm>
          <a:prstGeom prst="line">
            <a:avLst/>
          </a:prstGeom>
          <a:noFill/>
          <a:ln w="57150">
            <a:solidFill>
              <a:schemeClr val="folHlink"/>
            </a:solidFill>
            <a:round/>
            <a:headEnd type="oval" w="med" len="med"/>
            <a:tailEnd type="triangle" w="med" len="med"/>
          </a:ln>
        </p:spPr>
        <p:txBody>
          <a:bodyPr wrap="none" anchor="ctr"/>
          <a:lstStyle/>
          <a:p>
            <a:endParaRPr lang="tr-TR"/>
          </a:p>
        </p:txBody>
      </p:sp>
      <p:sp>
        <p:nvSpPr>
          <p:cNvPr id="26" name="Oval 3"/>
          <p:cNvSpPr>
            <a:spLocks noChangeArrowheads="1"/>
          </p:cNvSpPr>
          <p:nvPr/>
        </p:nvSpPr>
        <p:spPr bwMode="auto">
          <a:xfrm>
            <a:off x="533400" y="1295400"/>
            <a:ext cx="7391400" cy="4876800"/>
          </a:xfrm>
          <a:prstGeom prst="ellipse">
            <a:avLst/>
          </a:prstGeom>
          <a:noFill/>
          <a:ln w="38100">
            <a:solidFill>
              <a:schemeClr val="tx1"/>
            </a:solidFill>
            <a:round/>
            <a:headEnd/>
            <a:tailEnd/>
          </a:ln>
        </p:spPr>
        <p:txBody>
          <a:bodyPr wrap="none" anchor="ctr"/>
          <a:lstStyle/>
          <a:p>
            <a:endParaRPr lang="tr-TR">
              <a:latin typeface="Calibri" pitchFamily="34" charset="0"/>
            </a:endParaRPr>
          </a:p>
        </p:txBody>
      </p:sp>
      <p:sp>
        <p:nvSpPr>
          <p:cNvPr id="153604" name="Text Box 4"/>
          <p:cNvSpPr txBox="1">
            <a:spLocks noChangeArrowheads="1"/>
          </p:cNvSpPr>
          <p:nvPr/>
        </p:nvSpPr>
        <p:spPr bwMode="auto">
          <a:xfrm>
            <a:off x="2181104" y="87708"/>
            <a:ext cx="4095993" cy="830997"/>
          </a:xfrm>
          <a:prstGeom prst="rect">
            <a:avLst/>
          </a:prstGeom>
          <a:noFill/>
          <a:ln w="9525">
            <a:noFill/>
            <a:miter lim="800000"/>
            <a:headEnd/>
            <a:tailEnd/>
          </a:ln>
        </p:spPr>
        <p:txBody>
          <a:bodyPr wrap="none">
            <a:spAutoFit/>
          </a:bodyPr>
          <a:lstStyle/>
          <a:p>
            <a:pPr algn="ctr"/>
            <a:r>
              <a:rPr lang="tr-TR" sz="2400" b="1" dirty="0">
                <a:solidFill>
                  <a:srgbClr val="FF0000"/>
                </a:solidFill>
                <a:latin typeface="Times New Roman" pitchFamily="18" charset="0"/>
              </a:rPr>
              <a:t>RİSK DEĞERLENDİRMESİ</a:t>
            </a:r>
          </a:p>
          <a:p>
            <a:pPr algn="ctr"/>
            <a:r>
              <a:rPr lang="tr-TR" sz="2400" dirty="0">
                <a:solidFill>
                  <a:srgbClr val="FF0000"/>
                </a:solidFill>
                <a:latin typeface="Times New Roman" pitchFamily="18" charset="0"/>
              </a:rPr>
              <a:t>BEŞ  temel adımdan oluşur</a:t>
            </a:r>
          </a:p>
        </p:txBody>
      </p:sp>
      <p:sp>
        <p:nvSpPr>
          <p:cNvPr id="28" name="AutoShape 5"/>
          <p:cNvSpPr>
            <a:spLocks noChangeArrowheads="1"/>
          </p:cNvSpPr>
          <p:nvPr/>
        </p:nvSpPr>
        <p:spPr bwMode="auto">
          <a:xfrm>
            <a:off x="2667000" y="1143000"/>
            <a:ext cx="3048000" cy="914400"/>
          </a:xfrm>
          <a:prstGeom prst="roundRect">
            <a:avLst>
              <a:gd name="adj" fmla="val 16667"/>
            </a:avLst>
          </a:prstGeom>
          <a:solidFill>
            <a:srgbClr val="FFFF0B"/>
          </a:solidFill>
          <a:ln w="9525">
            <a:round/>
            <a:headEnd/>
            <a:tailEnd/>
          </a:ln>
          <a:scene3d>
            <a:camera prst="legacyObliqueTopRight"/>
            <a:lightRig rig="legacyFlat3" dir="b"/>
          </a:scene3d>
          <a:sp3d extrusionH="430200" prstMaterial="legacyMatte">
            <a:bevelT w="13500" h="13500" prst="angle"/>
            <a:bevelB w="13500" h="13500" prst="angle"/>
            <a:extrusionClr>
              <a:srgbClr val="FFFF0B"/>
            </a:extrusionClr>
          </a:sp3d>
        </p:spPr>
        <p:txBody>
          <a:bodyPr wrap="none" anchor="ctr">
            <a:flatTx/>
          </a:bodyPr>
          <a:lstStyle/>
          <a:p>
            <a:pPr algn="ctr"/>
            <a:r>
              <a:rPr lang="tr-TR" b="1">
                <a:solidFill>
                  <a:schemeClr val="bg1"/>
                </a:solidFill>
                <a:latin typeface="Calibri" pitchFamily="34" charset="0"/>
              </a:rPr>
              <a:t>1.ADIM</a:t>
            </a:r>
          </a:p>
          <a:p>
            <a:pPr algn="ctr"/>
            <a:r>
              <a:rPr lang="tr-TR" b="1">
                <a:solidFill>
                  <a:schemeClr val="hlink"/>
                </a:solidFill>
                <a:latin typeface="Calibri" pitchFamily="34" charset="0"/>
              </a:rPr>
              <a:t>TEHLİKELERİ TANI</a:t>
            </a:r>
          </a:p>
        </p:txBody>
      </p:sp>
      <p:sp>
        <p:nvSpPr>
          <p:cNvPr id="29" name="AutoShape 7"/>
          <p:cNvSpPr>
            <a:spLocks noChangeArrowheads="1"/>
          </p:cNvSpPr>
          <p:nvPr/>
        </p:nvSpPr>
        <p:spPr bwMode="auto">
          <a:xfrm>
            <a:off x="5791200" y="3200400"/>
            <a:ext cx="3048000" cy="914400"/>
          </a:xfrm>
          <a:prstGeom prst="roundRect">
            <a:avLst>
              <a:gd name="adj" fmla="val 16667"/>
            </a:avLst>
          </a:prstGeom>
          <a:solidFill>
            <a:srgbClr val="FFFF0B"/>
          </a:solidFill>
          <a:ln w="9525">
            <a:round/>
            <a:headEnd/>
            <a:tailEnd/>
          </a:ln>
          <a:scene3d>
            <a:camera prst="legacyObliqueTopRight"/>
            <a:lightRig rig="legacyFlat3" dir="b"/>
          </a:scene3d>
          <a:sp3d extrusionH="430200" prstMaterial="legacyMatte">
            <a:bevelT w="13500" h="13500" prst="angle"/>
            <a:bevelB w="13500" h="13500" prst="angle"/>
            <a:extrusionClr>
              <a:srgbClr val="FFFF0B"/>
            </a:extrusionClr>
          </a:sp3d>
        </p:spPr>
        <p:txBody>
          <a:bodyPr wrap="none" anchor="ctr">
            <a:flatTx/>
          </a:bodyPr>
          <a:lstStyle/>
          <a:p>
            <a:pPr algn="ctr"/>
            <a:r>
              <a:rPr lang="tr-TR" b="1">
                <a:solidFill>
                  <a:schemeClr val="bg1"/>
                </a:solidFill>
                <a:latin typeface="Calibri" pitchFamily="34" charset="0"/>
              </a:rPr>
              <a:t>2.ADIM</a:t>
            </a:r>
          </a:p>
          <a:p>
            <a:pPr algn="ctr"/>
            <a:r>
              <a:rPr lang="tr-TR" b="1">
                <a:solidFill>
                  <a:schemeClr val="hlink"/>
                </a:solidFill>
                <a:latin typeface="Calibri" pitchFamily="34" charset="0"/>
              </a:rPr>
              <a:t>RİSKLERİ DEĞERLENDİR</a:t>
            </a:r>
          </a:p>
        </p:txBody>
      </p:sp>
      <p:sp>
        <p:nvSpPr>
          <p:cNvPr id="30" name="AutoShape 8"/>
          <p:cNvSpPr>
            <a:spLocks noChangeArrowheads="1"/>
          </p:cNvSpPr>
          <p:nvPr/>
        </p:nvSpPr>
        <p:spPr bwMode="auto">
          <a:xfrm>
            <a:off x="609600" y="5410200"/>
            <a:ext cx="3048000" cy="914400"/>
          </a:xfrm>
          <a:prstGeom prst="roundRect">
            <a:avLst>
              <a:gd name="adj" fmla="val 16667"/>
            </a:avLst>
          </a:prstGeom>
          <a:solidFill>
            <a:srgbClr val="FFFF0B"/>
          </a:solidFill>
          <a:ln w="9525">
            <a:round/>
            <a:headEnd/>
            <a:tailEnd/>
          </a:ln>
          <a:scene3d>
            <a:camera prst="legacyObliqueTopRight"/>
            <a:lightRig rig="legacyFlat3" dir="b"/>
          </a:scene3d>
          <a:sp3d extrusionH="430200" prstMaterial="legacyMatte">
            <a:bevelT w="13500" h="13500" prst="angle"/>
            <a:bevelB w="13500" h="13500" prst="angle"/>
            <a:extrusionClr>
              <a:srgbClr val="FFFF0B"/>
            </a:extrusionClr>
          </a:sp3d>
        </p:spPr>
        <p:txBody>
          <a:bodyPr wrap="none" anchor="ctr">
            <a:flatTx/>
          </a:bodyPr>
          <a:lstStyle/>
          <a:p>
            <a:pPr algn="ctr"/>
            <a:r>
              <a:rPr lang="tr-TR" b="1" dirty="0">
                <a:solidFill>
                  <a:schemeClr val="bg1"/>
                </a:solidFill>
                <a:latin typeface="Calibri" pitchFamily="34" charset="0"/>
              </a:rPr>
              <a:t>4.ADIM</a:t>
            </a:r>
          </a:p>
          <a:p>
            <a:pPr algn="ctr"/>
            <a:r>
              <a:rPr lang="tr-TR" b="1" dirty="0">
                <a:solidFill>
                  <a:schemeClr val="hlink"/>
                </a:solidFill>
                <a:latin typeface="Calibri" pitchFamily="34" charset="0"/>
              </a:rPr>
              <a:t>KONTROL TEDBİRLERİNİ </a:t>
            </a:r>
          </a:p>
          <a:p>
            <a:pPr algn="ctr"/>
            <a:r>
              <a:rPr lang="tr-TR" b="1" dirty="0">
                <a:solidFill>
                  <a:schemeClr val="hlink"/>
                </a:solidFill>
                <a:latin typeface="Calibri" pitchFamily="34" charset="0"/>
              </a:rPr>
              <a:t>TAMAMLA</a:t>
            </a:r>
          </a:p>
        </p:txBody>
      </p:sp>
      <p:sp>
        <p:nvSpPr>
          <p:cNvPr id="31" name="AutoShape 9"/>
          <p:cNvSpPr>
            <a:spLocks noChangeArrowheads="1"/>
          </p:cNvSpPr>
          <p:nvPr/>
        </p:nvSpPr>
        <p:spPr bwMode="auto">
          <a:xfrm>
            <a:off x="4876800" y="5410200"/>
            <a:ext cx="3048000" cy="914400"/>
          </a:xfrm>
          <a:prstGeom prst="roundRect">
            <a:avLst>
              <a:gd name="adj" fmla="val 16667"/>
            </a:avLst>
          </a:prstGeom>
          <a:solidFill>
            <a:srgbClr val="FFFF0B"/>
          </a:solidFill>
          <a:ln w="9525">
            <a:round/>
            <a:headEnd/>
            <a:tailEnd/>
          </a:ln>
          <a:scene3d>
            <a:camera prst="legacyObliqueTopRight"/>
            <a:lightRig rig="legacyFlat3" dir="l"/>
          </a:scene3d>
          <a:sp3d extrusionH="430200" prstMaterial="legacyMatte">
            <a:bevelT w="13500" h="13500" prst="angle"/>
            <a:bevelB w="13500" h="13500" prst="angle"/>
            <a:extrusionClr>
              <a:srgbClr val="FFFF0B"/>
            </a:extrusionClr>
          </a:sp3d>
        </p:spPr>
        <p:txBody>
          <a:bodyPr wrap="none" anchor="ctr">
            <a:flatTx/>
          </a:bodyPr>
          <a:lstStyle/>
          <a:p>
            <a:pPr algn="ctr"/>
            <a:r>
              <a:rPr lang="tr-TR" b="1">
                <a:solidFill>
                  <a:schemeClr val="bg1"/>
                </a:solidFill>
                <a:latin typeface="Calibri" pitchFamily="34" charset="0"/>
              </a:rPr>
              <a:t>3.ADIM</a:t>
            </a:r>
          </a:p>
          <a:p>
            <a:pPr algn="ctr"/>
            <a:r>
              <a:rPr lang="tr-TR" b="1">
                <a:solidFill>
                  <a:schemeClr val="hlink"/>
                </a:solidFill>
                <a:latin typeface="Calibri" pitchFamily="34" charset="0"/>
              </a:rPr>
              <a:t>KONTROL TEDBİRLERİNE </a:t>
            </a:r>
          </a:p>
          <a:p>
            <a:pPr algn="ctr"/>
            <a:r>
              <a:rPr lang="tr-TR" b="1">
                <a:solidFill>
                  <a:schemeClr val="hlink"/>
                </a:solidFill>
                <a:latin typeface="Calibri" pitchFamily="34" charset="0"/>
              </a:rPr>
              <a:t>KARAR VER</a:t>
            </a:r>
          </a:p>
        </p:txBody>
      </p:sp>
      <p:sp>
        <p:nvSpPr>
          <p:cNvPr id="36" name="Text Box 14"/>
          <p:cNvSpPr txBox="1">
            <a:spLocks noChangeArrowheads="1"/>
          </p:cNvSpPr>
          <p:nvPr/>
        </p:nvSpPr>
        <p:spPr bwMode="auto">
          <a:xfrm>
            <a:off x="7772400" y="1295400"/>
            <a:ext cx="1219200" cy="1327150"/>
          </a:xfrm>
          <a:prstGeom prst="rect">
            <a:avLst/>
          </a:prstGeom>
          <a:noFill/>
          <a:ln w="12700">
            <a:solidFill>
              <a:schemeClr val="folHlink"/>
            </a:solidFill>
            <a:prstDash val="dash"/>
            <a:miter lim="800000"/>
            <a:headEnd/>
            <a:tailEnd/>
          </a:ln>
        </p:spPr>
        <p:txBody>
          <a:bodyPr>
            <a:spAutoFit/>
          </a:bodyPr>
          <a:lstStyle/>
          <a:p>
            <a:pPr algn="ctr"/>
            <a:r>
              <a:rPr lang="tr-TR" sz="1600">
                <a:latin typeface="Calibri" pitchFamily="34" charset="0"/>
              </a:rPr>
              <a:t>Bu konuda elinizdeki</a:t>
            </a:r>
          </a:p>
          <a:p>
            <a:pPr algn="ctr"/>
            <a:r>
              <a:rPr lang="tr-TR" sz="1600">
                <a:latin typeface="Calibri" pitchFamily="34" charset="0"/>
              </a:rPr>
              <a:t> bu kaynakları takip edin</a:t>
            </a:r>
          </a:p>
        </p:txBody>
      </p:sp>
      <p:sp>
        <p:nvSpPr>
          <p:cNvPr id="37" name="Line 15"/>
          <p:cNvSpPr>
            <a:spLocks noChangeShapeType="1"/>
          </p:cNvSpPr>
          <p:nvPr/>
        </p:nvSpPr>
        <p:spPr bwMode="auto">
          <a:xfrm flipV="1">
            <a:off x="5943600" y="1143000"/>
            <a:ext cx="2057400" cy="304800"/>
          </a:xfrm>
          <a:prstGeom prst="line">
            <a:avLst/>
          </a:prstGeom>
          <a:noFill/>
          <a:ln w="57150">
            <a:solidFill>
              <a:srgbClr val="FFFF0B"/>
            </a:solidFill>
            <a:round/>
            <a:headEnd type="oval" w="med" len="med"/>
            <a:tailEnd type="triangle" w="med" len="med"/>
          </a:ln>
        </p:spPr>
        <p:txBody>
          <a:bodyPr wrap="none" anchor="ctr"/>
          <a:lstStyle/>
          <a:p>
            <a:endParaRPr lang="tr-TR"/>
          </a:p>
        </p:txBody>
      </p:sp>
      <p:sp>
        <p:nvSpPr>
          <p:cNvPr id="38" name="Text Box 16"/>
          <p:cNvSpPr txBox="1">
            <a:spLocks noChangeArrowheads="1"/>
          </p:cNvSpPr>
          <p:nvPr/>
        </p:nvSpPr>
        <p:spPr bwMode="auto">
          <a:xfrm>
            <a:off x="7896225" y="879475"/>
            <a:ext cx="979488" cy="457200"/>
          </a:xfrm>
          <a:prstGeom prst="rect">
            <a:avLst/>
          </a:prstGeom>
          <a:noFill/>
          <a:ln w="9525">
            <a:noFill/>
            <a:miter lim="800000"/>
            <a:headEnd/>
            <a:tailEnd/>
          </a:ln>
        </p:spPr>
        <p:txBody>
          <a:bodyPr wrap="none">
            <a:spAutoFit/>
          </a:bodyPr>
          <a:lstStyle/>
          <a:p>
            <a:pPr algn="ctr"/>
            <a:r>
              <a:rPr lang="tr-TR" sz="2400" b="1" i="1">
                <a:solidFill>
                  <a:srgbClr val="FFFF0B"/>
                </a:solidFill>
                <a:latin typeface="Times New Roman" pitchFamily="18" charset="0"/>
              </a:rPr>
              <a:t>EVET</a:t>
            </a:r>
          </a:p>
        </p:txBody>
      </p:sp>
      <p:sp>
        <p:nvSpPr>
          <p:cNvPr id="39" name="Line 17"/>
          <p:cNvSpPr>
            <a:spLocks noChangeShapeType="1"/>
          </p:cNvSpPr>
          <p:nvPr/>
        </p:nvSpPr>
        <p:spPr bwMode="auto">
          <a:xfrm>
            <a:off x="4191000" y="3886200"/>
            <a:ext cx="1676400" cy="0"/>
          </a:xfrm>
          <a:prstGeom prst="line">
            <a:avLst/>
          </a:prstGeom>
          <a:noFill/>
          <a:ln w="57150">
            <a:solidFill>
              <a:schemeClr val="folHlink"/>
            </a:solidFill>
            <a:round/>
            <a:headEnd/>
            <a:tailEnd type="triangle" w="med" len="med"/>
          </a:ln>
        </p:spPr>
        <p:txBody>
          <a:bodyPr wrap="none" anchor="ctr"/>
          <a:lstStyle/>
          <a:p>
            <a:endParaRPr lang="tr-TR"/>
          </a:p>
        </p:txBody>
      </p:sp>
      <p:sp>
        <p:nvSpPr>
          <p:cNvPr id="40" name="Text Box 18"/>
          <p:cNvSpPr txBox="1">
            <a:spLocks noChangeArrowheads="1"/>
          </p:cNvSpPr>
          <p:nvPr/>
        </p:nvSpPr>
        <p:spPr bwMode="auto">
          <a:xfrm>
            <a:off x="4411663" y="3276600"/>
            <a:ext cx="1133475" cy="457200"/>
          </a:xfrm>
          <a:prstGeom prst="rect">
            <a:avLst/>
          </a:prstGeom>
          <a:noFill/>
          <a:ln w="9525">
            <a:noFill/>
            <a:miter lim="800000"/>
            <a:headEnd/>
            <a:tailEnd/>
          </a:ln>
        </p:spPr>
        <p:txBody>
          <a:bodyPr wrap="none">
            <a:spAutoFit/>
          </a:bodyPr>
          <a:lstStyle/>
          <a:p>
            <a:pPr algn="ctr"/>
            <a:r>
              <a:rPr lang="tr-TR" sz="2400" b="1" i="1">
                <a:solidFill>
                  <a:srgbClr val="FFFF0B"/>
                </a:solidFill>
                <a:latin typeface="Calibri" pitchFamily="34" charset="0"/>
              </a:rPr>
              <a:t>HAYIR</a:t>
            </a:r>
          </a:p>
        </p:txBody>
      </p:sp>
      <p:sp>
        <p:nvSpPr>
          <p:cNvPr id="42" name="Text Box 20"/>
          <p:cNvSpPr txBox="1">
            <a:spLocks noChangeArrowheads="1"/>
          </p:cNvSpPr>
          <p:nvPr/>
        </p:nvSpPr>
        <p:spPr bwMode="auto">
          <a:xfrm>
            <a:off x="1359820" y="2286000"/>
            <a:ext cx="5200398" cy="584775"/>
          </a:xfrm>
          <a:prstGeom prst="rect">
            <a:avLst/>
          </a:prstGeom>
          <a:noFill/>
          <a:ln w="12700">
            <a:solidFill>
              <a:schemeClr val="folHlink"/>
            </a:solidFill>
            <a:prstDash val="dash"/>
            <a:miter lim="800000"/>
            <a:headEnd/>
            <a:tailEnd/>
          </a:ln>
        </p:spPr>
        <p:txBody>
          <a:bodyPr wrap="none">
            <a:spAutoFit/>
          </a:bodyPr>
          <a:lstStyle/>
          <a:p>
            <a:pPr algn="ctr"/>
            <a:r>
              <a:rPr lang="tr-TR" sz="1600" i="1" dirty="0">
                <a:latin typeface="Calibri" pitchFamily="34" charset="0"/>
              </a:rPr>
              <a:t>Tanımladığınız tehlikelerle ilgili olarak herhangi bir mevzuat, </a:t>
            </a:r>
          </a:p>
          <a:p>
            <a:pPr algn="ctr"/>
            <a:r>
              <a:rPr lang="tr-TR" sz="1600" i="1" dirty="0">
                <a:latin typeface="Calibri" pitchFamily="34" charset="0"/>
              </a:rPr>
              <a:t>standart, rehber veya madde güvenlik bilgi formu var mı ?</a:t>
            </a:r>
          </a:p>
        </p:txBody>
      </p:sp>
      <p:sp>
        <p:nvSpPr>
          <p:cNvPr id="17" name="AutoShape 8"/>
          <p:cNvSpPr>
            <a:spLocks noChangeArrowheads="1"/>
          </p:cNvSpPr>
          <p:nvPr/>
        </p:nvSpPr>
        <p:spPr bwMode="auto">
          <a:xfrm>
            <a:off x="0" y="3176668"/>
            <a:ext cx="3048000" cy="914400"/>
          </a:xfrm>
          <a:prstGeom prst="roundRect">
            <a:avLst>
              <a:gd name="adj" fmla="val 16667"/>
            </a:avLst>
          </a:prstGeom>
          <a:solidFill>
            <a:srgbClr val="FFFF0B"/>
          </a:solidFill>
          <a:ln w="9525">
            <a:round/>
            <a:headEnd/>
            <a:tailEnd/>
          </a:ln>
          <a:scene3d>
            <a:camera prst="legacyObliqueTopRight"/>
            <a:lightRig rig="legacyFlat3" dir="b"/>
          </a:scene3d>
          <a:sp3d extrusionH="430200" prstMaterial="legacyMatte">
            <a:bevelT w="13500" h="13500" prst="angle"/>
            <a:bevelB w="13500" h="13500" prst="angle"/>
            <a:extrusionClr>
              <a:srgbClr val="FFFF0B"/>
            </a:extrusionClr>
          </a:sp3d>
        </p:spPr>
        <p:txBody>
          <a:bodyPr wrap="none" anchor="ctr">
            <a:flatTx/>
          </a:bodyPr>
          <a:lstStyle/>
          <a:p>
            <a:pPr algn="ctr"/>
            <a:r>
              <a:rPr lang="tr-TR" b="1" dirty="0">
                <a:solidFill>
                  <a:schemeClr val="bg1"/>
                </a:solidFill>
                <a:latin typeface="Calibri" pitchFamily="34" charset="0"/>
              </a:rPr>
              <a:t>5</a:t>
            </a:r>
            <a:r>
              <a:rPr lang="tr-TR" b="1" dirty="0" smtClean="0">
                <a:solidFill>
                  <a:schemeClr val="bg1"/>
                </a:solidFill>
                <a:latin typeface="Calibri" pitchFamily="34" charset="0"/>
              </a:rPr>
              <a:t>.ADIM</a:t>
            </a:r>
            <a:endParaRPr lang="tr-TR" b="1" dirty="0">
              <a:solidFill>
                <a:schemeClr val="bg1"/>
              </a:solidFill>
              <a:latin typeface="Calibri" pitchFamily="34" charset="0"/>
            </a:endParaRPr>
          </a:p>
          <a:p>
            <a:pPr algn="ctr"/>
            <a:r>
              <a:rPr lang="tr-TR" b="1" dirty="0" smtClean="0">
                <a:solidFill>
                  <a:schemeClr val="hlink"/>
                </a:solidFill>
                <a:latin typeface="Calibri" pitchFamily="34" charset="0"/>
              </a:rPr>
              <a:t>GÖZDEN GEÇİR</a:t>
            </a:r>
            <a:endParaRPr lang="tr-TR" b="1" dirty="0">
              <a:solidFill>
                <a:schemeClr val="hlink"/>
              </a:solidFill>
              <a:latin typeface="Calibri" pitchFamily="34" charset="0"/>
            </a:endParaRPr>
          </a:p>
        </p:txBody>
      </p:sp>
    </p:spTree>
    <p:extLst>
      <p:ext uri="{BB962C8B-B14F-4D97-AF65-F5344CB8AC3E}">
        <p14:creationId xmlns:p14="http://schemas.microsoft.com/office/powerpoint/2010/main" val="275905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5"/>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39"/>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40"/>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autoUpdateAnimBg="0"/>
      <p:bldP spid="29" grpId="0" animBg="1" autoUpdateAnimBg="0"/>
      <p:bldP spid="30" grpId="0" animBg="1" autoUpdateAnimBg="0"/>
      <p:bldP spid="31" grpId="0" animBg="1" autoUpdateAnimBg="0"/>
      <p:bldP spid="36" grpId="0" animBg="1" autoUpdateAnimBg="0"/>
      <p:bldP spid="37" grpId="0" animBg="1"/>
      <p:bldP spid="38" grpId="0" autoUpdateAnimBg="0"/>
      <p:bldP spid="39" grpId="0" animBg="1"/>
      <p:bldP spid="40" grpId="0" autoUpdateAnimBg="0"/>
      <p:bldP spid="42" grpId="0" animBg="1" autoUpdateAnimBg="0"/>
      <p:bldP spid="17"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6"/>
          <p:cNvSpPr>
            <a:spLocks noChangeArrowheads="1"/>
          </p:cNvSpPr>
          <p:nvPr/>
        </p:nvSpPr>
        <p:spPr bwMode="auto">
          <a:xfrm>
            <a:off x="1476375" y="260350"/>
            <a:ext cx="6324600" cy="641350"/>
          </a:xfrm>
          <a:prstGeom prst="rect">
            <a:avLst/>
          </a:prstGeom>
          <a:noFill/>
          <a:ln w="9525">
            <a:noFill/>
            <a:miter lim="800000"/>
            <a:headEnd/>
            <a:tailEnd/>
          </a:ln>
        </p:spPr>
        <p:txBody>
          <a:bodyPr>
            <a:spAutoFit/>
          </a:bodyPr>
          <a:lstStyle/>
          <a:p>
            <a:r>
              <a:rPr lang="tr-TR" sz="3600" b="1">
                <a:solidFill>
                  <a:srgbClr val="FFFF0B"/>
                </a:solidFill>
                <a:latin typeface="Times New Roman" pitchFamily="18" charset="0"/>
              </a:rPr>
              <a:t>RİSKLERİ   DEĞERLENDİR</a:t>
            </a:r>
          </a:p>
        </p:txBody>
      </p:sp>
      <p:sp>
        <p:nvSpPr>
          <p:cNvPr id="167938" name="Rectangle 8"/>
          <p:cNvSpPr>
            <a:spLocks noChangeArrowheads="1"/>
          </p:cNvSpPr>
          <p:nvPr/>
        </p:nvSpPr>
        <p:spPr bwMode="auto">
          <a:xfrm>
            <a:off x="457200" y="2590800"/>
            <a:ext cx="3276600" cy="2387600"/>
          </a:xfrm>
          <a:prstGeom prst="rect">
            <a:avLst/>
          </a:prstGeom>
          <a:noFill/>
          <a:ln w="9525">
            <a:noFill/>
            <a:miter lim="800000"/>
            <a:headEnd/>
            <a:tailEnd/>
          </a:ln>
        </p:spPr>
        <p:txBody>
          <a:bodyPr>
            <a:spAutoFit/>
          </a:bodyPr>
          <a:lstStyle/>
          <a:p>
            <a:pPr>
              <a:lnSpc>
                <a:spcPct val="130000"/>
              </a:lnSpc>
              <a:buFont typeface="Wingdings" pitchFamily="2" charset="2"/>
              <a:buNone/>
            </a:pPr>
            <a:r>
              <a:rPr lang="tr-TR" sz="4400" b="1" i="1">
                <a:solidFill>
                  <a:schemeClr val="tx2"/>
                </a:solidFill>
                <a:latin typeface="Calibri" pitchFamily="34" charset="0"/>
              </a:rPr>
              <a:t>R  = İ X D</a:t>
            </a:r>
          </a:p>
          <a:p>
            <a:pPr>
              <a:lnSpc>
                <a:spcPct val="130000"/>
              </a:lnSpc>
              <a:buFont typeface="Wingdings" pitchFamily="2" charset="2"/>
              <a:buNone/>
            </a:pPr>
            <a:r>
              <a:rPr lang="tr-TR" sz="2400" b="1">
                <a:latin typeface="Calibri" pitchFamily="34" charset="0"/>
              </a:rPr>
              <a:t>R= Risk    </a:t>
            </a:r>
          </a:p>
          <a:p>
            <a:pPr>
              <a:lnSpc>
                <a:spcPct val="130000"/>
              </a:lnSpc>
              <a:buFont typeface="Wingdings" pitchFamily="2" charset="2"/>
              <a:buNone/>
            </a:pPr>
            <a:r>
              <a:rPr lang="tr-TR" sz="2400" b="1">
                <a:latin typeface="Calibri" pitchFamily="34" charset="0"/>
              </a:rPr>
              <a:t>İ= İhtimal    </a:t>
            </a:r>
          </a:p>
          <a:p>
            <a:pPr>
              <a:lnSpc>
                <a:spcPct val="130000"/>
              </a:lnSpc>
              <a:buFont typeface="Wingdings" pitchFamily="2" charset="2"/>
              <a:buNone/>
            </a:pPr>
            <a:r>
              <a:rPr lang="tr-TR" sz="2400" b="1">
                <a:latin typeface="Calibri" pitchFamily="34" charset="0"/>
              </a:rPr>
              <a:t>D= Zararın Derecesi</a:t>
            </a:r>
          </a:p>
        </p:txBody>
      </p:sp>
      <p:sp>
        <p:nvSpPr>
          <p:cNvPr id="167939" name="Dikdörtgen 5"/>
          <p:cNvSpPr>
            <a:spLocks noChangeArrowheads="1"/>
          </p:cNvSpPr>
          <p:nvPr/>
        </p:nvSpPr>
        <p:spPr bwMode="auto">
          <a:xfrm>
            <a:off x="4427538" y="2276475"/>
            <a:ext cx="4572000" cy="4062413"/>
          </a:xfrm>
          <a:prstGeom prst="rect">
            <a:avLst/>
          </a:prstGeom>
          <a:noFill/>
          <a:ln w="9525">
            <a:noFill/>
            <a:miter lim="800000"/>
            <a:headEnd/>
            <a:tailEnd/>
          </a:ln>
        </p:spPr>
        <p:txBody>
          <a:bodyPr>
            <a:spAutoFit/>
          </a:bodyPr>
          <a:lstStyle/>
          <a:p>
            <a:r>
              <a:rPr lang="tr-TR" sz="2000" b="1">
                <a:solidFill>
                  <a:srgbClr val="002060"/>
                </a:solidFill>
                <a:latin typeface="Calibri" pitchFamily="34" charset="0"/>
              </a:rPr>
              <a:t>Aşağıdaki   faktörler  bir   kaza  ya da  olayın  meydana  gelme     ihtimalini     etkileyebilir;</a:t>
            </a:r>
          </a:p>
          <a:p>
            <a:pPr algn="just">
              <a:buClr>
                <a:schemeClr val="hlink"/>
              </a:buClr>
              <a:buSzPct val="170000"/>
              <a:buFont typeface="Wingdings" pitchFamily="2" charset="2"/>
              <a:buChar char="§"/>
            </a:pPr>
            <a:r>
              <a:rPr lang="tr-TR" b="1">
                <a:solidFill>
                  <a:srgbClr val="002060"/>
                </a:solidFill>
                <a:latin typeface="Calibri" pitchFamily="34" charset="0"/>
              </a:rPr>
              <a:t> </a:t>
            </a:r>
            <a:r>
              <a:rPr lang="tr-TR" b="1">
                <a:solidFill>
                  <a:srgbClr val="002060"/>
                </a:solidFill>
                <a:latin typeface="Calibri" pitchFamily="34" charset="0"/>
                <a:cs typeface="Times New Roman" pitchFamily="18" charset="0"/>
              </a:rPr>
              <a:t> </a:t>
            </a:r>
            <a:r>
              <a:rPr lang="tr-TR" b="1">
                <a:solidFill>
                  <a:srgbClr val="002060"/>
                </a:solidFill>
                <a:latin typeface="Calibri" pitchFamily="34" charset="0"/>
              </a:rPr>
              <a:t>Risk</a:t>
            </a:r>
            <a:r>
              <a:rPr lang="tr-TR" b="1">
                <a:solidFill>
                  <a:srgbClr val="002060"/>
                </a:solidFill>
                <a:latin typeface="Calibri" pitchFamily="34" charset="0"/>
                <a:cs typeface="Arial" charset="0"/>
              </a:rPr>
              <a:t>e maruz kalan kişiler,</a:t>
            </a:r>
            <a:endParaRPr lang="tr-TR" b="1">
              <a:solidFill>
                <a:srgbClr val="002060"/>
              </a:solidFill>
              <a:latin typeface="Calibri" pitchFamily="34" charset="0"/>
            </a:endParaRPr>
          </a:p>
          <a:p>
            <a:pPr algn="just">
              <a:buClr>
                <a:schemeClr val="hlink"/>
              </a:buClr>
              <a:buSzPct val="170000"/>
              <a:buFont typeface="Wingdings" pitchFamily="2" charset="2"/>
              <a:buChar char="§"/>
            </a:pPr>
            <a:r>
              <a:rPr lang="tr-TR" b="1">
                <a:solidFill>
                  <a:srgbClr val="002060"/>
                </a:solidFill>
                <a:latin typeface="Calibri" pitchFamily="34" charset="0"/>
                <a:cs typeface="Times New Roman" pitchFamily="18" charset="0"/>
              </a:rPr>
              <a:t> </a:t>
            </a:r>
            <a:r>
              <a:rPr lang="tr-TR" b="1">
                <a:solidFill>
                  <a:srgbClr val="002060"/>
                </a:solidFill>
                <a:latin typeface="Calibri" pitchFamily="34" charset="0"/>
              </a:rPr>
              <a:t> Risk</a:t>
            </a:r>
            <a:r>
              <a:rPr lang="tr-TR" b="1">
                <a:solidFill>
                  <a:srgbClr val="002060"/>
                </a:solidFill>
                <a:latin typeface="Calibri" pitchFamily="34" charset="0"/>
                <a:cs typeface="Arial" charset="0"/>
              </a:rPr>
              <a:t>e maruz kalmanın tipi, sıklığı ve süresi,</a:t>
            </a:r>
            <a:endParaRPr lang="tr-TR" b="1">
              <a:solidFill>
                <a:srgbClr val="002060"/>
              </a:solidFill>
              <a:latin typeface="Calibri" pitchFamily="34" charset="0"/>
            </a:endParaRPr>
          </a:p>
          <a:p>
            <a:pPr algn="just">
              <a:buClr>
                <a:schemeClr val="hlink"/>
              </a:buClr>
              <a:buSzPct val="170000"/>
              <a:buFont typeface="Wingdings" pitchFamily="2" charset="2"/>
              <a:buChar char="§"/>
            </a:pPr>
            <a:r>
              <a:rPr lang="tr-TR" b="1">
                <a:solidFill>
                  <a:srgbClr val="002060"/>
                </a:solidFill>
                <a:latin typeface="Calibri" pitchFamily="34" charset="0"/>
                <a:cs typeface="Times New Roman" pitchFamily="18" charset="0"/>
              </a:rPr>
              <a:t> </a:t>
            </a:r>
            <a:r>
              <a:rPr lang="tr-TR" b="1">
                <a:solidFill>
                  <a:srgbClr val="002060"/>
                </a:solidFill>
                <a:latin typeface="Calibri" pitchFamily="34" charset="0"/>
              </a:rPr>
              <a:t> Risk</a:t>
            </a:r>
            <a:r>
              <a:rPr lang="tr-TR" b="1">
                <a:solidFill>
                  <a:srgbClr val="002060"/>
                </a:solidFill>
                <a:latin typeface="Calibri" pitchFamily="34" charset="0"/>
                <a:cs typeface="Arial" charset="0"/>
              </a:rPr>
              <a:t>e maruz kalma ile tesirleri arasındaki ilişki,</a:t>
            </a:r>
            <a:r>
              <a:rPr lang="tr-TR" b="1">
                <a:solidFill>
                  <a:srgbClr val="002060"/>
                </a:solidFill>
                <a:latin typeface="Calibri" pitchFamily="34" charset="0"/>
                <a:cs typeface="Times New Roman" pitchFamily="18" charset="0"/>
              </a:rPr>
              <a:t> </a:t>
            </a:r>
            <a:endParaRPr lang="tr-TR" b="1">
              <a:solidFill>
                <a:srgbClr val="002060"/>
              </a:solidFill>
              <a:latin typeface="Calibri" pitchFamily="34" charset="0"/>
            </a:endParaRPr>
          </a:p>
          <a:p>
            <a:pPr algn="just">
              <a:buClr>
                <a:schemeClr val="hlink"/>
              </a:buClr>
              <a:buSzPct val="170000"/>
              <a:buFont typeface="Wingdings" pitchFamily="2" charset="2"/>
              <a:buChar char="§"/>
            </a:pPr>
            <a:r>
              <a:rPr lang="tr-TR" b="1">
                <a:solidFill>
                  <a:srgbClr val="002060"/>
                </a:solidFill>
                <a:latin typeface="Calibri" pitchFamily="34" charset="0"/>
              </a:rPr>
              <a:t>  </a:t>
            </a:r>
            <a:r>
              <a:rPr lang="tr-TR" b="1">
                <a:solidFill>
                  <a:srgbClr val="002060"/>
                </a:solidFill>
                <a:latin typeface="Calibri" pitchFamily="34" charset="0"/>
                <a:cs typeface="Arial" charset="0"/>
              </a:rPr>
              <a:t>İnsan faktörleri,</a:t>
            </a:r>
            <a:endParaRPr lang="tr-TR" b="1">
              <a:solidFill>
                <a:srgbClr val="002060"/>
              </a:solidFill>
              <a:latin typeface="Calibri" pitchFamily="34" charset="0"/>
            </a:endParaRPr>
          </a:p>
          <a:p>
            <a:pPr algn="just">
              <a:buClr>
                <a:schemeClr val="hlink"/>
              </a:buClr>
              <a:buSzPct val="170000"/>
              <a:buFont typeface="Wingdings" pitchFamily="2" charset="2"/>
              <a:buChar char="§"/>
            </a:pPr>
            <a:r>
              <a:rPr lang="tr-TR" b="1">
                <a:solidFill>
                  <a:srgbClr val="002060"/>
                </a:solidFill>
                <a:latin typeface="Calibri" pitchFamily="34" charset="0"/>
                <a:cs typeface="Times New Roman" pitchFamily="18" charset="0"/>
              </a:rPr>
              <a:t> </a:t>
            </a:r>
            <a:r>
              <a:rPr lang="tr-TR" b="1">
                <a:solidFill>
                  <a:srgbClr val="002060"/>
                </a:solidFill>
                <a:latin typeface="Calibri" pitchFamily="34" charset="0"/>
              </a:rPr>
              <a:t> </a:t>
            </a:r>
            <a:r>
              <a:rPr lang="tr-TR" b="1">
                <a:solidFill>
                  <a:srgbClr val="002060"/>
                </a:solidFill>
                <a:latin typeface="Calibri" pitchFamily="34" charset="0"/>
                <a:cs typeface="Arial" charset="0"/>
              </a:rPr>
              <a:t>Güvenlik fonksiyonlarının güvenili</a:t>
            </a:r>
            <a:r>
              <a:rPr lang="tr-TR" b="1">
                <a:solidFill>
                  <a:srgbClr val="002060"/>
                </a:solidFill>
                <a:latin typeface="Calibri" pitchFamily="34" charset="0"/>
              </a:rPr>
              <a:t>rli</a:t>
            </a:r>
            <a:r>
              <a:rPr lang="tr-TR" b="1">
                <a:solidFill>
                  <a:srgbClr val="002060"/>
                </a:solidFill>
                <a:latin typeface="Calibri" pitchFamily="34" charset="0"/>
                <a:cs typeface="Arial" charset="0"/>
              </a:rPr>
              <a:t>ği,</a:t>
            </a:r>
            <a:endParaRPr lang="tr-TR" b="1">
              <a:solidFill>
                <a:srgbClr val="002060"/>
              </a:solidFill>
              <a:latin typeface="Calibri" pitchFamily="34" charset="0"/>
            </a:endParaRPr>
          </a:p>
          <a:p>
            <a:pPr algn="just">
              <a:buClr>
                <a:schemeClr val="hlink"/>
              </a:buClr>
              <a:buSzPct val="170000"/>
              <a:buFont typeface="Wingdings" pitchFamily="2" charset="2"/>
              <a:buChar char="§"/>
            </a:pPr>
            <a:r>
              <a:rPr lang="tr-TR" b="1">
                <a:solidFill>
                  <a:srgbClr val="002060"/>
                </a:solidFill>
                <a:latin typeface="Calibri" pitchFamily="34" charset="0"/>
                <a:cs typeface="Times New Roman" pitchFamily="18" charset="0"/>
              </a:rPr>
              <a:t> </a:t>
            </a:r>
            <a:r>
              <a:rPr lang="tr-TR" b="1">
                <a:solidFill>
                  <a:srgbClr val="002060"/>
                </a:solidFill>
                <a:latin typeface="Calibri" pitchFamily="34" charset="0"/>
              </a:rPr>
              <a:t> </a:t>
            </a:r>
            <a:r>
              <a:rPr lang="tr-TR" b="1">
                <a:solidFill>
                  <a:srgbClr val="002060"/>
                </a:solidFill>
                <a:latin typeface="Calibri" pitchFamily="34" charset="0"/>
                <a:cs typeface="Arial" charset="0"/>
              </a:rPr>
              <a:t>Güvenlik tedbirlerinin işlemez hale getirilme veya </a:t>
            </a:r>
            <a:endParaRPr lang="tr-TR" b="1">
              <a:solidFill>
                <a:srgbClr val="002060"/>
              </a:solidFill>
              <a:latin typeface="Calibri" pitchFamily="34" charset="0"/>
            </a:endParaRPr>
          </a:p>
          <a:p>
            <a:pPr algn="just">
              <a:buClr>
                <a:schemeClr val="hlink"/>
              </a:buClr>
              <a:buSzPct val="170000"/>
            </a:pPr>
            <a:r>
              <a:rPr lang="tr-TR" b="1">
                <a:solidFill>
                  <a:srgbClr val="002060"/>
                </a:solidFill>
                <a:latin typeface="Calibri" pitchFamily="34" charset="0"/>
              </a:rPr>
              <a:t>     </a:t>
            </a:r>
            <a:r>
              <a:rPr lang="tr-TR" b="1">
                <a:solidFill>
                  <a:srgbClr val="002060"/>
                </a:solidFill>
                <a:latin typeface="Calibri" pitchFamily="34" charset="0"/>
                <a:cs typeface="Arial" charset="0"/>
              </a:rPr>
              <a:t>yanıltılma imkanları,</a:t>
            </a:r>
            <a:endParaRPr lang="tr-TR" b="1">
              <a:solidFill>
                <a:srgbClr val="002060"/>
              </a:solidFill>
              <a:latin typeface="Calibri" pitchFamily="34" charset="0"/>
            </a:endParaRPr>
          </a:p>
          <a:p>
            <a:pPr algn="just">
              <a:buClr>
                <a:schemeClr val="hlink"/>
              </a:buClr>
              <a:buSzPct val="170000"/>
              <a:buFont typeface="Wingdings" pitchFamily="2" charset="2"/>
              <a:buChar char="§"/>
            </a:pPr>
            <a:r>
              <a:rPr lang="tr-TR" b="1">
                <a:solidFill>
                  <a:srgbClr val="002060"/>
                </a:solidFill>
                <a:latin typeface="Calibri" pitchFamily="34" charset="0"/>
              </a:rPr>
              <a:t>  </a:t>
            </a:r>
            <a:r>
              <a:rPr lang="tr-TR" b="1">
                <a:solidFill>
                  <a:srgbClr val="002060"/>
                </a:solidFill>
                <a:latin typeface="Calibri" pitchFamily="34" charset="0"/>
                <a:cs typeface="Arial" charset="0"/>
              </a:rPr>
              <a:t>Güvenlik tedbirlerinin idame ettirilebilme kabiliyeti</a:t>
            </a:r>
            <a:endParaRPr lang="tr-TR">
              <a:solidFill>
                <a:srgbClr val="002060"/>
              </a:solidFill>
              <a:latin typeface="Calibri" pitchFamily="34" charset="0"/>
            </a:endParaRPr>
          </a:p>
        </p:txBody>
      </p:sp>
      <p:sp>
        <p:nvSpPr>
          <p:cNvPr id="2" name="Slayt Numarası Yer Tutucusu 1"/>
          <p:cNvSpPr>
            <a:spLocks noGrp="1"/>
          </p:cNvSpPr>
          <p:nvPr>
            <p:ph type="sldNum" sz="quarter" idx="12"/>
          </p:nvPr>
        </p:nvSpPr>
        <p:spPr/>
        <p:txBody>
          <a:bodyPr/>
          <a:lstStyle/>
          <a:p>
            <a:pPr>
              <a:defRPr/>
            </a:pPr>
            <a:fld id="{4D85D83E-288B-44E3-875D-512E6E8A2619}" type="slidenum">
              <a:rPr lang="tr-TR"/>
              <a:pPr>
                <a:defRPr/>
              </a:pPr>
              <a:t>42</a:t>
            </a:fld>
            <a:endParaRPr lang="tr-TR"/>
          </a:p>
        </p:txBody>
      </p:sp>
    </p:spTree>
    <p:extLst>
      <p:ext uri="{BB962C8B-B14F-4D97-AF65-F5344CB8AC3E}">
        <p14:creationId xmlns:p14="http://schemas.microsoft.com/office/powerpoint/2010/main" val="2093674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Başlık 1"/>
          <p:cNvSpPr>
            <a:spLocks noGrp="1"/>
          </p:cNvSpPr>
          <p:nvPr>
            <p:ph type="title"/>
          </p:nvPr>
        </p:nvSpPr>
        <p:spPr/>
        <p:txBody>
          <a:bodyPr/>
          <a:lstStyle/>
          <a:p>
            <a:pPr eaLnBrk="1" hangingPunct="1"/>
            <a:r>
              <a:rPr lang="tr-TR" dirty="0" smtClean="0"/>
              <a:t>Örnek….</a:t>
            </a:r>
          </a:p>
        </p:txBody>
      </p:sp>
      <p:sp>
        <p:nvSpPr>
          <p:cNvPr id="683011" name="İçerik Yer Tutucusu 2"/>
          <p:cNvSpPr>
            <a:spLocks noGrp="1"/>
          </p:cNvSpPr>
          <p:nvPr>
            <p:ph idx="1"/>
          </p:nvPr>
        </p:nvSpPr>
        <p:spPr/>
        <p:txBody>
          <a:bodyPr/>
          <a:lstStyle/>
          <a:p>
            <a:pPr eaLnBrk="1" hangingPunct="1"/>
            <a:endParaRPr lang="tr-TR" smtClean="0"/>
          </a:p>
        </p:txBody>
      </p:sp>
      <p:pic>
        <p:nvPicPr>
          <p:cNvPr id="683012" name="Picture 2"/>
          <p:cNvPicPr>
            <a:picLocks noChangeAspect="1" noChangeArrowheads="1"/>
          </p:cNvPicPr>
          <p:nvPr/>
        </p:nvPicPr>
        <p:blipFill>
          <a:blip r:embed="rId3"/>
          <a:srcRect/>
          <a:stretch>
            <a:fillRect/>
          </a:stretch>
        </p:blipFill>
        <p:spPr bwMode="auto">
          <a:xfrm>
            <a:off x="423863" y="1268413"/>
            <a:ext cx="8391525" cy="5329237"/>
          </a:xfrm>
          <a:prstGeom prst="rect">
            <a:avLst/>
          </a:prstGeom>
          <a:noFill/>
          <a:ln w="9525">
            <a:noFill/>
            <a:miter lim="800000"/>
            <a:headEnd/>
            <a:tailEnd/>
          </a:ln>
        </p:spPr>
      </p:pic>
    </p:spTree>
    <p:extLst>
      <p:ext uri="{BB962C8B-B14F-4D97-AF65-F5344CB8AC3E}">
        <p14:creationId xmlns:p14="http://schemas.microsoft.com/office/powerpoint/2010/main" val="128452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2" descr="E:\Users\ugr\AppData\Local\Microsoft\Windows\Temporary Internet Files\Content.IE5\ML1G9VDE\MC900212177[1].wmf"/>
          <p:cNvPicPr>
            <a:picLocks noChangeAspect="1" noChangeArrowheads="1"/>
          </p:cNvPicPr>
          <p:nvPr/>
        </p:nvPicPr>
        <p:blipFill>
          <a:blip r:embed="rId3"/>
          <a:srcRect/>
          <a:stretch>
            <a:fillRect/>
          </a:stretch>
        </p:blipFill>
        <p:spPr bwMode="auto">
          <a:xfrm>
            <a:off x="6165850" y="0"/>
            <a:ext cx="2978150" cy="2982913"/>
          </a:xfrm>
          <a:prstGeom prst="rect">
            <a:avLst/>
          </a:prstGeom>
          <a:noFill/>
          <a:ln w="9525">
            <a:noFill/>
            <a:miter lim="800000"/>
            <a:headEnd/>
            <a:tailEnd/>
          </a:ln>
        </p:spPr>
      </p:pic>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b="1" dirty="0">
                <a:solidFill>
                  <a:srgbClr val="FF0000"/>
                </a:solidFill>
              </a:rPr>
              <a:t>Risk </a:t>
            </a:r>
            <a:r>
              <a:rPr lang="tr-TR" b="1" dirty="0" smtClean="0">
                <a:solidFill>
                  <a:srgbClr val="FF0000"/>
                </a:solidFill>
              </a:rPr>
              <a:t>Analizi</a:t>
            </a:r>
            <a:r>
              <a:rPr lang="tr-TR" dirty="0"/>
              <a:t/>
            </a:r>
            <a:br>
              <a:rPr lang="tr-TR" dirty="0"/>
            </a:br>
            <a:endParaRPr lang="tr-TR" dirty="0"/>
          </a:p>
        </p:txBody>
      </p:sp>
      <p:pic>
        <p:nvPicPr>
          <p:cNvPr id="317443" name="Picture 3"/>
          <p:cNvPicPr>
            <a:picLocks noChangeAspect="1" noChangeArrowheads="1"/>
          </p:cNvPicPr>
          <p:nvPr/>
        </p:nvPicPr>
        <p:blipFill>
          <a:blip r:embed="rId4"/>
          <a:srcRect l="13335" t="12851" r="15402" b="9543"/>
          <a:stretch>
            <a:fillRect/>
          </a:stretch>
        </p:blipFill>
        <p:spPr bwMode="auto">
          <a:xfrm>
            <a:off x="39689" y="1531478"/>
            <a:ext cx="8132712" cy="5288421"/>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2AA8567E-9F5A-4C75-9700-EDBAAAE09999}" type="slidenum">
              <a:rPr lang="tr-TR"/>
              <a:pPr>
                <a:defRPr/>
              </a:pPr>
              <a:t>44</a:t>
            </a:fld>
            <a:endParaRPr lang="tr-TR"/>
          </a:p>
        </p:txBody>
      </p:sp>
    </p:spTree>
    <p:extLst>
      <p:ext uri="{BB962C8B-B14F-4D97-AF65-F5344CB8AC3E}">
        <p14:creationId xmlns:p14="http://schemas.microsoft.com/office/powerpoint/2010/main" val="183181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tr-TR" b="1" dirty="0"/>
              <a:t>Tehlike Tanımlama :</a:t>
            </a:r>
            <a:r>
              <a:rPr lang="tr-TR" dirty="0"/>
              <a:t/>
            </a:r>
            <a:br>
              <a:rPr lang="tr-TR" dirty="0"/>
            </a:br>
            <a:endParaRPr lang="tr-TR" dirty="0"/>
          </a:p>
        </p:txBody>
      </p:sp>
      <p:sp>
        <p:nvSpPr>
          <p:cNvPr id="3" name="İçerik Yer Tutucusu 2"/>
          <p:cNvSpPr>
            <a:spLocks noGrp="1"/>
          </p:cNvSpPr>
          <p:nvPr>
            <p:ph idx="1"/>
          </p:nvPr>
        </p:nvSpPr>
        <p:spPr>
          <a:xfrm>
            <a:off x="457200" y="692150"/>
            <a:ext cx="8229600" cy="5761038"/>
          </a:xfrm>
          <a:solidFill>
            <a:schemeClr val="tx2">
              <a:lumMod val="75000"/>
            </a:schemeClr>
          </a:solidFill>
        </p:spPr>
        <p:txBody>
          <a:bodyPr rtlCol="0">
            <a:normAutofit fontScale="62500" lnSpcReduction="20000"/>
          </a:bodyPr>
          <a:lstStyle/>
          <a:p>
            <a:pPr algn="just" eaLnBrk="1" fontAlgn="auto" hangingPunct="1">
              <a:spcAft>
                <a:spcPts val="0"/>
              </a:spcAft>
              <a:buFont typeface="Arial" pitchFamily="34" charset="0"/>
              <a:buChar char="•"/>
              <a:defRPr/>
            </a:pPr>
            <a:r>
              <a:rPr lang="tr-TR" dirty="0" smtClean="0">
                <a:solidFill>
                  <a:schemeClr val="bg1"/>
                </a:solidFill>
              </a:rPr>
              <a:t>Tehlike </a:t>
            </a:r>
            <a:r>
              <a:rPr lang="tr-TR" dirty="0">
                <a:solidFill>
                  <a:schemeClr val="bg1"/>
                </a:solidFill>
              </a:rPr>
              <a:t>tanımlama aşaması, risk yönetiminin en önemli adımıdır ve diğer aşamalardan farklıdır. Sistem veya organizasyon içerisindeki potansiyel zarar veya hasar yaratabilecek etkilerin objektif olarak analiz edilmesidir. Tehlike tanımlama aşaması için birçok analitik </a:t>
            </a:r>
            <a:r>
              <a:rPr lang="tr-TR" dirty="0" smtClean="0">
                <a:solidFill>
                  <a:schemeClr val="bg1"/>
                </a:solidFill>
              </a:rPr>
              <a:t>metot </a:t>
            </a:r>
            <a:r>
              <a:rPr lang="tr-TR" dirty="0">
                <a:solidFill>
                  <a:schemeClr val="bg1"/>
                </a:solidFill>
              </a:rPr>
              <a:t>geliştirilmiştir. </a:t>
            </a:r>
            <a:endParaRPr lang="tr-TR" dirty="0" smtClean="0">
              <a:solidFill>
                <a:schemeClr val="bg1"/>
              </a:solidFill>
            </a:endParaRPr>
          </a:p>
          <a:p>
            <a:pPr algn="just" eaLnBrk="1" fontAlgn="auto" hangingPunct="1">
              <a:spcAft>
                <a:spcPts val="0"/>
              </a:spcAft>
              <a:buFont typeface="Arial" pitchFamily="34" charset="0"/>
              <a:buChar char="•"/>
              <a:defRPr/>
            </a:pPr>
            <a:endParaRPr lang="tr-TR" dirty="0">
              <a:solidFill>
                <a:schemeClr val="bg1"/>
              </a:solidFill>
            </a:endParaRPr>
          </a:p>
          <a:p>
            <a:pPr algn="just" eaLnBrk="1" fontAlgn="auto" hangingPunct="1">
              <a:spcAft>
                <a:spcPts val="0"/>
              </a:spcAft>
              <a:buFont typeface="Arial" pitchFamily="34" charset="0"/>
              <a:buChar char="•"/>
              <a:defRPr/>
            </a:pPr>
            <a:r>
              <a:rPr lang="tr-TR" dirty="0" smtClean="0">
                <a:solidFill>
                  <a:schemeClr val="bg1"/>
                </a:solidFill>
              </a:rPr>
              <a:t>Uygun metot </a:t>
            </a:r>
            <a:r>
              <a:rPr lang="tr-TR" dirty="0">
                <a:solidFill>
                  <a:schemeClr val="bg1"/>
                </a:solidFill>
              </a:rPr>
              <a:t>yada çeşitli </a:t>
            </a:r>
            <a:r>
              <a:rPr lang="tr-TR" dirty="0" smtClean="0">
                <a:solidFill>
                  <a:schemeClr val="bg1"/>
                </a:solidFill>
              </a:rPr>
              <a:t>metotların </a:t>
            </a:r>
            <a:r>
              <a:rPr lang="tr-TR" dirty="0">
                <a:solidFill>
                  <a:schemeClr val="bg1"/>
                </a:solidFill>
              </a:rPr>
              <a:t>birlikte kullanımı prosesteki tehlikelerin kapsamının sistematik olarak daha iyi anlaşılmasını sağlar. </a:t>
            </a:r>
            <a:endParaRPr lang="tr-TR" dirty="0" smtClean="0">
              <a:solidFill>
                <a:schemeClr val="bg1"/>
              </a:solidFill>
            </a:endParaRPr>
          </a:p>
          <a:p>
            <a:pPr algn="just" eaLnBrk="1" fontAlgn="auto" hangingPunct="1">
              <a:spcAft>
                <a:spcPts val="0"/>
              </a:spcAft>
              <a:buFont typeface="Arial" pitchFamily="34" charset="0"/>
              <a:buChar char="•"/>
              <a:defRPr/>
            </a:pPr>
            <a:endParaRPr lang="tr-TR" dirty="0">
              <a:solidFill>
                <a:schemeClr val="bg1"/>
              </a:solidFill>
            </a:endParaRPr>
          </a:p>
          <a:p>
            <a:pPr algn="just" eaLnBrk="1" fontAlgn="auto" hangingPunct="1">
              <a:spcAft>
                <a:spcPts val="0"/>
              </a:spcAft>
              <a:buFont typeface="Arial" pitchFamily="34" charset="0"/>
              <a:buChar char="•"/>
              <a:defRPr/>
            </a:pPr>
            <a:r>
              <a:rPr lang="tr-TR" dirty="0" smtClean="0">
                <a:solidFill>
                  <a:schemeClr val="bg1"/>
                </a:solidFill>
              </a:rPr>
              <a:t>Tehlikelerin </a:t>
            </a:r>
            <a:r>
              <a:rPr lang="tr-TR" dirty="0">
                <a:solidFill>
                  <a:schemeClr val="bg1"/>
                </a:solidFill>
              </a:rPr>
              <a:t>belirlenmesi, risklerin değerlendirilmesi ve gerekli kontrol ölçümlerinin yapılması için İşletmede; ölüme, hastalığa, yaralanmaya, hasara veya diğer kayıplara sebebiyet verebilecek tüm istenmeyen olaylar tanımlanır</a:t>
            </a:r>
            <a:r>
              <a:rPr lang="tr-TR" dirty="0" smtClean="0">
                <a:solidFill>
                  <a:schemeClr val="bg1"/>
                </a:solidFill>
              </a:rPr>
              <a:t>.</a:t>
            </a:r>
          </a:p>
          <a:p>
            <a:pPr algn="just" eaLnBrk="1" fontAlgn="auto" hangingPunct="1">
              <a:spcAft>
                <a:spcPts val="0"/>
              </a:spcAft>
              <a:buFont typeface="Arial" pitchFamily="34" charset="0"/>
              <a:buChar char="•"/>
              <a:defRPr/>
            </a:pPr>
            <a:endParaRPr lang="tr-TR" dirty="0">
              <a:solidFill>
                <a:schemeClr val="bg1"/>
              </a:solidFill>
            </a:endParaRPr>
          </a:p>
          <a:p>
            <a:pPr algn="just" eaLnBrk="1" fontAlgn="auto" hangingPunct="1">
              <a:spcAft>
                <a:spcPts val="0"/>
              </a:spcAft>
              <a:buFont typeface="Arial" pitchFamily="34" charset="0"/>
              <a:buChar char="•"/>
              <a:defRPr/>
            </a:pPr>
            <a:r>
              <a:rPr lang="tr-TR" dirty="0">
                <a:solidFill>
                  <a:schemeClr val="bg1"/>
                </a:solidFill>
              </a:rPr>
              <a:t>Öncelikle işletmenin/işyerinin risk haritasının çıkartılması gerekmektedir. Risk haritası oluşturulurken Teknik Emniyet bölümünde çalışan tüm mühendis ve tekniker kadro, İş Güvenliği Uzmanı ve İşyeri hekiminin birlikte çalışması, meslek hastalığı ile iş kazaları için iki ayrı risk haritasının çıkartılması gerekmektedir.</a:t>
            </a:r>
          </a:p>
          <a:p>
            <a:pPr eaLnBrk="1" fontAlgn="auto" hangingPunct="1">
              <a:spcAft>
                <a:spcPts val="0"/>
              </a:spcAft>
              <a:buFont typeface="Arial" pitchFamily="34" charset="0"/>
              <a:buChar char="•"/>
              <a:defRPr/>
            </a:pPr>
            <a:endParaRPr lang="tr-TR" dirty="0">
              <a:solidFill>
                <a:schemeClr val="bg1"/>
              </a:solidFill>
            </a:endParaRPr>
          </a:p>
        </p:txBody>
      </p:sp>
      <p:sp>
        <p:nvSpPr>
          <p:cNvPr id="4" name="Slayt Numarası Yer Tutucusu 3"/>
          <p:cNvSpPr>
            <a:spLocks noGrp="1"/>
          </p:cNvSpPr>
          <p:nvPr>
            <p:ph type="sldNum" sz="quarter" idx="12"/>
          </p:nvPr>
        </p:nvSpPr>
        <p:spPr/>
        <p:txBody>
          <a:bodyPr/>
          <a:lstStyle/>
          <a:p>
            <a:pPr>
              <a:defRPr/>
            </a:pPr>
            <a:fld id="{88FB77D9-ABFB-434C-9691-ACD3BA493E5A}" type="slidenum">
              <a:rPr lang="tr-TR"/>
              <a:pPr>
                <a:defRPr/>
              </a:pPr>
              <a:t>45</a:t>
            </a:fld>
            <a:endParaRPr lang="tr-TR"/>
          </a:p>
        </p:txBody>
      </p:sp>
    </p:spTree>
    <p:extLst>
      <p:ext uri="{BB962C8B-B14F-4D97-AF65-F5344CB8AC3E}">
        <p14:creationId xmlns:p14="http://schemas.microsoft.com/office/powerpoint/2010/main" val="3076831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endParaRPr lang="tr-TR" dirty="0"/>
          </a:p>
        </p:txBody>
      </p:sp>
      <p:graphicFrame>
        <p:nvGraphicFramePr>
          <p:cNvPr id="4" name="İçerik Yer Tutucusu 3"/>
          <p:cNvGraphicFramePr>
            <a:graphicFrameLocks noGrp="1"/>
          </p:cNvGraphicFramePr>
          <p:nvPr>
            <p:ph idx="1"/>
          </p:nvPr>
        </p:nvGraphicFramePr>
        <p:xfrm>
          <a:off x="1115616" y="332656"/>
          <a:ext cx="7488832" cy="6266123"/>
        </p:xfrm>
        <a:graphic>
          <a:graphicData uri="http://schemas.openxmlformats.org/drawingml/2006/table">
            <a:tbl>
              <a:tblPr firstRow="1" firstCol="1" bandRow="1">
                <a:tableStyleId>{08FB837D-C827-4EFA-A057-4D05807E0F7C}</a:tableStyleId>
              </a:tblPr>
              <a:tblGrid>
                <a:gridCol w="3743980"/>
                <a:gridCol w="3744852"/>
              </a:tblGrid>
              <a:tr h="559343">
                <a:tc>
                  <a:txBody>
                    <a:bodyPr/>
                    <a:lstStyle/>
                    <a:p>
                      <a:pPr marL="0" algn="l" defTabSz="914400" rtl="0" eaLnBrk="1" latinLnBrk="0" hangingPunct="1">
                        <a:lnSpc>
                          <a:spcPct val="115000"/>
                        </a:lnSpc>
                        <a:spcAft>
                          <a:spcPts val="0"/>
                        </a:spcAft>
                      </a:pPr>
                      <a:endParaRPr lang="tr-TR" sz="14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endParaRPr lang="tr-TR" sz="14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r>
              <a:tr h="5990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400" b="1" kern="1200" dirty="0" smtClean="0">
                          <a:solidFill>
                            <a:schemeClr val="dk1"/>
                          </a:solidFill>
                          <a:effectLst>
                            <a:outerShdw blurRad="38100" dist="38100" dir="2700000" algn="tl">
                              <a:srgbClr val="000000">
                                <a:alpha val="43137"/>
                              </a:srgbClr>
                            </a:outerShdw>
                          </a:effectLst>
                          <a:latin typeface="+mn-lt"/>
                          <a:ea typeface="+mn-ea"/>
                          <a:cs typeface="+mn-cs"/>
                        </a:rPr>
                        <a:t>İş Sağlığı ve İş </a:t>
                      </a:r>
                      <a:r>
                        <a:rPr lang="tr-TR" sz="1400" b="1" kern="1200" dirty="0" err="1" smtClean="0">
                          <a:solidFill>
                            <a:schemeClr val="dk1"/>
                          </a:solidFill>
                          <a:effectLst>
                            <a:outerShdw blurRad="38100" dist="38100" dir="2700000" algn="tl">
                              <a:srgbClr val="000000">
                                <a:alpha val="43137"/>
                              </a:srgbClr>
                            </a:outerShdw>
                          </a:effectLst>
                          <a:latin typeface="+mn-lt"/>
                          <a:ea typeface="+mn-ea"/>
                          <a:cs typeface="+mn-cs"/>
                        </a:rPr>
                        <a:t>Güvenliği’ne</a:t>
                      </a:r>
                      <a:r>
                        <a:rPr lang="tr-TR" sz="1400" b="1" kern="1200" dirty="0" smtClean="0">
                          <a:solidFill>
                            <a:schemeClr val="dk1"/>
                          </a:solidFill>
                          <a:effectLst>
                            <a:outerShdw blurRad="38100" dist="38100" dir="2700000" algn="tl">
                              <a:srgbClr val="000000">
                                <a:alpha val="43137"/>
                              </a:srgbClr>
                            </a:outerShdw>
                          </a:effectLst>
                          <a:latin typeface="+mn-lt"/>
                          <a:ea typeface="+mn-ea"/>
                          <a:cs typeface="+mn-cs"/>
                        </a:rPr>
                        <a:t> ilişkin hukuki ve diğer şartlar (mevzuat),</a:t>
                      </a:r>
                    </a:p>
                    <a:p>
                      <a:pPr>
                        <a:lnSpc>
                          <a:spcPct val="115000"/>
                        </a:lnSpc>
                        <a:spcAft>
                          <a:spcPts val="0"/>
                        </a:spcAft>
                      </a:pP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400" b="1" kern="1200" dirty="0" smtClean="0">
                          <a:solidFill>
                            <a:schemeClr val="dk1"/>
                          </a:solidFill>
                          <a:effectLst>
                            <a:outerShdw blurRad="38100" dist="38100" dir="2700000" algn="tl">
                              <a:srgbClr val="000000">
                                <a:alpha val="43137"/>
                              </a:srgbClr>
                            </a:outerShdw>
                          </a:effectLst>
                          <a:latin typeface="+mn-lt"/>
                          <a:ea typeface="+mn-ea"/>
                          <a:cs typeface="+mn-cs"/>
                        </a:rPr>
                        <a:t>Ön gözden geçirme sonuçları,</a:t>
                      </a:r>
                    </a:p>
                    <a:p>
                      <a:pPr>
                        <a:lnSpc>
                          <a:spcPct val="115000"/>
                        </a:lnSpc>
                        <a:spcAft>
                          <a:spcPts val="0"/>
                        </a:spcAft>
                      </a:pP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599055">
                <a:tc>
                  <a:txBody>
                    <a:bodyPr/>
                    <a:lstStyle/>
                    <a:p>
                      <a:pPr>
                        <a:lnSpc>
                          <a:spcPct val="115000"/>
                        </a:lnSpc>
                        <a:spcAft>
                          <a:spcPts val="0"/>
                        </a:spcAft>
                      </a:pPr>
                      <a:r>
                        <a:rPr lang="tr-TR" sz="1400" b="1" dirty="0">
                          <a:effectLst>
                            <a:outerShdw blurRad="38100" dist="38100" dir="2700000" algn="tl">
                              <a:srgbClr val="000000">
                                <a:alpha val="43137"/>
                              </a:srgbClr>
                            </a:outerShdw>
                          </a:effectLst>
                        </a:rPr>
                        <a:t>Çalışanlar ve diğer ilgili taraflardan alınan bilgiler,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Çalışanlardan elde edilen İSG bilgileri, işyerindeki gözden geçirme ve iyileştirme faaliyetleri (bu faaliyetler özelliği itibariyle reaktif yada </a:t>
                      </a:r>
                      <a:r>
                        <a:rPr lang="tr-TR" sz="1400" b="1" dirty="0" err="1">
                          <a:effectLst>
                            <a:outerShdw blurRad="38100" dist="38100" dir="2700000" algn="tl">
                              <a:srgbClr val="000000">
                                <a:alpha val="43137"/>
                              </a:srgbClr>
                            </a:outerShdw>
                          </a:effectLst>
                        </a:rPr>
                        <a:t>proaktif</a:t>
                      </a:r>
                      <a:r>
                        <a:rPr lang="tr-TR" sz="1400" b="1" dirty="0">
                          <a:effectLst>
                            <a:outerShdw blurRad="38100" dist="38100" dir="2700000" algn="tl">
                              <a:srgbClr val="000000">
                                <a:alpha val="43137"/>
                              </a:srgbClr>
                            </a:outerShdw>
                          </a:effectLst>
                        </a:rPr>
                        <a:t> olabilir)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279672">
                <a:tc>
                  <a:txBody>
                    <a:bodyPr/>
                    <a:lstStyle/>
                    <a:p>
                      <a:pPr>
                        <a:lnSpc>
                          <a:spcPct val="115000"/>
                        </a:lnSpc>
                        <a:spcAft>
                          <a:spcPts val="0"/>
                        </a:spcAft>
                      </a:pPr>
                      <a:r>
                        <a:rPr lang="tr-TR" sz="1400" b="1" dirty="0">
                          <a:effectLst>
                            <a:outerShdw blurRad="38100" dist="38100" dir="2700000" algn="tl">
                              <a:srgbClr val="000000">
                                <a:alpha val="43137"/>
                              </a:srgbClr>
                            </a:outerShdw>
                          </a:effectLst>
                        </a:rPr>
                        <a:t>İSG politikası ,</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Kaza ve olay kayıtları,</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279672">
                <a:tc>
                  <a:txBody>
                    <a:bodyPr/>
                    <a:lstStyle/>
                    <a:p>
                      <a:pPr>
                        <a:lnSpc>
                          <a:spcPct val="115000"/>
                        </a:lnSpc>
                        <a:spcAft>
                          <a:spcPts val="0"/>
                        </a:spcAft>
                      </a:pPr>
                      <a:r>
                        <a:rPr lang="tr-TR" sz="1400" b="1" dirty="0">
                          <a:effectLst>
                            <a:outerShdw blurRad="38100" dist="38100" dir="2700000" algn="tl">
                              <a:srgbClr val="000000">
                                <a:alpha val="43137"/>
                              </a:srgbClr>
                            </a:outerShdw>
                          </a:effectLst>
                        </a:rPr>
                        <a:t>Uygunsuzluklar,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Denetim sonuçları,</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279672">
                <a:tc>
                  <a:txBody>
                    <a:bodyPr/>
                    <a:lstStyle/>
                    <a:p>
                      <a:pPr>
                        <a:lnSpc>
                          <a:spcPct val="115000"/>
                        </a:lnSpc>
                        <a:spcAft>
                          <a:spcPts val="0"/>
                        </a:spcAft>
                      </a:pPr>
                      <a:r>
                        <a:rPr lang="tr-TR" sz="1400" b="1" dirty="0">
                          <a:effectLst>
                            <a:outerShdw blurRad="38100" dist="38100" dir="2700000" algn="tl">
                              <a:srgbClr val="000000">
                                <a:alpha val="43137"/>
                              </a:srgbClr>
                            </a:outerShdw>
                          </a:effectLst>
                        </a:rPr>
                        <a:t>İletişim belgeleri,</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En iyi uygulamalar </a:t>
                      </a:r>
                      <a:r>
                        <a:rPr lang="tr-TR" sz="1400" b="1" dirty="0" err="1">
                          <a:effectLst>
                            <a:outerShdw blurRad="38100" dist="38100" dir="2700000" algn="tl">
                              <a:srgbClr val="000000">
                                <a:alpha val="43137"/>
                              </a:srgbClr>
                            </a:outerShdw>
                          </a:effectLst>
                        </a:rPr>
                        <a:t>hk.bilgiler</a:t>
                      </a:r>
                      <a:r>
                        <a:rPr lang="tr-TR" sz="1400" b="1" dirty="0">
                          <a:effectLst>
                            <a:outerShdw blurRad="38100" dist="38100" dir="2700000" algn="tl">
                              <a:srgbClr val="000000">
                                <a:alpha val="43137"/>
                              </a:srgbClr>
                            </a:outerShdw>
                          </a:effectLst>
                        </a:rPr>
                        <a:t>,</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399370">
                <a:tc>
                  <a:txBody>
                    <a:bodyPr/>
                    <a:lstStyle/>
                    <a:p>
                      <a:pPr>
                        <a:lnSpc>
                          <a:spcPct val="115000"/>
                        </a:lnSpc>
                        <a:spcAft>
                          <a:spcPts val="0"/>
                        </a:spcAft>
                      </a:pPr>
                      <a:r>
                        <a:rPr lang="tr-TR" sz="1400" b="1" dirty="0">
                          <a:effectLst>
                            <a:outerShdw blurRad="38100" dist="38100" dir="2700000" algn="tl">
                              <a:srgbClr val="000000">
                                <a:alpha val="43137"/>
                              </a:srgbClr>
                            </a:outerShdw>
                          </a:effectLst>
                        </a:rPr>
                        <a:t>Kuruluşa özgü tipik tehlike riskleri, benzer kuruluşlarda olmuş olan kaza ve olaylar,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Elektrik kullanımı,</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399370">
                <a:tc>
                  <a:txBody>
                    <a:bodyPr/>
                    <a:lstStyle/>
                    <a:p>
                      <a:pPr>
                        <a:lnSpc>
                          <a:spcPct val="115000"/>
                        </a:lnSpc>
                        <a:spcAft>
                          <a:spcPts val="0"/>
                        </a:spcAft>
                      </a:pPr>
                      <a:r>
                        <a:rPr lang="tr-TR" sz="1400" b="1" dirty="0">
                          <a:effectLst>
                            <a:outerShdw blurRad="38100" dist="38100" dir="2700000" algn="tl">
                              <a:srgbClr val="000000">
                                <a:alpha val="43137"/>
                              </a:srgbClr>
                            </a:outerShdw>
                          </a:effectLst>
                        </a:rPr>
                        <a:t>Kuruluşun tesisleri, prosesleri ve faaliyetleri hakkında bilgiler,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Saha planları,</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279672">
                <a:tc>
                  <a:txBody>
                    <a:bodyPr/>
                    <a:lstStyle/>
                    <a:p>
                      <a:pPr>
                        <a:lnSpc>
                          <a:spcPct val="115000"/>
                        </a:lnSpc>
                        <a:spcAft>
                          <a:spcPts val="0"/>
                        </a:spcAft>
                      </a:pPr>
                      <a:r>
                        <a:rPr lang="tr-TR" sz="1400" b="1" dirty="0">
                          <a:effectLst>
                            <a:outerShdw blurRad="38100" dist="38100" dir="2700000" algn="tl">
                              <a:srgbClr val="000000">
                                <a:alpha val="43137"/>
                              </a:srgbClr>
                            </a:outerShdw>
                          </a:effectLst>
                        </a:rPr>
                        <a:t>Radyasyon kaynakları,</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Yangın,</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279672">
                <a:tc>
                  <a:txBody>
                    <a:bodyPr/>
                    <a:lstStyle/>
                    <a:p>
                      <a:pPr>
                        <a:lnSpc>
                          <a:spcPct val="115000"/>
                        </a:lnSpc>
                        <a:spcAft>
                          <a:spcPts val="0"/>
                        </a:spcAft>
                      </a:pPr>
                      <a:r>
                        <a:rPr lang="tr-TR" sz="1400" b="1" dirty="0">
                          <a:effectLst>
                            <a:outerShdw blurRad="38100" dist="38100" dir="2700000" algn="tl">
                              <a:srgbClr val="000000">
                                <a:alpha val="43137"/>
                              </a:srgbClr>
                            </a:outerShdw>
                          </a:effectLst>
                        </a:rPr>
                        <a:t>Proses akış şemaları,</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Makina, ekipman </a:t>
                      </a:r>
                      <a:r>
                        <a:rPr lang="tr-TR" sz="1400" b="1" dirty="0" err="1">
                          <a:effectLst>
                            <a:outerShdw blurRad="38100" dist="38100" dir="2700000" algn="tl">
                              <a:srgbClr val="000000">
                                <a:alpha val="43137"/>
                              </a:srgbClr>
                            </a:outerShdw>
                          </a:effectLst>
                        </a:rPr>
                        <a:t>v.b</a:t>
                      </a:r>
                      <a:r>
                        <a:rPr lang="tr-TR" sz="1400" b="1" dirty="0">
                          <a:effectLst>
                            <a:outerShdw blurRad="38100" dist="38100" dir="2700000" algn="tl">
                              <a:srgbClr val="000000">
                                <a:alpha val="43137"/>
                              </a:srgbClr>
                            </a:outerShdw>
                          </a:effectLst>
                        </a:rPr>
                        <a:t>. bilgiler,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399370">
                <a:tc>
                  <a:txBody>
                    <a:bodyPr/>
                    <a:lstStyle/>
                    <a:p>
                      <a:pPr>
                        <a:lnSpc>
                          <a:spcPct val="115000"/>
                        </a:lnSpc>
                        <a:spcAft>
                          <a:spcPts val="0"/>
                        </a:spcAft>
                      </a:pPr>
                      <a:r>
                        <a:rPr lang="tr-TR" sz="1400" b="1" dirty="0">
                          <a:effectLst>
                            <a:outerShdw blurRad="38100" dist="38100" dir="2700000" algn="tl">
                              <a:srgbClr val="000000">
                                <a:alpha val="43137"/>
                              </a:srgbClr>
                            </a:outerShdw>
                          </a:effectLst>
                        </a:rPr>
                        <a:t>Malzeme envanterleri (ham maddeler, kimyasallar, atıklar, ürünler ve alt ürünler),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Toksikoloji ve diğer sağlık ve iş güvenliği verileri,</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279672">
                <a:tc>
                  <a:txBody>
                    <a:bodyPr/>
                    <a:lstStyle/>
                    <a:p>
                      <a:pPr>
                        <a:lnSpc>
                          <a:spcPct val="115000"/>
                        </a:lnSpc>
                        <a:spcAft>
                          <a:spcPts val="0"/>
                        </a:spcAft>
                      </a:pPr>
                      <a:r>
                        <a:rPr lang="tr-TR" sz="1400" b="1" dirty="0">
                          <a:effectLst>
                            <a:outerShdw blurRad="38100" dist="38100" dir="2700000" algn="tl">
                              <a:srgbClr val="000000">
                                <a:alpha val="43137"/>
                              </a:srgbClr>
                            </a:outerShdw>
                          </a:effectLst>
                        </a:rPr>
                        <a:t>Verilerin izlenmesi,</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Kimyasal ve biyolojik maddeler,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279672">
                <a:tc>
                  <a:txBody>
                    <a:bodyPr/>
                    <a:lstStyle/>
                    <a:p>
                      <a:pPr>
                        <a:lnSpc>
                          <a:spcPct val="115000"/>
                        </a:lnSpc>
                        <a:spcAft>
                          <a:spcPts val="0"/>
                        </a:spcAft>
                      </a:pPr>
                      <a:r>
                        <a:rPr lang="tr-TR" sz="1400" b="1" dirty="0">
                          <a:effectLst>
                            <a:outerShdw blurRad="38100" dist="38100" dir="2700000" algn="tl">
                              <a:srgbClr val="000000">
                                <a:alpha val="43137"/>
                              </a:srgbClr>
                            </a:outerShdw>
                          </a:effectLst>
                        </a:rPr>
                        <a:t>Malzeme Güvenlik Bilgi Formları (MSDS),</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Yöntemler, görevler,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279672">
                <a:tc>
                  <a:txBody>
                    <a:bodyPr/>
                    <a:lstStyle/>
                    <a:p>
                      <a:pPr>
                        <a:lnSpc>
                          <a:spcPct val="115000"/>
                        </a:lnSpc>
                        <a:spcAft>
                          <a:spcPts val="0"/>
                        </a:spcAft>
                      </a:pPr>
                      <a:r>
                        <a:rPr lang="tr-TR" sz="1400" b="1" dirty="0">
                          <a:effectLst>
                            <a:outerShdw blurRad="38100" dist="38100" dir="2700000" algn="tl">
                              <a:srgbClr val="000000">
                                <a:alpha val="43137"/>
                              </a:srgbClr>
                            </a:outerShdw>
                          </a:effectLst>
                        </a:rPr>
                        <a:t>İnceleme Raporları,</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Profesyonel destek, uzmanlık</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279672">
                <a:tc>
                  <a:txBody>
                    <a:bodyPr/>
                    <a:lstStyle/>
                    <a:p>
                      <a:pPr>
                        <a:lnSpc>
                          <a:spcPct val="115000"/>
                        </a:lnSpc>
                        <a:spcAft>
                          <a:spcPts val="0"/>
                        </a:spcAft>
                      </a:pPr>
                      <a:r>
                        <a:rPr lang="tr-TR" sz="1400" b="1" dirty="0">
                          <a:effectLst>
                            <a:outerShdw blurRad="38100" dist="38100" dir="2700000" algn="tl">
                              <a:srgbClr val="000000">
                                <a:alpha val="43137"/>
                              </a:srgbClr>
                            </a:outerShdw>
                          </a:effectLst>
                        </a:rPr>
                        <a:t>Tıbbi/ilk yardım raporları,</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nSpc>
                          <a:spcPct val="115000"/>
                        </a:lnSpc>
                        <a:spcAft>
                          <a:spcPts val="0"/>
                        </a:spcAft>
                      </a:pPr>
                      <a:r>
                        <a:rPr lang="tr-TR" sz="1400" b="1" dirty="0">
                          <a:effectLst>
                            <a:outerShdw blurRad="38100" dist="38100" dir="2700000" algn="tl">
                              <a:srgbClr val="000000">
                                <a:alpha val="43137"/>
                              </a:srgbClr>
                            </a:outerShdw>
                          </a:effectLst>
                        </a:rPr>
                        <a:t>Sağlık Riskleri taramasıdır.</a:t>
                      </a:r>
                      <a:endParaRPr lang="tr-TR" sz="1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bl>
          </a:graphicData>
        </a:graphic>
      </p:graphicFrame>
      <p:sp>
        <p:nvSpPr>
          <p:cNvPr id="335875" name="Dikdörtgen 4"/>
          <p:cNvSpPr>
            <a:spLocks noChangeArrowheads="1"/>
          </p:cNvSpPr>
          <p:nvPr/>
        </p:nvSpPr>
        <p:spPr bwMode="auto">
          <a:xfrm>
            <a:off x="2627313" y="404813"/>
            <a:ext cx="4019550" cy="369887"/>
          </a:xfrm>
          <a:prstGeom prst="rect">
            <a:avLst/>
          </a:prstGeom>
          <a:noFill/>
          <a:ln w="9525">
            <a:noFill/>
            <a:miter lim="800000"/>
            <a:headEnd/>
            <a:tailEnd/>
          </a:ln>
        </p:spPr>
        <p:txBody>
          <a:bodyPr wrap="none">
            <a:spAutoFit/>
          </a:bodyPr>
          <a:lstStyle/>
          <a:p>
            <a:r>
              <a:rPr lang="tr-TR">
                <a:latin typeface="Calibri" pitchFamily="34" charset="0"/>
              </a:rPr>
              <a:t>Tehlikelerin belirlenmesi için tipik girdiler</a:t>
            </a:r>
          </a:p>
        </p:txBody>
      </p:sp>
      <p:sp>
        <p:nvSpPr>
          <p:cNvPr id="3" name="Slayt Numarası Yer Tutucusu 2"/>
          <p:cNvSpPr>
            <a:spLocks noGrp="1"/>
          </p:cNvSpPr>
          <p:nvPr>
            <p:ph type="sldNum" sz="quarter" idx="12"/>
          </p:nvPr>
        </p:nvSpPr>
        <p:spPr/>
        <p:txBody>
          <a:bodyPr/>
          <a:lstStyle/>
          <a:p>
            <a:pPr>
              <a:defRPr/>
            </a:pPr>
            <a:fld id="{E8ECE0DB-EB58-4AA9-80BD-007E79AA68E8}" type="slidenum">
              <a:rPr lang="tr-TR"/>
              <a:pPr>
                <a:defRPr/>
              </a:pPr>
              <a:t>46</a:t>
            </a:fld>
            <a:endParaRPr lang="tr-TR"/>
          </a:p>
        </p:txBody>
      </p:sp>
    </p:spTree>
    <p:extLst>
      <p:ext uri="{BB962C8B-B14F-4D97-AF65-F5344CB8AC3E}">
        <p14:creationId xmlns:p14="http://schemas.microsoft.com/office/powerpoint/2010/main" val="826791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404813"/>
            <a:ext cx="8229600" cy="490537"/>
          </a:xfrm>
        </p:spPr>
        <p:txBody>
          <a:bodyPr rtlCol="0">
            <a:normAutofit fontScale="90000"/>
          </a:bodyPr>
          <a:lstStyle/>
          <a:p>
            <a:pPr eaLnBrk="1" fontAlgn="auto" hangingPunct="1">
              <a:spcAft>
                <a:spcPts val="0"/>
              </a:spcAft>
              <a:defRPr/>
            </a:pPr>
            <a:r>
              <a:rPr lang="tr-TR" b="1" dirty="0"/>
              <a:t>Risk Tahmin Etme :</a:t>
            </a:r>
            <a:r>
              <a:rPr lang="tr-TR" dirty="0"/>
              <a:t/>
            </a:r>
            <a:br>
              <a:rPr lang="tr-TR" dirty="0"/>
            </a:br>
            <a:endParaRPr lang="tr-TR" dirty="0"/>
          </a:p>
        </p:txBody>
      </p:sp>
      <p:sp>
        <p:nvSpPr>
          <p:cNvPr id="3" name="İçerik Yer Tutucusu 2"/>
          <p:cNvSpPr>
            <a:spLocks noGrp="1"/>
          </p:cNvSpPr>
          <p:nvPr>
            <p:ph idx="1"/>
          </p:nvPr>
        </p:nvSpPr>
        <p:spPr>
          <a:xfrm>
            <a:off x="457200" y="1125538"/>
            <a:ext cx="8229600" cy="5472112"/>
          </a:xfrm>
          <a:solidFill>
            <a:schemeClr val="bg2"/>
          </a:solidFill>
        </p:spPr>
        <p:txBody>
          <a:bodyPr rtlCol="0">
            <a:normAutofit/>
          </a:bodyPr>
          <a:lstStyle/>
          <a:p>
            <a:pPr algn="just" eaLnBrk="1" fontAlgn="auto" hangingPunct="1">
              <a:spcAft>
                <a:spcPts val="0"/>
              </a:spcAft>
              <a:buFont typeface="Arial" pitchFamily="34" charset="0"/>
              <a:buChar char="•"/>
              <a:defRPr/>
            </a:pPr>
            <a:r>
              <a:rPr lang="tr-TR" sz="2000" dirty="0" smtClean="0">
                <a:effectLst>
                  <a:outerShdw blurRad="38100" dist="38100" dir="2700000" algn="tl">
                    <a:srgbClr val="000000">
                      <a:alpha val="43137"/>
                    </a:srgbClr>
                  </a:outerShdw>
                </a:effectLst>
              </a:rPr>
              <a:t>Tehlikelerin </a:t>
            </a:r>
            <a:r>
              <a:rPr lang="tr-TR" sz="2000" dirty="0">
                <a:effectLst>
                  <a:outerShdw blurRad="38100" dist="38100" dir="2700000" algn="tl">
                    <a:srgbClr val="000000">
                      <a:alpha val="43137"/>
                    </a:srgbClr>
                  </a:outerShdw>
                </a:effectLst>
              </a:rPr>
              <a:t>tanımlanmasından sonra, tehlikelerin doğasının, mekanizmasının ve dikkate değer tehlikelerin sonuçlarının anlaşılması için de çeşitli </a:t>
            </a:r>
            <a:r>
              <a:rPr lang="tr-TR" sz="2000" dirty="0" smtClean="0">
                <a:effectLst>
                  <a:outerShdw blurRad="38100" dist="38100" dir="2700000" algn="tl">
                    <a:srgbClr val="000000">
                      <a:alpha val="43137"/>
                    </a:srgbClr>
                  </a:outerShdw>
                </a:effectLst>
              </a:rPr>
              <a:t>metotlara </a:t>
            </a:r>
            <a:r>
              <a:rPr lang="tr-TR" sz="2000" dirty="0">
                <a:effectLst>
                  <a:outerShdw blurRad="38100" dist="38100" dir="2700000" algn="tl">
                    <a:srgbClr val="000000">
                      <a:alpha val="43137"/>
                    </a:srgbClr>
                  </a:outerShdw>
                </a:effectLst>
              </a:rPr>
              <a:t>ihtiyaç vardır. Bu bilgiler ışığında  çeşitli </a:t>
            </a:r>
            <a:r>
              <a:rPr lang="tr-TR" sz="2000" dirty="0" smtClean="0">
                <a:effectLst>
                  <a:outerShdw blurRad="38100" dist="38100" dir="2700000" algn="tl">
                    <a:srgbClr val="000000">
                      <a:alpha val="43137"/>
                    </a:srgbClr>
                  </a:outerShdw>
                </a:effectLst>
              </a:rPr>
              <a:t>tehlikelerle </a:t>
            </a:r>
            <a:r>
              <a:rPr lang="tr-TR" sz="2000" dirty="0">
                <a:effectLst>
                  <a:outerShdw blurRad="38100" dist="38100" dir="2700000" algn="tl">
                    <a:srgbClr val="000000">
                      <a:alpha val="43137"/>
                    </a:srgbClr>
                  </a:outerShdw>
                </a:effectLst>
              </a:rPr>
              <a:t>karşı karşıya kalabilecek çalışanların  korunması sağlanabilir</a:t>
            </a:r>
            <a:r>
              <a:rPr lang="tr-TR" sz="2000" dirty="0" smtClean="0">
                <a:effectLst>
                  <a:outerShdw blurRad="38100" dist="38100" dir="2700000" algn="tl">
                    <a:srgbClr val="000000">
                      <a:alpha val="43137"/>
                    </a:srgbClr>
                  </a:outerShdw>
                </a:effectLst>
              </a:rPr>
              <a:t>.</a:t>
            </a:r>
          </a:p>
          <a:p>
            <a:pPr algn="just" eaLnBrk="1" fontAlgn="auto" hangingPunct="1">
              <a:spcAft>
                <a:spcPts val="0"/>
              </a:spcAft>
              <a:buFont typeface="Arial" pitchFamily="34" charset="0"/>
              <a:buChar char="•"/>
              <a:defRPr/>
            </a:pPr>
            <a:endParaRPr lang="tr-TR" sz="2000" dirty="0">
              <a:effectLst>
                <a:outerShdw blurRad="38100" dist="38100" dir="2700000" algn="tl">
                  <a:srgbClr val="000000">
                    <a:alpha val="43137"/>
                  </a:srgbClr>
                </a:outerShdw>
              </a:effectLst>
            </a:endParaRPr>
          </a:p>
          <a:p>
            <a:pPr algn="just" eaLnBrk="1" fontAlgn="auto" hangingPunct="1">
              <a:spcAft>
                <a:spcPts val="0"/>
              </a:spcAft>
              <a:buFont typeface="Arial" pitchFamily="34" charset="0"/>
              <a:buChar char="•"/>
              <a:defRPr/>
            </a:pPr>
            <a:r>
              <a:rPr lang="tr-TR" sz="2000" dirty="0" smtClean="0">
                <a:effectLst>
                  <a:outerShdw blurRad="38100" dist="38100" dir="2700000" algn="tl">
                    <a:srgbClr val="000000">
                      <a:alpha val="43137"/>
                    </a:srgbClr>
                  </a:outerShdw>
                </a:effectLst>
              </a:rPr>
              <a:t> </a:t>
            </a:r>
            <a:r>
              <a:rPr lang="tr-TR" sz="2000" dirty="0">
                <a:effectLst>
                  <a:outerShdw blurRad="38100" dist="38100" dir="2700000" algn="tl">
                    <a:srgbClr val="000000">
                      <a:alpha val="43137"/>
                    </a:srgbClr>
                  </a:outerShdw>
                </a:effectLst>
              </a:rPr>
              <a:t>Tehlike önceden tanımlandığında, risk, tehlikenin olma ihtimali  ve etkilerinin şiddetidir. Olayların ortaya çıkma olasılığı ve ortaya çıktığında maruz kalınabilecek sonuçlar belirlenir.</a:t>
            </a:r>
          </a:p>
          <a:p>
            <a:pPr eaLnBrk="1" fontAlgn="auto" hangingPunct="1">
              <a:spcAft>
                <a:spcPts val="0"/>
              </a:spcAft>
              <a:buFont typeface="Arial" pitchFamily="34" charset="0"/>
              <a:buChar char="•"/>
              <a:defRPr/>
            </a:pPr>
            <a:endParaRPr lang="tr-TR" dirty="0"/>
          </a:p>
        </p:txBody>
      </p:sp>
      <p:sp>
        <p:nvSpPr>
          <p:cNvPr id="4" name="Slayt Numarası Yer Tutucusu 3"/>
          <p:cNvSpPr>
            <a:spLocks noGrp="1"/>
          </p:cNvSpPr>
          <p:nvPr>
            <p:ph type="sldNum" sz="quarter" idx="12"/>
          </p:nvPr>
        </p:nvSpPr>
        <p:spPr/>
        <p:txBody>
          <a:bodyPr/>
          <a:lstStyle/>
          <a:p>
            <a:pPr>
              <a:defRPr/>
            </a:pPr>
            <a:fld id="{C054D155-565E-41DD-8ACD-329FA86DB400}" type="slidenum">
              <a:rPr lang="tr-TR"/>
              <a:pPr>
                <a:defRPr/>
              </a:pPr>
              <a:t>47</a:t>
            </a:fld>
            <a:endParaRPr lang="tr-TR"/>
          </a:p>
        </p:txBody>
      </p:sp>
    </p:spTree>
    <p:extLst>
      <p:ext uri="{BB962C8B-B14F-4D97-AF65-F5344CB8AC3E}">
        <p14:creationId xmlns:p14="http://schemas.microsoft.com/office/powerpoint/2010/main" val="2475200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620713"/>
            <a:ext cx="8229600" cy="490537"/>
          </a:xfrm>
        </p:spPr>
        <p:txBody>
          <a:bodyPr rtlCol="0">
            <a:normAutofit fontScale="90000"/>
          </a:bodyPr>
          <a:lstStyle/>
          <a:p>
            <a:pPr eaLnBrk="1" fontAlgn="auto" hangingPunct="1">
              <a:spcAft>
                <a:spcPts val="0"/>
              </a:spcAft>
              <a:defRPr/>
            </a:pPr>
            <a:r>
              <a:rPr lang="tr-TR" sz="4000" b="1" dirty="0"/>
              <a:t>Risk Değerlendirme </a:t>
            </a:r>
            <a:r>
              <a:rPr lang="tr-TR" sz="4000" b="1" dirty="0" smtClean="0"/>
              <a:t/>
            </a:r>
            <a:br>
              <a:rPr lang="tr-TR" sz="4000" b="1" dirty="0" smtClean="0"/>
            </a:br>
            <a:r>
              <a:rPr lang="tr-TR" sz="4000" b="1" dirty="0" smtClean="0"/>
              <a:t>(</a:t>
            </a:r>
            <a:r>
              <a:rPr lang="tr-TR" sz="4000" b="1" dirty="0"/>
              <a:t>Kabul Edilebilirlik Değerlendirmesi</a:t>
            </a:r>
            <a:r>
              <a:rPr lang="tr-TR" b="1" dirty="0"/>
              <a:t>) :</a:t>
            </a:r>
            <a:r>
              <a:rPr lang="tr-TR" dirty="0"/>
              <a:t/>
            </a:r>
            <a:br>
              <a:rPr lang="tr-TR" dirty="0"/>
            </a:br>
            <a:endParaRPr lang="tr-TR" dirty="0"/>
          </a:p>
        </p:txBody>
      </p:sp>
      <p:sp>
        <p:nvSpPr>
          <p:cNvPr id="3" name="İçerik Yer Tutucusu 2"/>
          <p:cNvSpPr>
            <a:spLocks noGrp="1"/>
          </p:cNvSpPr>
          <p:nvPr>
            <p:ph idx="1"/>
          </p:nvPr>
        </p:nvSpPr>
        <p:spPr>
          <a:xfrm>
            <a:off x="457200" y="1125538"/>
            <a:ext cx="8229600" cy="5472112"/>
          </a:xfrm>
          <a:solidFill>
            <a:schemeClr val="tx2">
              <a:lumMod val="75000"/>
            </a:schemeClr>
          </a:solidFill>
        </p:spPr>
        <p:txBody>
          <a:bodyPr rtlCol="0">
            <a:normAutofit fontScale="62500" lnSpcReduction="20000"/>
          </a:bodyPr>
          <a:lstStyle/>
          <a:p>
            <a:pPr algn="just" eaLnBrk="1" fontAlgn="auto" hangingPunct="1">
              <a:spcAft>
                <a:spcPts val="0"/>
              </a:spcAft>
              <a:buFont typeface="Arial" pitchFamily="34" charset="0"/>
              <a:buChar char="•"/>
              <a:defRPr/>
            </a:pPr>
            <a:r>
              <a:rPr lang="tr-TR" dirty="0" smtClean="0">
                <a:solidFill>
                  <a:schemeClr val="bg1"/>
                </a:solidFill>
              </a:rPr>
              <a:t>Riskler </a:t>
            </a:r>
            <a:r>
              <a:rPr lang="tr-TR" dirty="0">
                <a:solidFill>
                  <a:schemeClr val="bg1"/>
                </a:solidFill>
              </a:rPr>
              <a:t>değerlendirilir, derecelendirilir ve gerekli kontrol ölçümlerinin yapılması için prosedürler oluşturulur, risk seviyelerinin kabul edilebilirliğinin önceden tesis edilmiş kriterler ile kıyaslaması yapılır. Kalan </a:t>
            </a:r>
            <a:r>
              <a:rPr lang="tr-TR" dirty="0">
                <a:solidFill>
                  <a:srgbClr val="FF0000"/>
                </a:solidFill>
              </a:rPr>
              <a:t>riskin </a:t>
            </a:r>
            <a:r>
              <a:rPr lang="tr-TR" dirty="0" err="1">
                <a:solidFill>
                  <a:srgbClr val="FF0000"/>
                </a:solidFill>
              </a:rPr>
              <a:t>katlanılabilirliğinin</a:t>
            </a:r>
            <a:r>
              <a:rPr lang="tr-TR" dirty="0">
                <a:solidFill>
                  <a:srgbClr val="FF0000"/>
                </a:solidFill>
              </a:rPr>
              <a:t> </a:t>
            </a:r>
            <a:r>
              <a:rPr lang="tr-TR" dirty="0">
                <a:solidFill>
                  <a:schemeClr val="bg1"/>
                </a:solidFill>
              </a:rPr>
              <a:t>değerlendirmesi, ihtiyaç duyulan her ilave risk kontrol önleminin belirlenmesi, risk kontrol önlemlerinin riski katlanılabilir bir seviyeye indirmeye yetip yetmeyeceğinin değerlendirilmesi yapılır. </a:t>
            </a:r>
            <a:endParaRPr lang="tr-TR" dirty="0" smtClean="0">
              <a:solidFill>
                <a:schemeClr val="bg1"/>
              </a:solidFill>
            </a:endParaRPr>
          </a:p>
          <a:p>
            <a:pPr algn="just" eaLnBrk="1" fontAlgn="auto" hangingPunct="1">
              <a:spcAft>
                <a:spcPts val="0"/>
              </a:spcAft>
              <a:buFont typeface="Arial" pitchFamily="34" charset="0"/>
              <a:buChar char="•"/>
              <a:defRPr/>
            </a:pPr>
            <a:endParaRPr lang="tr-TR" dirty="0">
              <a:solidFill>
                <a:schemeClr val="bg1"/>
              </a:solidFill>
            </a:endParaRPr>
          </a:p>
          <a:p>
            <a:pPr algn="just" eaLnBrk="1" fontAlgn="auto" hangingPunct="1">
              <a:spcAft>
                <a:spcPts val="0"/>
              </a:spcAft>
              <a:buFont typeface="Arial" pitchFamily="34" charset="0"/>
              <a:buChar char="•"/>
              <a:defRPr/>
            </a:pPr>
            <a:r>
              <a:rPr lang="tr-TR" dirty="0" smtClean="0">
                <a:solidFill>
                  <a:srgbClr val="FF0000"/>
                </a:solidFill>
              </a:rPr>
              <a:t>Risk </a:t>
            </a:r>
            <a:r>
              <a:rPr lang="tr-TR" dirty="0">
                <a:solidFill>
                  <a:srgbClr val="FF0000"/>
                </a:solidFill>
              </a:rPr>
              <a:t>değerlendirmesi aşamasında, riskin kabul </a:t>
            </a:r>
            <a:r>
              <a:rPr lang="tr-TR" dirty="0" err="1">
                <a:solidFill>
                  <a:srgbClr val="FF0000"/>
                </a:solidFill>
              </a:rPr>
              <a:t>edilebirliğine</a:t>
            </a:r>
            <a:r>
              <a:rPr lang="tr-TR" dirty="0">
                <a:solidFill>
                  <a:srgbClr val="FF0000"/>
                </a:solidFill>
              </a:rPr>
              <a:t> karar vermek için, riskin önemi üzerinde kapsamlı olarak karar verilir. </a:t>
            </a:r>
            <a:endParaRPr lang="tr-TR" dirty="0" smtClean="0">
              <a:solidFill>
                <a:srgbClr val="FF0000"/>
              </a:solidFill>
            </a:endParaRPr>
          </a:p>
          <a:p>
            <a:pPr algn="just" eaLnBrk="1" fontAlgn="auto" hangingPunct="1">
              <a:spcAft>
                <a:spcPts val="0"/>
              </a:spcAft>
              <a:buFont typeface="Arial" pitchFamily="34" charset="0"/>
              <a:buChar char="•"/>
              <a:defRPr/>
            </a:pPr>
            <a:endParaRPr lang="tr-TR" dirty="0">
              <a:solidFill>
                <a:schemeClr val="bg1"/>
              </a:solidFill>
            </a:endParaRPr>
          </a:p>
          <a:p>
            <a:pPr algn="just" eaLnBrk="1" fontAlgn="auto" hangingPunct="1">
              <a:spcAft>
                <a:spcPts val="0"/>
              </a:spcAft>
              <a:buFont typeface="Arial" pitchFamily="34" charset="0"/>
              <a:buChar char="•"/>
              <a:defRPr/>
            </a:pPr>
            <a:r>
              <a:rPr lang="tr-TR" dirty="0" smtClean="0">
                <a:solidFill>
                  <a:schemeClr val="bg1"/>
                </a:solidFill>
              </a:rPr>
              <a:t>Riski </a:t>
            </a:r>
            <a:r>
              <a:rPr lang="tr-TR" dirty="0">
                <a:solidFill>
                  <a:schemeClr val="bg1"/>
                </a:solidFill>
              </a:rPr>
              <a:t>tahmin etmenin temelinde, risk değerlendirmesi, riskin kabul edilebilir düzeyde olup olmadığını belirleme yada ilave risk ölçümleri ile riski kabul edilebilir düzeye indirgemek maksadıyla uygulanır. </a:t>
            </a:r>
            <a:endParaRPr lang="tr-TR" dirty="0" smtClean="0">
              <a:solidFill>
                <a:schemeClr val="bg1"/>
              </a:solidFill>
            </a:endParaRPr>
          </a:p>
          <a:p>
            <a:pPr algn="just" eaLnBrk="1" fontAlgn="auto" hangingPunct="1">
              <a:spcAft>
                <a:spcPts val="0"/>
              </a:spcAft>
              <a:buFont typeface="Arial" pitchFamily="34" charset="0"/>
              <a:buChar char="•"/>
              <a:defRPr/>
            </a:pPr>
            <a:endParaRPr lang="tr-TR" dirty="0">
              <a:solidFill>
                <a:schemeClr val="bg1"/>
              </a:solidFill>
            </a:endParaRPr>
          </a:p>
          <a:p>
            <a:pPr algn="just" eaLnBrk="1" fontAlgn="auto" hangingPunct="1">
              <a:spcAft>
                <a:spcPts val="0"/>
              </a:spcAft>
              <a:buFont typeface="Arial" pitchFamily="34" charset="0"/>
              <a:buChar char="•"/>
              <a:defRPr/>
            </a:pPr>
            <a:r>
              <a:rPr lang="tr-TR" dirty="0" smtClean="0">
                <a:solidFill>
                  <a:schemeClr val="bg1"/>
                </a:solidFill>
              </a:rPr>
              <a:t>Risk </a:t>
            </a:r>
            <a:r>
              <a:rPr lang="tr-TR" dirty="0">
                <a:solidFill>
                  <a:schemeClr val="bg1"/>
                </a:solidFill>
              </a:rPr>
              <a:t>değerlendirmesi, çok fazla sübjektif yargılara dayanır. Risk değerlendirmesi aşamasında, olayların ortaya çıkma olasılığı ve ortaya çıktığında maruz kalınabilecek sonuçlar belirlenir.</a:t>
            </a:r>
          </a:p>
          <a:p>
            <a:pPr eaLnBrk="1" fontAlgn="auto" hangingPunct="1">
              <a:spcAft>
                <a:spcPts val="0"/>
              </a:spcAft>
              <a:buFont typeface="Arial" pitchFamily="34" charset="0"/>
              <a:buChar char="•"/>
              <a:defRPr/>
            </a:pPr>
            <a:endParaRPr lang="tr-TR" dirty="0"/>
          </a:p>
        </p:txBody>
      </p:sp>
      <p:sp>
        <p:nvSpPr>
          <p:cNvPr id="4" name="Slayt Numarası Yer Tutucusu 3"/>
          <p:cNvSpPr>
            <a:spLocks noGrp="1"/>
          </p:cNvSpPr>
          <p:nvPr>
            <p:ph type="sldNum" sz="quarter" idx="12"/>
          </p:nvPr>
        </p:nvSpPr>
        <p:spPr/>
        <p:txBody>
          <a:bodyPr/>
          <a:lstStyle/>
          <a:p>
            <a:pPr>
              <a:defRPr/>
            </a:pPr>
            <a:fld id="{1C471F43-247D-47A8-82D6-EFF6BD97C4FC}" type="slidenum">
              <a:rPr lang="tr-TR"/>
              <a:pPr>
                <a:defRPr/>
              </a:pPr>
              <a:t>48</a:t>
            </a:fld>
            <a:endParaRPr lang="tr-TR"/>
          </a:p>
        </p:txBody>
      </p:sp>
    </p:spTree>
    <p:extLst>
      <p:ext uri="{BB962C8B-B14F-4D97-AF65-F5344CB8AC3E}">
        <p14:creationId xmlns:p14="http://schemas.microsoft.com/office/powerpoint/2010/main" val="2036827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404813"/>
            <a:ext cx="8229600" cy="490537"/>
          </a:xfrm>
        </p:spPr>
        <p:txBody>
          <a:bodyPr rtlCol="0">
            <a:normAutofit fontScale="90000"/>
          </a:bodyPr>
          <a:lstStyle/>
          <a:p>
            <a:pPr eaLnBrk="1" fontAlgn="auto" hangingPunct="1">
              <a:spcAft>
                <a:spcPts val="0"/>
              </a:spcAft>
              <a:defRPr/>
            </a:pPr>
            <a:r>
              <a:rPr lang="tr-TR" b="1" dirty="0"/>
              <a:t>Kontrol Önlemlerini Tespit Etme :</a:t>
            </a:r>
            <a:r>
              <a:rPr lang="tr-TR" dirty="0"/>
              <a:t/>
            </a:r>
            <a:br>
              <a:rPr lang="tr-TR" dirty="0"/>
            </a:br>
            <a:endParaRPr lang="tr-TR" dirty="0"/>
          </a:p>
        </p:txBody>
      </p:sp>
      <p:sp>
        <p:nvSpPr>
          <p:cNvPr id="3" name="İçerik Yer Tutucusu 2"/>
          <p:cNvSpPr>
            <a:spLocks noGrp="1"/>
          </p:cNvSpPr>
          <p:nvPr>
            <p:ph idx="1"/>
          </p:nvPr>
        </p:nvSpPr>
        <p:spPr>
          <a:xfrm>
            <a:off x="457200" y="1125538"/>
            <a:ext cx="8229600" cy="5472112"/>
          </a:xfrm>
          <a:solidFill>
            <a:schemeClr val="bg1">
              <a:lumMod val="85000"/>
            </a:schemeClr>
          </a:solidFill>
        </p:spPr>
        <p:txBody>
          <a:bodyPr rtlCol="0">
            <a:normAutofit fontScale="55000" lnSpcReduction="20000"/>
          </a:bodyPr>
          <a:lstStyle/>
          <a:p>
            <a:pPr eaLnBrk="1" fontAlgn="auto" hangingPunct="1">
              <a:spcAft>
                <a:spcPts val="0"/>
              </a:spcAft>
              <a:buFont typeface="Arial" pitchFamily="34" charset="0"/>
              <a:buChar char="•"/>
              <a:defRPr/>
            </a:pPr>
            <a:r>
              <a:rPr lang="tr-TR" dirty="0" smtClean="0">
                <a:effectLst>
                  <a:outerShdw blurRad="38100" dist="38100" dir="2700000" algn="tl">
                    <a:srgbClr val="000000">
                      <a:alpha val="43137"/>
                    </a:srgbClr>
                  </a:outerShdw>
                </a:effectLst>
              </a:rPr>
              <a:t>Değerlendirilen </a:t>
            </a:r>
            <a:r>
              <a:rPr lang="tr-TR" dirty="0">
                <a:effectLst>
                  <a:outerShdw blurRad="38100" dist="38100" dir="2700000" algn="tl">
                    <a:srgbClr val="000000">
                      <a:alpha val="43137"/>
                    </a:srgbClr>
                  </a:outerShdw>
                </a:effectLst>
              </a:rPr>
              <a:t>risklerle ilgili alınacak önlemler tartışılır. </a:t>
            </a:r>
            <a:endParaRPr lang="tr-TR"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endParaRPr lang="tr-TR"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dirty="0" smtClean="0">
                <a:effectLst>
                  <a:outerShdw blurRad="38100" dist="38100" dir="2700000" algn="tl">
                    <a:srgbClr val="000000">
                      <a:alpha val="43137"/>
                    </a:srgbClr>
                  </a:outerShdw>
                </a:effectLst>
              </a:rPr>
              <a:t>Riskin </a:t>
            </a:r>
            <a:r>
              <a:rPr lang="tr-TR" dirty="0">
                <a:effectLst>
                  <a:outerShdw blurRad="38100" dist="38100" dir="2700000" algn="tl">
                    <a:srgbClr val="000000">
                      <a:alpha val="43137"/>
                    </a:srgbClr>
                  </a:outerShdw>
                </a:effectLst>
              </a:rPr>
              <a:t>ortaya çıkma ihtimalinin önlenmesi, azaltılması veya hasarın potansiyel şiddet derecesinin azaltılması yada tehlikenin transfer edilmesinin maliyet analizi yapılır. </a:t>
            </a:r>
            <a:endParaRPr lang="tr-TR"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endParaRPr lang="tr-TR"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dirty="0" smtClean="0">
                <a:effectLst>
                  <a:outerShdw blurRad="38100" dist="38100" dir="2700000" algn="tl">
                    <a:srgbClr val="000000">
                      <a:alpha val="43137"/>
                    </a:srgbClr>
                  </a:outerShdw>
                </a:effectLst>
              </a:rPr>
              <a:t>Riskler</a:t>
            </a:r>
            <a:r>
              <a:rPr lang="tr-TR" dirty="0">
                <a:effectLst>
                  <a:outerShdw blurRad="38100" dist="38100" dir="2700000" algn="tl">
                    <a:srgbClr val="000000">
                      <a:alpha val="43137"/>
                    </a:srgbClr>
                  </a:outerShdw>
                </a:effectLst>
              </a:rPr>
              <a:t>, normalde bir yada birkaç güvenlik ölçümü ile azaltılabilirler. Risklerdeki azalma, ya sonucu üzerinde, yada gerçekleşme olasılığı üzerinde olur. </a:t>
            </a:r>
            <a:endParaRPr lang="tr-TR"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endParaRPr lang="tr-TR"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dirty="0" smtClean="0">
                <a:effectLst>
                  <a:outerShdw blurRad="38100" dist="38100" dir="2700000" algn="tl">
                    <a:srgbClr val="000000">
                      <a:alpha val="43137"/>
                    </a:srgbClr>
                  </a:outerShdw>
                </a:effectLst>
              </a:rPr>
              <a:t>Kontrol </a:t>
            </a:r>
            <a:r>
              <a:rPr lang="tr-TR" dirty="0">
                <a:effectLst>
                  <a:outerShdw blurRad="38100" dist="38100" dir="2700000" algn="tl">
                    <a:srgbClr val="000000">
                      <a:alpha val="43137"/>
                    </a:srgbClr>
                  </a:outerShdw>
                </a:effectLst>
              </a:rPr>
              <a:t>ölçümleri, "Mühendislik Kontrolü" veya "Yönetimle İlgili Kontroller" vasıtasıyla yapılabilir. </a:t>
            </a:r>
            <a:endParaRPr lang="tr-TR"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endParaRPr lang="tr-TR"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dirty="0" smtClean="0">
                <a:effectLst>
                  <a:outerShdw blurRad="38100" dist="38100" dir="2700000" algn="tl">
                    <a:srgbClr val="000000">
                      <a:alpha val="43137"/>
                    </a:srgbClr>
                  </a:outerShdw>
                </a:effectLst>
              </a:rPr>
              <a:t>"</a:t>
            </a:r>
            <a:r>
              <a:rPr lang="tr-TR" dirty="0">
                <a:effectLst>
                  <a:outerShdw blurRad="38100" dist="38100" dir="2700000" algn="tl">
                    <a:srgbClr val="000000">
                      <a:alpha val="43137"/>
                    </a:srgbClr>
                  </a:outerShdw>
                </a:effectLst>
              </a:rPr>
              <a:t>Mühendislik kontrolleri" korunma yolları, bariyerler ve diğer tesisatlar gibi donanımlara başvurur. "Yönetimle İlgili Kontroller" ise güvenli çalışma prosedürleri, güvenlik sistemleri gibi yazıların yayımlanması yoluna başvurur. </a:t>
            </a:r>
            <a:endParaRPr lang="tr-TR"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endParaRPr lang="tr-TR"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dirty="0" smtClean="0">
                <a:effectLst>
                  <a:outerShdw blurRad="38100" dist="38100" dir="2700000" algn="tl">
                    <a:srgbClr val="000000">
                      <a:alpha val="43137"/>
                    </a:srgbClr>
                  </a:outerShdw>
                </a:effectLst>
              </a:rPr>
              <a:t>Kontrol </a:t>
            </a:r>
            <a:r>
              <a:rPr lang="tr-TR" dirty="0">
                <a:effectLst>
                  <a:outerShdw blurRad="38100" dist="38100" dir="2700000" algn="tl">
                    <a:srgbClr val="000000">
                      <a:alpha val="43137"/>
                    </a:srgbClr>
                  </a:outerShdw>
                </a:effectLst>
              </a:rPr>
              <a:t>önlemlerini tespit etme aşamasında “Riskleri Ortadan Kaldırma Planı” hazırlanır, </a:t>
            </a:r>
          </a:p>
        </p:txBody>
      </p:sp>
      <p:sp>
        <p:nvSpPr>
          <p:cNvPr id="4" name="Slayt Numarası Yer Tutucusu 3"/>
          <p:cNvSpPr>
            <a:spLocks noGrp="1"/>
          </p:cNvSpPr>
          <p:nvPr>
            <p:ph type="sldNum" sz="quarter" idx="12"/>
          </p:nvPr>
        </p:nvSpPr>
        <p:spPr/>
        <p:txBody>
          <a:bodyPr/>
          <a:lstStyle/>
          <a:p>
            <a:pPr>
              <a:defRPr/>
            </a:pPr>
            <a:fld id="{07D38F58-DCC5-4908-91C8-4489BE71CB9A}" type="slidenum">
              <a:rPr lang="tr-TR"/>
              <a:pPr>
                <a:defRPr/>
              </a:pPr>
              <a:t>49</a:t>
            </a:fld>
            <a:endParaRPr lang="tr-TR"/>
          </a:p>
        </p:txBody>
      </p:sp>
    </p:spTree>
    <p:extLst>
      <p:ext uri="{BB962C8B-B14F-4D97-AF65-F5344CB8AC3E}">
        <p14:creationId xmlns:p14="http://schemas.microsoft.com/office/powerpoint/2010/main" val="3945243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813"/>
            <a:ext cx="8229600" cy="6048375"/>
          </a:xfrm>
          <a:solidFill>
            <a:schemeClr val="bg2"/>
          </a:solidFill>
        </p:spPr>
        <p:txBody>
          <a:bodyPr rtlCol="0">
            <a:noAutofit/>
          </a:bodyPr>
          <a:lstStyle/>
          <a:p>
            <a:pPr eaLnBrk="1" fontAlgn="auto" hangingPunct="1">
              <a:spcAft>
                <a:spcPts val="0"/>
              </a:spcAft>
              <a:buFont typeface="Arial" pitchFamily="34" charset="0"/>
              <a:buChar char="•"/>
              <a:defRPr/>
            </a:pPr>
            <a:r>
              <a:rPr lang="tr-TR" sz="2400" b="1" dirty="0">
                <a:solidFill>
                  <a:srgbClr val="FF0000"/>
                </a:solidFill>
                <a:effectLst>
                  <a:outerShdw blurRad="38100" dist="38100" dir="2700000" algn="tl">
                    <a:srgbClr val="000000">
                      <a:alpha val="43137"/>
                    </a:srgbClr>
                  </a:outerShdw>
                </a:effectLst>
              </a:rPr>
              <a:t>Risk değerlendirmesi </a:t>
            </a:r>
            <a:endParaRPr lang="tr-TR" sz="2400" dirty="0">
              <a:solidFill>
                <a:srgbClr val="FF0000"/>
              </a:solidFill>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sz="2400" dirty="0">
                <a:effectLst>
                  <a:outerShdw blurRad="38100" dist="38100" dir="2700000" algn="tl">
                    <a:srgbClr val="000000">
                      <a:alpha val="43137"/>
                    </a:srgbClr>
                  </a:outerShdw>
                </a:effectLst>
              </a:rPr>
              <a:t>Tehlikelerden kaynaklanan riskin büyüklüğünü tahmin etmek ve mevcut kontrollerin yeterliliğini dikkate alarak riskin kabul edilebilir olup olmadığına karar vermek için kullanılan proses. </a:t>
            </a:r>
            <a:endParaRPr lang="tr-TR" sz="2400" dirty="0" smtClean="0">
              <a:effectLst>
                <a:outerShdw blurRad="38100" dist="38100" dir="2700000" algn="tl">
                  <a:srgbClr val="000000">
                    <a:alpha val="43137"/>
                  </a:srgbClr>
                </a:outerShdw>
              </a:effectLst>
            </a:endParaRPr>
          </a:p>
          <a:p>
            <a:pPr marL="0" indent="0" eaLnBrk="1" fontAlgn="auto" hangingPunct="1">
              <a:spcAft>
                <a:spcPts val="0"/>
              </a:spcAft>
              <a:buFont typeface="Arial" pitchFamily="34" charset="0"/>
              <a:buNone/>
              <a:defRPr/>
            </a:pPr>
            <a:endParaRPr lang="tr-TR"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sz="2400" b="1" dirty="0">
                <a:solidFill>
                  <a:srgbClr val="FF0000"/>
                </a:solidFill>
                <a:effectLst>
                  <a:outerShdw blurRad="38100" dist="38100" dir="2700000" algn="tl">
                    <a:srgbClr val="000000">
                      <a:alpha val="43137"/>
                    </a:srgbClr>
                  </a:outerShdw>
                </a:effectLst>
              </a:rPr>
              <a:t>Kabul edilebilir risk: </a:t>
            </a:r>
            <a:endParaRPr lang="tr-TR" sz="2400" dirty="0">
              <a:solidFill>
                <a:srgbClr val="FF0000"/>
              </a:solidFill>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sz="2400" dirty="0">
                <a:effectLst>
                  <a:outerShdw blurRad="38100" dist="38100" dir="2700000" algn="tl">
                    <a:srgbClr val="000000">
                      <a:alpha val="43137"/>
                    </a:srgbClr>
                  </a:outerShdw>
                </a:effectLst>
              </a:rPr>
              <a:t>Kuruluşun yasal zorunluluklara ve kendi İSG politikasına göre, tahammül edebileceği düzeye indirilmiş risk. </a:t>
            </a:r>
            <a:endParaRPr lang="tr-TR" sz="2400"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endParaRPr lang="tr-TR"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sz="2400" b="1" dirty="0">
                <a:solidFill>
                  <a:srgbClr val="FF0000"/>
                </a:solidFill>
                <a:effectLst>
                  <a:outerShdw blurRad="38100" dist="38100" dir="2700000" algn="tl">
                    <a:srgbClr val="000000">
                      <a:alpha val="43137"/>
                    </a:srgbClr>
                  </a:outerShdw>
                </a:effectLst>
              </a:rPr>
              <a:t>Güvenlik </a:t>
            </a:r>
            <a:endParaRPr lang="tr-TR" sz="2400" dirty="0">
              <a:solidFill>
                <a:srgbClr val="FF0000"/>
              </a:solidFill>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sz="2400" dirty="0">
                <a:effectLst>
                  <a:outerShdw blurRad="38100" dist="38100" dir="2700000" algn="tl">
                    <a:srgbClr val="000000">
                      <a:alpha val="43137"/>
                    </a:srgbClr>
                  </a:outerShdw>
                </a:effectLst>
              </a:rPr>
              <a:t>İşin yapılması ve yürütümü sırasında oluşan risk yada risklerin, tanımlanmış bir zaman aralığı süresince, kabul edilemez düzeyin dışında kalma yeteneği </a:t>
            </a:r>
            <a:endParaRPr lang="tr-TR" sz="2400" dirty="0" smtClean="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pPr>
              <a:defRPr/>
            </a:pPr>
            <a:fld id="{05BB8C8F-0E07-4112-AC82-D2B642FDF352}" type="slidenum">
              <a:rPr lang="tr-TR"/>
              <a:pPr>
                <a:defRPr/>
              </a:pPr>
              <a:t>5</a:t>
            </a:fld>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pPr>
              <a:defRPr/>
            </a:pPr>
            <a:fld id="{A6971549-1571-4B3A-8F40-348F30B45A7C}" type="slidenum">
              <a:rPr lang="tr-TR" smtClean="0"/>
              <a:pPr>
                <a:defRPr/>
              </a:pPr>
              <a:t>50</a:t>
            </a:fld>
            <a:endParaRPr lang="tr-TR"/>
          </a:p>
        </p:txBody>
      </p:sp>
      <p:graphicFrame>
        <p:nvGraphicFramePr>
          <p:cNvPr id="6" name="Object 26"/>
          <p:cNvGraphicFramePr>
            <a:graphicFrameLocks noChangeAspect="1"/>
          </p:cNvGraphicFramePr>
          <p:nvPr>
            <p:extLst>
              <p:ext uri="{D42A27DB-BD31-4B8C-83A1-F6EECF244321}">
                <p14:modId xmlns:p14="http://schemas.microsoft.com/office/powerpoint/2010/main" val="4126697868"/>
              </p:ext>
            </p:extLst>
          </p:nvPr>
        </p:nvGraphicFramePr>
        <p:xfrm>
          <a:off x="107950" y="836712"/>
          <a:ext cx="8927232" cy="3960441"/>
        </p:xfrm>
        <a:graphic>
          <a:graphicData uri="http://schemas.openxmlformats.org/presentationml/2006/ole">
            <mc:AlternateContent xmlns:mc="http://schemas.openxmlformats.org/markup-compatibility/2006">
              <mc:Choice xmlns:v="urn:schemas-microsoft-com:vml" Requires="v">
                <p:oleObj spid="_x0000_s7177" name="Belge" r:id="rId4" imgW="5835586" imgH="1956461" progId="Word.Document.12">
                  <p:embed/>
                </p:oleObj>
              </mc:Choice>
              <mc:Fallback>
                <p:oleObj name="Belge" r:id="rId4" imgW="5835586" imgH="1956461" progId="Word.Document.12">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836712"/>
                        <a:ext cx="8927232" cy="39604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136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620713"/>
            <a:ext cx="8229600" cy="490537"/>
          </a:xfrm>
        </p:spPr>
        <p:txBody>
          <a:bodyPr rtlCol="0">
            <a:normAutofit fontScale="90000"/>
          </a:bodyPr>
          <a:lstStyle/>
          <a:p>
            <a:pPr eaLnBrk="1" fontAlgn="auto" hangingPunct="1">
              <a:spcAft>
                <a:spcPts val="0"/>
              </a:spcAft>
              <a:defRPr/>
            </a:pPr>
            <a:r>
              <a:rPr lang="tr-TR" dirty="0"/>
              <a:t>Kusurlu Durumların Ortadan Kaldırılması;</a:t>
            </a:r>
            <a:br>
              <a:rPr lang="tr-TR" dirty="0"/>
            </a:br>
            <a:endParaRPr lang="tr-TR" dirty="0"/>
          </a:p>
        </p:txBody>
      </p:sp>
      <p:sp>
        <p:nvSpPr>
          <p:cNvPr id="3" name="İçerik Yer Tutucusu 2"/>
          <p:cNvSpPr>
            <a:spLocks noGrp="1"/>
          </p:cNvSpPr>
          <p:nvPr>
            <p:ph idx="1"/>
          </p:nvPr>
        </p:nvSpPr>
        <p:spPr>
          <a:xfrm>
            <a:off x="457200" y="1125538"/>
            <a:ext cx="8229600" cy="5472112"/>
          </a:xfrm>
          <a:solidFill>
            <a:schemeClr val="bg2"/>
          </a:solidFill>
        </p:spPr>
        <p:txBody>
          <a:bodyPr rtlCol="0">
            <a:normAutofit fontScale="62500" lnSpcReduction="20000"/>
          </a:bodyPr>
          <a:lstStyle/>
          <a:p>
            <a:pPr eaLnBrk="1" fontAlgn="auto" hangingPunct="1">
              <a:spcAft>
                <a:spcPts val="0"/>
              </a:spcAft>
              <a:buFont typeface="Arial" pitchFamily="34" charset="0"/>
              <a:buChar char="•"/>
              <a:defRPr/>
            </a:pPr>
            <a:r>
              <a:rPr lang="tr-TR" b="1" dirty="0" smtClean="0">
                <a:effectLst>
                  <a:outerShdw blurRad="38100" dist="38100" dir="2700000" algn="tl">
                    <a:srgbClr val="000000">
                      <a:alpha val="43137"/>
                    </a:srgbClr>
                  </a:outerShdw>
                </a:effectLst>
              </a:rPr>
              <a:t>1</a:t>
            </a:r>
            <a:r>
              <a:rPr lang="tr-TR" b="1" dirty="0">
                <a:effectLst>
                  <a:outerShdw blurRad="38100" dist="38100" dir="2700000" algn="tl">
                    <a:srgbClr val="000000">
                      <a:alpha val="43137"/>
                    </a:srgbClr>
                  </a:outerShdw>
                </a:effectLst>
              </a:rPr>
              <a:t>. Riskin Ortadan Kaldırılması (Elimine Etmek):</a:t>
            </a:r>
            <a:r>
              <a:rPr lang="tr-TR" dirty="0">
                <a:effectLst>
                  <a:outerShdw blurRad="38100" dist="38100" dir="2700000" algn="tl">
                    <a:srgbClr val="000000">
                      <a:alpha val="43137"/>
                    </a:srgbClr>
                  </a:outerShdw>
                </a:effectLst>
              </a:rPr>
              <a:t> Tesis içerisinde yüksek risk taşıyan materyalin, makinanın veya prosesin elimine edilmesidir. Örneğin; Teknolojisi eski olan ve çift el kumanda yada fotosel tertibatı yapılamayan presin kullanımdan kaldırılması</a:t>
            </a:r>
            <a:r>
              <a:rPr lang="tr-TR" dirty="0" smtClean="0">
                <a:effectLst>
                  <a:outerShdw blurRad="38100" dist="38100" dir="2700000" algn="tl">
                    <a:srgbClr val="000000">
                      <a:alpha val="43137"/>
                    </a:srgbClr>
                  </a:outerShdw>
                </a:effectLst>
              </a:rPr>
              <a:t>.</a:t>
            </a:r>
          </a:p>
          <a:p>
            <a:pPr eaLnBrk="1" fontAlgn="auto" hangingPunct="1">
              <a:spcAft>
                <a:spcPts val="0"/>
              </a:spcAft>
              <a:buFont typeface="Arial" pitchFamily="34" charset="0"/>
              <a:buChar char="•"/>
              <a:defRPr/>
            </a:pPr>
            <a:endParaRPr lang="tr-TR"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b="1" dirty="0">
                <a:effectLst>
                  <a:outerShdw blurRad="38100" dist="38100" dir="2700000" algn="tl">
                    <a:srgbClr val="000000">
                      <a:alpha val="43137"/>
                    </a:srgbClr>
                  </a:outerShdw>
                </a:effectLst>
              </a:rPr>
              <a:t>2. Yerine Koyma (</a:t>
            </a:r>
            <a:r>
              <a:rPr lang="tr-TR" b="1" dirty="0" err="1">
                <a:effectLst>
                  <a:outerShdw blurRad="38100" dist="38100" dir="2700000" algn="tl">
                    <a:srgbClr val="000000">
                      <a:alpha val="43137"/>
                    </a:srgbClr>
                  </a:outerShdw>
                </a:effectLst>
              </a:rPr>
              <a:t>Substitusyon</a:t>
            </a:r>
            <a:r>
              <a:rPr lang="tr-TR" b="1" dirty="0">
                <a:effectLst>
                  <a:outerShdw blurRad="38100" dist="38100" dir="2700000" algn="tl">
                    <a:srgbClr val="000000">
                      <a:alpha val="43137"/>
                    </a:srgbClr>
                  </a:outerShdw>
                </a:effectLst>
              </a:rPr>
              <a:t>) :</a:t>
            </a:r>
            <a:r>
              <a:rPr lang="tr-TR" dirty="0">
                <a:effectLst>
                  <a:outerShdw blurRad="38100" dist="38100" dir="2700000" algn="tl">
                    <a:srgbClr val="000000">
                      <a:alpha val="43137"/>
                    </a:srgbClr>
                  </a:outerShdw>
                </a:effectLst>
              </a:rPr>
              <a:t> Eğer tehlike elimine edilemiyorsa, yüksek risk taşıyan materyal, makina veya proses daha az risk taşıyan ile değiştirilmelidir. Örneğin; proses içerisinde kullanılan </a:t>
            </a:r>
            <a:r>
              <a:rPr lang="tr-TR" dirty="0" err="1">
                <a:effectLst>
                  <a:outerShdw blurRad="38100" dist="38100" dir="2700000" algn="tl">
                    <a:srgbClr val="000000">
                      <a:alpha val="43137"/>
                    </a:srgbClr>
                  </a:outerShdw>
                </a:effectLst>
              </a:rPr>
              <a:t>toksik</a:t>
            </a:r>
            <a:r>
              <a:rPr lang="tr-TR" dirty="0">
                <a:effectLst>
                  <a:outerShdw blurRad="38100" dist="38100" dir="2700000" algn="tl">
                    <a:srgbClr val="000000">
                      <a:alpha val="43137"/>
                    </a:srgbClr>
                  </a:outerShdw>
                </a:effectLst>
              </a:rPr>
              <a:t> veya çabuk yanıcı bir çözücünün, </a:t>
            </a:r>
            <a:r>
              <a:rPr lang="tr-TR" dirty="0" err="1">
                <a:effectLst>
                  <a:outerShdw blurRad="38100" dist="38100" dir="2700000" algn="tl">
                    <a:srgbClr val="000000">
                      <a:alpha val="43137"/>
                    </a:srgbClr>
                  </a:outerShdw>
                </a:effectLst>
              </a:rPr>
              <a:t>toksik</a:t>
            </a:r>
            <a:r>
              <a:rPr lang="tr-TR" dirty="0">
                <a:effectLst>
                  <a:outerShdw blurRad="38100" dist="38100" dir="2700000" algn="tl">
                    <a:srgbClr val="000000">
                      <a:alpha val="43137"/>
                    </a:srgbClr>
                  </a:outerShdw>
                </a:effectLst>
              </a:rPr>
              <a:t> olmayan ve parlama noktası yüksek bir çözücü ile değiştirilmesi</a:t>
            </a:r>
            <a:r>
              <a:rPr lang="tr-TR" dirty="0" smtClean="0">
                <a:effectLst>
                  <a:outerShdw blurRad="38100" dist="38100" dir="2700000" algn="tl">
                    <a:srgbClr val="000000">
                      <a:alpha val="43137"/>
                    </a:srgbClr>
                  </a:outerShdw>
                </a:effectLst>
              </a:rPr>
              <a:t>.</a:t>
            </a:r>
          </a:p>
          <a:p>
            <a:pPr eaLnBrk="1" fontAlgn="auto" hangingPunct="1">
              <a:spcAft>
                <a:spcPts val="0"/>
              </a:spcAft>
              <a:buFont typeface="Arial" pitchFamily="34" charset="0"/>
              <a:buChar char="•"/>
              <a:defRPr/>
            </a:pPr>
            <a:endParaRPr lang="tr-TR"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b="1" dirty="0">
                <a:effectLst>
                  <a:outerShdw blurRad="38100" dist="38100" dir="2700000" algn="tl">
                    <a:srgbClr val="000000">
                      <a:alpha val="43137"/>
                    </a:srgbClr>
                  </a:outerShdw>
                </a:effectLst>
              </a:rPr>
              <a:t>3. Kontrol ve İzolasyon :</a:t>
            </a:r>
            <a:r>
              <a:rPr lang="tr-TR" dirty="0">
                <a:effectLst>
                  <a:outerShdw blurRad="38100" dist="38100" dir="2700000" algn="tl">
                    <a:srgbClr val="000000">
                      <a:alpha val="43137"/>
                    </a:srgbClr>
                  </a:outerShdw>
                </a:effectLst>
              </a:rPr>
              <a:t> Eğer  tehlike elimine edilemiyor yada ikame edilemiyorsa tehlike kaynağı materyal, makina, ekipman veya proses izole edilmelidir. Tehlike kaynağını izole etmek mümkün değil ise kontrolünün sağlanması için tehlikeli durumdan etkilenen insan sayısının </a:t>
            </a:r>
            <a:r>
              <a:rPr lang="tr-TR" dirty="0" smtClean="0">
                <a:effectLst>
                  <a:outerShdw blurRad="38100" dist="38100" dir="2700000" algn="tl">
                    <a:srgbClr val="000000">
                      <a:alpha val="43137"/>
                    </a:srgbClr>
                  </a:outerShdw>
                </a:effectLst>
              </a:rPr>
              <a:t>azaltılması, </a:t>
            </a:r>
            <a:r>
              <a:rPr lang="tr-TR" dirty="0">
                <a:effectLst>
                  <a:outerShdw blurRad="38100" dist="38100" dir="2700000" algn="tl">
                    <a:srgbClr val="000000">
                      <a:alpha val="43137"/>
                    </a:srgbClr>
                  </a:outerShdw>
                </a:effectLst>
              </a:rPr>
              <a:t>etkilenme süresinin azaltılması, miktarının azaltılması sağlanmalıdır. </a:t>
            </a:r>
            <a:endParaRPr lang="tr-TR" dirty="0" smtClean="0">
              <a:effectLst>
                <a:outerShdw blurRad="38100" dist="38100" dir="2700000" algn="tl">
                  <a:srgbClr val="000000">
                    <a:alpha val="43137"/>
                  </a:srgbClr>
                </a:outerShdw>
              </a:effectLst>
            </a:endParaRPr>
          </a:p>
          <a:p>
            <a:pPr marL="0" indent="0" eaLnBrk="1" fontAlgn="auto" hangingPunct="1">
              <a:spcAft>
                <a:spcPts val="0"/>
              </a:spcAft>
              <a:buFont typeface="Arial" pitchFamily="34" charset="0"/>
              <a:buNone/>
              <a:defRPr/>
            </a:pPr>
            <a:endParaRPr lang="tr-TR" dirty="0" smtClean="0">
              <a:effectLst>
                <a:outerShdw blurRad="38100" dist="38100" dir="2700000" algn="tl">
                  <a:srgbClr val="000000">
                    <a:alpha val="43137"/>
                  </a:srgbClr>
                </a:outerShdw>
              </a:effectLst>
            </a:endParaRPr>
          </a:p>
          <a:p>
            <a:pPr marL="800100" lvl="2" indent="0" eaLnBrk="1" fontAlgn="auto" hangingPunct="1">
              <a:spcAft>
                <a:spcPts val="0"/>
              </a:spcAft>
              <a:buFont typeface="Arial" pitchFamily="34" charset="0"/>
              <a:buNone/>
              <a:defRPr/>
            </a:pPr>
            <a:r>
              <a:rPr lang="tr-TR" dirty="0" smtClean="0">
                <a:solidFill>
                  <a:srgbClr val="FF0000"/>
                </a:solidFill>
                <a:effectLst>
                  <a:outerShdw blurRad="38100" dist="38100" dir="2700000" algn="tl">
                    <a:srgbClr val="000000">
                      <a:alpha val="43137"/>
                    </a:srgbClr>
                  </a:outerShdw>
                </a:effectLst>
              </a:rPr>
              <a:t>Örneğin</a:t>
            </a:r>
            <a:r>
              <a:rPr lang="tr-TR" dirty="0">
                <a:solidFill>
                  <a:srgbClr val="FF0000"/>
                </a:solidFill>
                <a:effectLst>
                  <a:outerShdw blurRad="38100" dist="38100" dir="2700000" algn="tl">
                    <a:srgbClr val="000000">
                      <a:alpha val="43137"/>
                    </a:srgbClr>
                  </a:outerShdw>
                </a:effectLst>
              </a:rPr>
              <a:t>; boyahanede kullanılan boyaların daha az tehlikeli (su bazlı gibi) boyalarla değiştirilmesi mümkün olmuyor ise kapalı sistem boya kabini kullanılarak tehlike izole edilebilir, bir hastanede çalışan ve röntgen çeken bir sağlık elemanının çalışma saati azaltılabilir (günde beş saat), mevzuata uygun yıllık izin (senede dört hafta) kullandırılır</a:t>
            </a:r>
            <a:r>
              <a:rPr lang="tr-TR" dirty="0">
                <a:effectLst>
                  <a:outerShdw blurRad="38100" dist="38100" dir="2700000" algn="tl">
                    <a:srgbClr val="000000">
                      <a:alpha val="43137"/>
                    </a:srgbClr>
                  </a:outerShdw>
                </a:effectLst>
              </a:rPr>
              <a:t>.</a:t>
            </a:r>
          </a:p>
          <a:p>
            <a:pPr eaLnBrk="1" fontAlgn="auto" hangingPunct="1">
              <a:spcAft>
                <a:spcPts val="0"/>
              </a:spcAft>
              <a:buFont typeface="Arial" pitchFamily="34" charset="0"/>
              <a:buChar char="•"/>
              <a:defRPr/>
            </a:pPr>
            <a:endParaRPr lang="tr-TR" dirty="0"/>
          </a:p>
        </p:txBody>
      </p:sp>
      <p:sp>
        <p:nvSpPr>
          <p:cNvPr id="4" name="Slayt Numarası Yer Tutucusu 3"/>
          <p:cNvSpPr>
            <a:spLocks noGrp="1"/>
          </p:cNvSpPr>
          <p:nvPr>
            <p:ph type="sldNum" sz="quarter" idx="12"/>
          </p:nvPr>
        </p:nvSpPr>
        <p:spPr/>
        <p:txBody>
          <a:bodyPr/>
          <a:lstStyle/>
          <a:p>
            <a:pPr>
              <a:defRPr/>
            </a:pPr>
            <a:fld id="{0CEE34AE-6383-49D2-AB43-F86A23CEE50E}" type="slidenum">
              <a:rPr lang="tr-TR"/>
              <a:pPr>
                <a:defRPr/>
              </a:pPr>
              <a:t>51</a:t>
            </a:fld>
            <a:endParaRPr lang="tr-TR"/>
          </a:p>
        </p:txBody>
      </p:sp>
    </p:spTree>
    <p:extLst>
      <p:ext uri="{BB962C8B-B14F-4D97-AF65-F5344CB8AC3E}">
        <p14:creationId xmlns:p14="http://schemas.microsoft.com/office/powerpoint/2010/main" val="26918738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5538"/>
            <a:ext cx="8229600" cy="5472112"/>
          </a:xfrm>
        </p:spPr>
        <p:txBody>
          <a:bodyPr rtlCol="0">
            <a:normAutofit fontScale="62500" lnSpcReduction="20000"/>
          </a:bodyPr>
          <a:lstStyle/>
          <a:p>
            <a:pPr eaLnBrk="1" fontAlgn="auto" hangingPunct="1">
              <a:spcAft>
                <a:spcPts val="0"/>
              </a:spcAft>
              <a:buFont typeface="Arial" pitchFamily="34" charset="0"/>
              <a:buChar char="•"/>
              <a:defRPr/>
            </a:pPr>
            <a:r>
              <a:rPr lang="tr-TR" b="1" dirty="0"/>
              <a:t>4. </a:t>
            </a:r>
            <a:r>
              <a:rPr lang="tr-TR" b="1" dirty="0">
                <a:effectLst>
                  <a:outerShdw blurRad="38100" dist="38100" dir="2700000" algn="tl">
                    <a:srgbClr val="000000">
                      <a:alpha val="43137"/>
                    </a:srgbClr>
                  </a:outerShdw>
                </a:effectLst>
              </a:rPr>
              <a:t>Mühendislik Kontrolü :</a:t>
            </a:r>
            <a:r>
              <a:rPr lang="tr-TR" dirty="0">
                <a:effectLst>
                  <a:outerShdw blurRad="38100" dist="38100" dir="2700000" algn="tl">
                    <a:srgbClr val="000000">
                      <a:alpha val="43137"/>
                    </a:srgbClr>
                  </a:outerShdw>
                </a:effectLst>
              </a:rPr>
              <a:t> Dizayn mühendisleri, elimine, ikame ve izole edilemeyen ve kontrolü sağlanamayan tehlikeyi gidermek için makinanın, tesisatın veya prosesin tasarımı üzerinde çalışır. Mühendislik kontrolü ayrıca korunma yolları, bariyerler, operasyon noktası koruyucuları, sıkışma - ezme noktaları, hareket eden parçaların korunması vb. koruyucu donanımların hangisinin nerede nasıl kullanılabileceğine karar verir</a:t>
            </a:r>
            <a:r>
              <a:rPr lang="tr-TR" dirty="0" smtClean="0">
                <a:effectLst>
                  <a:outerShdw blurRad="38100" dist="38100" dir="2700000" algn="tl">
                    <a:srgbClr val="000000">
                      <a:alpha val="43137"/>
                    </a:srgbClr>
                  </a:outerShdw>
                </a:effectLst>
              </a:rPr>
              <a:t>.</a:t>
            </a:r>
          </a:p>
          <a:p>
            <a:pPr eaLnBrk="1" fontAlgn="auto" hangingPunct="1">
              <a:spcAft>
                <a:spcPts val="0"/>
              </a:spcAft>
              <a:buFont typeface="Arial" pitchFamily="34" charset="0"/>
              <a:buChar char="•"/>
              <a:defRPr/>
            </a:pPr>
            <a:endParaRPr lang="tr-TR"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tr-TR" b="1" dirty="0">
                <a:effectLst>
                  <a:outerShdw blurRad="38100" dist="38100" dir="2700000" algn="tl">
                    <a:srgbClr val="000000">
                      <a:alpha val="43137"/>
                    </a:srgbClr>
                  </a:outerShdw>
                </a:effectLst>
              </a:rPr>
              <a:t>5. Yönetimle İlgili Kontroller :</a:t>
            </a:r>
            <a:r>
              <a:rPr lang="tr-TR" dirty="0">
                <a:effectLst>
                  <a:outerShdw blurRad="38100" dist="38100" dir="2700000" algn="tl">
                    <a:srgbClr val="000000">
                      <a:alpha val="43137"/>
                    </a:srgbClr>
                  </a:outerShdw>
                </a:effectLst>
              </a:rPr>
              <a:t> Yönetimle İlgili Kontroller ise güvenli iş akışı ve düzeni, güvenlik sistemleri, çalışma prosedürleri gibi yazıların yayımlanması yoluna başvurur. Bu amaçla;</a:t>
            </a:r>
          </a:p>
          <a:p>
            <a:pPr lvl="1" eaLnBrk="1" fontAlgn="auto" hangingPunct="1">
              <a:spcAft>
                <a:spcPts val="0"/>
              </a:spcAft>
              <a:buFont typeface="Arial" pitchFamily="34" charset="0"/>
              <a:buChar char="–"/>
              <a:defRPr/>
            </a:pPr>
            <a:r>
              <a:rPr lang="tr-TR" dirty="0">
                <a:solidFill>
                  <a:srgbClr val="FF0000"/>
                </a:solidFill>
                <a:effectLst>
                  <a:outerShdw blurRad="38100" dist="38100" dir="2700000" algn="tl">
                    <a:srgbClr val="000000">
                      <a:alpha val="43137"/>
                    </a:srgbClr>
                  </a:outerShdw>
                </a:effectLst>
              </a:rPr>
              <a:t>Riski ortadan kaldırma süreci belirlenir</a:t>
            </a:r>
          </a:p>
          <a:p>
            <a:pPr lvl="1" eaLnBrk="1" fontAlgn="auto" hangingPunct="1">
              <a:spcAft>
                <a:spcPts val="0"/>
              </a:spcAft>
              <a:buFont typeface="Arial" pitchFamily="34" charset="0"/>
              <a:buChar char="–"/>
              <a:defRPr/>
            </a:pPr>
            <a:r>
              <a:rPr lang="tr-TR" dirty="0">
                <a:solidFill>
                  <a:srgbClr val="FF0000"/>
                </a:solidFill>
                <a:effectLst>
                  <a:outerShdw blurRad="38100" dist="38100" dir="2700000" algn="tl">
                    <a:srgbClr val="000000">
                      <a:alpha val="43137"/>
                    </a:srgbClr>
                  </a:outerShdw>
                </a:effectLst>
              </a:rPr>
              <a:t>Sorumlulukların ataması yapılır</a:t>
            </a:r>
          </a:p>
          <a:p>
            <a:pPr lvl="1" eaLnBrk="1" fontAlgn="auto" hangingPunct="1">
              <a:spcAft>
                <a:spcPts val="0"/>
              </a:spcAft>
              <a:buFont typeface="Arial" pitchFamily="34" charset="0"/>
              <a:buChar char="–"/>
              <a:defRPr/>
            </a:pPr>
            <a:r>
              <a:rPr lang="tr-TR" dirty="0">
                <a:solidFill>
                  <a:srgbClr val="FF0000"/>
                </a:solidFill>
                <a:effectLst>
                  <a:outerShdw blurRad="38100" dist="38100" dir="2700000" algn="tl">
                    <a:srgbClr val="000000">
                      <a:alpha val="43137"/>
                    </a:srgbClr>
                  </a:outerShdw>
                </a:effectLst>
              </a:rPr>
              <a:t>İşçinin karakteristiği ve prosesteki işin gerekliliği hesaba katılır</a:t>
            </a:r>
          </a:p>
          <a:p>
            <a:pPr lvl="1" eaLnBrk="1" fontAlgn="auto" hangingPunct="1">
              <a:spcAft>
                <a:spcPts val="0"/>
              </a:spcAft>
              <a:buFont typeface="Arial" pitchFamily="34" charset="0"/>
              <a:buChar char="–"/>
              <a:defRPr/>
            </a:pPr>
            <a:r>
              <a:rPr lang="tr-TR" dirty="0">
                <a:solidFill>
                  <a:srgbClr val="FF0000"/>
                </a:solidFill>
                <a:effectLst>
                  <a:outerShdw blurRad="38100" dist="38100" dir="2700000" algn="tl">
                    <a:srgbClr val="000000">
                      <a:alpha val="43137"/>
                    </a:srgbClr>
                  </a:outerShdw>
                </a:effectLst>
              </a:rPr>
              <a:t>Eğitim prosedürleri oluşturulur</a:t>
            </a:r>
          </a:p>
          <a:p>
            <a:pPr lvl="1" eaLnBrk="1" fontAlgn="auto" hangingPunct="1">
              <a:spcAft>
                <a:spcPts val="0"/>
              </a:spcAft>
              <a:buFont typeface="Arial" pitchFamily="34" charset="0"/>
              <a:buChar char="–"/>
              <a:defRPr/>
            </a:pPr>
            <a:r>
              <a:rPr lang="tr-TR" dirty="0">
                <a:solidFill>
                  <a:srgbClr val="FF0000"/>
                </a:solidFill>
                <a:effectLst>
                  <a:outerShdw blurRad="38100" dist="38100" dir="2700000" algn="tl">
                    <a:srgbClr val="000000">
                      <a:alpha val="43137"/>
                    </a:srgbClr>
                  </a:outerShdw>
                </a:effectLst>
              </a:rPr>
              <a:t>Çalışma izin formları oluşturulur</a:t>
            </a:r>
          </a:p>
          <a:p>
            <a:pPr lvl="1" eaLnBrk="1" fontAlgn="auto" hangingPunct="1">
              <a:spcAft>
                <a:spcPts val="0"/>
              </a:spcAft>
              <a:buFont typeface="Arial" pitchFamily="34" charset="0"/>
              <a:buChar char="–"/>
              <a:defRPr/>
            </a:pPr>
            <a:r>
              <a:rPr lang="tr-TR" dirty="0">
                <a:solidFill>
                  <a:srgbClr val="FF0000"/>
                </a:solidFill>
                <a:effectLst>
                  <a:outerShdw blurRad="38100" dist="38100" dir="2700000" algn="tl">
                    <a:srgbClr val="000000">
                      <a:alpha val="43137"/>
                    </a:srgbClr>
                  </a:outerShdw>
                </a:effectLst>
              </a:rPr>
              <a:t>İşçinin olaya ilgisini sağlama ve sürdürme prosedürü hazırlanır</a:t>
            </a:r>
          </a:p>
          <a:p>
            <a:pPr lvl="1" eaLnBrk="1" fontAlgn="auto" hangingPunct="1">
              <a:spcAft>
                <a:spcPts val="0"/>
              </a:spcAft>
              <a:buFont typeface="Arial" pitchFamily="34" charset="0"/>
              <a:buChar char="–"/>
              <a:defRPr/>
            </a:pPr>
            <a:r>
              <a:rPr lang="tr-TR" dirty="0">
                <a:solidFill>
                  <a:srgbClr val="FF0000"/>
                </a:solidFill>
                <a:effectLst>
                  <a:outerShdw blurRad="38100" dist="38100" dir="2700000" algn="tl">
                    <a:srgbClr val="000000">
                      <a:alpha val="43137"/>
                    </a:srgbClr>
                  </a:outerShdw>
                </a:effectLst>
              </a:rPr>
              <a:t>İş akışı şeması üzerinde çalışılır</a:t>
            </a:r>
          </a:p>
          <a:p>
            <a:pPr lvl="1" eaLnBrk="1" fontAlgn="auto" hangingPunct="1">
              <a:spcAft>
                <a:spcPts val="0"/>
              </a:spcAft>
              <a:buFont typeface="Arial" pitchFamily="34" charset="0"/>
              <a:buChar char="–"/>
              <a:defRPr/>
            </a:pPr>
            <a:r>
              <a:rPr lang="tr-TR" dirty="0">
                <a:solidFill>
                  <a:srgbClr val="FF0000"/>
                </a:solidFill>
                <a:effectLst>
                  <a:outerShdw blurRad="38100" dist="38100" dir="2700000" algn="tl">
                    <a:srgbClr val="000000">
                      <a:alpha val="43137"/>
                    </a:srgbClr>
                  </a:outerShdw>
                </a:effectLst>
              </a:rPr>
              <a:t>İşçileri bilgilendirme ve katılımlarını sağlamak üzere formlar oluşturulur</a:t>
            </a:r>
          </a:p>
          <a:p>
            <a:pPr lvl="1" eaLnBrk="1" fontAlgn="auto" hangingPunct="1">
              <a:spcAft>
                <a:spcPts val="0"/>
              </a:spcAft>
              <a:buFont typeface="Arial" pitchFamily="34" charset="0"/>
              <a:buChar char="–"/>
              <a:defRPr/>
            </a:pPr>
            <a:r>
              <a:rPr lang="tr-TR" dirty="0">
                <a:solidFill>
                  <a:srgbClr val="FF0000"/>
                </a:solidFill>
                <a:effectLst>
                  <a:outerShdw blurRad="38100" dist="38100" dir="2700000" algn="tl">
                    <a:srgbClr val="000000">
                      <a:alpha val="43137"/>
                    </a:srgbClr>
                  </a:outerShdw>
                </a:effectLst>
              </a:rPr>
              <a:t>İşyeri düzeni ile ilgili çalışma yapılır</a:t>
            </a:r>
          </a:p>
          <a:p>
            <a:pPr eaLnBrk="1" fontAlgn="auto" hangingPunct="1">
              <a:spcAft>
                <a:spcPts val="0"/>
              </a:spcAft>
              <a:buFont typeface="Arial" pitchFamily="34" charset="0"/>
              <a:buChar char="•"/>
              <a:defRPr/>
            </a:pPr>
            <a:endParaRPr lang="tr-TR" dirty="0"/>
          </a:p>
        </p:txBody>
      </p:sp>
      <p:sp>
        <p:nvSpPr>
          <p:cNvPr id="4" name="Slayt Numarası Yer Tutucusu 3"/>
          <p:cNvSpPr>
            <a:spLocks noGrp="1"/>
          </p:cNvSpPr>
          <p:nvPr>
            <p:ph type="sldNum" sz="quarter" idx="12"/>
          </p:nvPr>
        </p:nvSpPr>
        <p:spPr/>
        <p:txBody>
          <a:bodyPr/>
          <a:lstStyle/>
          <a:p>
            <a:pPr>
              <a:defRPr/>
            </a:pPr>
            <a:fld id="{CEE4B17B-FED2-4588-A91F-EF58FC932E00}" type="slidenum">
              <a:rPr lang="tr-TR"/>
              <a:pPr>
                <a:defRPr/>
              </a:pPr>
              <a:t>52</a:t>
            </a:fld>
            <a:endParaRPr lang="tr-TR"/>
          </a:p>
        </p:txBody>
      </p:sp>
    </p:spTree>
    <p:extLst>
      <p:ext uri="{BB962C8B-B14F-4D97-AF65-F5344CB8AC3E}">
        <p14:creationId xmlns:p14="http://schemas.microsoft.com/office/powerpoint/2010/main" val="14824505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5538"/>
            <a:ext cx="8229600" cy="5472112"/>
          </a:xfrm>
        </p:spPr>
        <p:txBody>
          <a:bodyPr rtlCol="0">
            <a:normAutofit/>
          </a:bodyPr>
          <a:lstStyle/>
          <a:p>
            <a:pPr eaLnBrk="1" fontAlgn="auto" hangingPunct="1">
              <a:spcAft>
                <a:spcPts val="0"/>
              </a:spcAft>
              <a:buFont typeface="Arial" pitchFamily="34" charset="0"/>
              <a:buChar char="•"/>
              <a:defRPr/>
            </a:pPr>
            <a:r>
              <a:rPr lang="tr-TR" sz="2000" b="1" dirty="0">
                <a:effectLst>
                  <a:outerShdw blurRad="38100" dist="38100" dir="2700000" algn="tl">
                    <a:srgbClr val="000000">
                      <a:alpha val="43137"/>
                    </a:srgbClr>
                  </a:outerShdw>
                </a:effectLst>
              </a:rPr>
              <a:t>6. Kişisel Korunma :</a:t>
            </a:r>
            <a:r>
              <a:rPr lang="tr-TR" sz="2000" dirty="0">
                <a:effectLst>
                  <a:outerShdw blurRad="38100" dist="38100" dir="2700000" algn="tl">
                    <a:srgbClr val="000000">
                      <a:alpha val="43137"/>
                    </a:srgbClr>
                  </a:outerShdw>
                </a:effectLst>
              </a:rPr>
              <a:t> Kişisel koruyucuların kullanılması en son seçim olması gerekir, çünkü insanların kişisel koruyucuyu kullanmaları hem rahatsızlık vericidir, hem de kullanılıp kullanılmadığının denetiminin yapılması zordur, ayrıca kişisel koruyucunun kullanımı riski ortadan kaldırmada daha az etkili bir seçimdir. Kişisel koruyucu kullanımı gerekli ise mutlak suretle koruyucu ekipmanın kullanım prosedürünün yayınlanması gereklidir.</a:t>
            </a:r>
          </a:p>
          <a:p>
            <a:pPr eaLnBrk="1" fontAlgn="auto" hangingPunct="1">
              <a:spcAft>
                <a:spcPts val="0"/>
              </a:spcAft>
              <a:buFont typeface="Arial" pitchFamily="34" charset="0"/>
              <a:buChar char="•"/>
              <a:defRPr/>
            </a:pPr>
            <a:endParaRPr lang="tr-TR" sz="1200" dirty="0"/>
          </a:p>
        </p:txBody>
      </p:sp>
      <p:sp>
        <p:nvSpPr>
          <p:cNvPr id="4" name="Slayt Numarası Yer Tutucusu 3"/>
          <p:cNvSpPr>
            <a:spLocks noGrp="1"/>
          </p:cNvSpPr>
          <p:nvPr>
            <p:ph type="sldNum" sz="quarter" idx="12"/>
          </p:nvPr>
        </p:nvSpPr>
        <p:spPr/>
        <p:txBody>
          <a:bodyPr/>
          <a:lstStyle/>
          <a:p>
            <a:pPr>
              <a:defRPr/>
            </a:pPr>
            <a:fld id="{946D1CB6-F274-42E9-9818-80EADCFE8C39}" type="slidenum">
              <a:rPr lang="tr-TR"/>
              <a:pPr>
                <a:defRPr/>
              </a:pPr>
              <a:t>53</a:t>
            </a:fld>
            <a:endParaRPr lang="tr-TR"/>
          </a:p>
        </p:txBody>
      </p:sp>
    </p:spTree>
    <p:extLst>
      <p:ext uri="{BB962C8B-B14F-4D97-AF65-F5344CB8AC3E}">
        <p14:creationId xmlns:p14="http://schemas.microsoft.com/office/powerpoint/2010/main" val="13355797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tr-TR" b="1" dirty="0"/>
              <a:t>Kontrol Önlemlerini Yerine Getirme :</a:t>
            </a:r>
            <a:r>
              <a:rPr lang="tr-TR" dirty="0"/>
              <a:t> </a:t>
            </a:r>
          </a:p>
        </p:txBody>
      </p:sp>
      <p:sp>
        <p:nvSpPr>
          <p:cNvPr id="3" name="İçerik Yer Tutucusu 2"/>
          <p:cNvSpPr>
            <a:spLocks noGrp="1"/>
          </p:cNvSpPr>
          <p:nvPr>
            <p:ph idx="1"/>
          </p:nvPr>
        </p:nvSpPr>
        <p:spPr>
          <a:xfrm>
            <a:off x="457200" y="1125538"/>
            <a:ext cx="8229600" cy="5472112"/>
          </a:xfrm>
          <a:solidFill>
            <a:schemeClr val="bg2"/>
          </a:solidFill>
        </p:spPr>
        <p:txBody>
          <a:bodyPr rtlCol="0">
            <a:normAutofit fontScale="70000" lnSpcReduction="20000"/>
          </a:bodyPr>
          <a:lstStyle/>
          <a:p>
            <a:pPr eaLnBrk="1" fontAlgn="auto" hangingPunct="1">
              <a:spcAft>
                <a:spcPts val="0"/>
              </a:spcAft>
              <a:buFont typeface="Arial" pitchFamily="34" charset="0"/>
              <a:buChar char="•"/>
              <a:defRPr/>
            </a:pPr>
            <a:r>
              <a:rPr lang="tr-TR" dirty="0"/>
              <a:t/>
            </a:r>
            <a:br>
              <a:rPr lang="tr-TR" dirty="0"/>
            </a:br>
            <a:r>
              <a:rPr lang="tr-TR" dirty="0"/>
              <a:t>Belirlenen kontrol önlemleri uygulamaya konur, ancak tanımlanan her gerekli risk azaltma ve kontrol önlemleri ile ilgili değişiklikler uygulamaya konulmadan önce denenmelidir. </a:t>
            </a:r>
            <a:endParaRPr lang="tr-TR" dirty="0" smtClean="0"/>
          </a:p>
          <a:p>
            <a:pPr eaLnBrk="1" fontAlgn="auto" hangingPunct="1">
              <a:spcAft>
                <a:spcPts val="0"/>
              </a:spcAft>
              <a:buFont typeface="Arial" pitchFamily="34" charset="0"/>
              <a:buChar char="•"/>
              <a:defRPr/>
            </a:pPr>
            <a:endParaRPr lang="tr-TR" dirty="0"/>
          </a:p>
          <a:p>
            <a:pPr eaLnBrk="1" fontAlgn="auto" hangingPunct="1">
              <a:spcAft>
                <a:spcPts val="0"/>
              </a:spcAft>
              <a:buFont typeface="Arial" pitchFamily="34" charset="0"/>
              <a:buChar char="•"/>
              <a:defRPr/>
            </a:pPr>
            <a:r>
              <a:rPr lang="tr-TR" dirty="0" smtClean="0"/>
              <a:t>Kontrol </a:t>
            </a:r>
            <a:r>
              <a:rPr lang="tr-TR" dirty="0"/>
              <a:t>önlemleri; öncelikle tehlikelerin bertaraf edilmesi ve riskin ortadan kaldırılması prensibini yansıtmalıdır, risk ortadan kaldırılamıyorsa azaltılma yoluna gidilir, riskin azaltılması için personel koruyucu teçhizatın kullanılması ise son çare olarak düşünülmelidir. </a:t>
            </a:r>
            <a:endParaRPr lang="tr-TR" dirty="0" smtClean="0"/>
          </a:p>
          <a:p>
            <a:pPr eaLnBrk="1" fontAlgn="auto" hangingPunct="1">
              <a:spcAft>
                <a:spcPts val="0"/>
              </a:spcAft>
              <a:buFont typeface="Arial" pitchFamily="34" charset="0"/>
              <a:buChar char="•"/>
              <a:defRPr/>
            </a:pPr>
            <a:endParaRPr lang="tr-TR" dirty="0"/>
          </a:p>
          <a:p>
            <a:pPr eaLnBrk="1" fontAlgn="auto" hangingPunct="1">
              <a:spcAft>
                <a:spcPts val="0"/>
              </a:spcAft>
              <a:buFont typeface="Arial" pitchFamily="34" charset="0"/>
              <a:buChar char="•"/>
              <a:defRPr/>
            </a:pPr>
            <a:r>
              <a:rPr lang="tr-TR" dirty="0" smtClean="0"/>
              <a:t>Riskin </a:t>
            </a:r>
            <a:r>
              <a:rPr lang="tr-TR" dirty="0"/>
              <a:t>ortaya çıkma ihtimalinin önlenmesi, azaltılması veya hasarın potansiyel şiddet derecesinin azaltılması sırası ile amaçlanır. Uygun kontrol ölçümleri bu aşamada devreye girer. </a:t>
            </a:r>
            <a:endParaRPr lang="tr-TR" dirty="0" smtClean="0"/>
          </a:p>
          <a:p>
            <a:pPr eaLnBrk="1" fontAlgn="auto" hangingPunct="1">
              <a:spcAft>
                <a:spcPts val="0"/>
              </a:spcAft>
              <a:buFont typeface="Arial" pitchFamily="34" charset="0"/>
              <a:buChar char="•"/>
              <a:defRPr/>
            </a:pPr>
            <a:endParaRPr lang="tr-TR" dirty="0"/>
          </a:p>
          <a:p>
            <a:pPr eaLnBrk="1" fontAlgn="auto" hangingPunct="1">
              <a:spcAft>
                <a:spcPts val="0"/>
              </a:spcAft>
              <a:buFont typeface="Arial" pitchFamily="34" charset="0"/>
              <a:buChar char="•"/>
              <a:defRPr/>
            </a:pPr>
            <a:r>
              <a:rPr lang="tr-TR" dirty="0" smtClean="0"/>
              <a:t>Ölçümler </a:t>
            </a:r>
            <a:r>
              <a:rPr lang="tr-TR" dirty="0"/>
              <a:t>uygulanırken uzun zaman alabilir çünkü değişim için gelen direnç nedeniyle sık sık eğitim, </a:t>
            </a:r>
            <a:r>
              <a:rPr lang="tr-TR" dirty="0" smtClean="0"/>
              <a:t>teçhizat </a:t>
            </a:r>
            <a:r>
              <a:rPr lang="tr-TR" dirty="0"/>
              <a:t>satın alınması veya tesisat da değişikliğe ihtiyaç duyulabilir.</a:t>
            </a:r>
          </a:p>
          <a:p>
            <a:pPr eaLnBrk="1" fontAlgn="auto" hangingPunct="1">
              <a:spcAft>
                <a:spcPts val="0"/>
              </a:spcAft>
              <a:buFont typeface="Arial" pitchFamily="34" charset="0"/>
              <a:buChar char="•"/>
              <a:defRPr/>
            </a:pPr>
            <a:endParaRPr lang="tr-TR" dirty="0"/>
          </a:p>
        </p:txBody>
      </p:sp>
      <p:sp>
        <p:nvSpPr>
          <p:cNvPr id="4" name="Slayt Numarası Yer Tutucusu 3"/>
          <p:cNvSpPr>
            <a:spLocks noGrp="1"/>
          </p:cNvSpPr>
          <p:nvPr>
            <p:ph type="sldNum" sz="quarter" idx="12"/>
          </p:nvPr>
        </p:nvSpPr>
        <p:spPr/>
        <p:txBody>
          <a:bodyPr/>
          <a:lstStyle/>
          <a:p>
            <a:pPr>
              <a:defRPr/>
            </a:pPr>
            <a:fld id="{11104C6E-6595-43B3-B21B-DA5A8B325364}" type="slidenum">
              <a:rPr lang="tr-TR"/>
              <a:pPr>
                <a:defRPr/>
              </a:pPr>
              <a:t>54</a:t>
            </a:fld>
            <a:endParaRPr lang="tr-TR"/>
          </a:p>
        </p:txBody>
      </p:sp>
    </p:spTree>
    <p:extLst>
      <p:ext uri="{BB962C8B-B14F-4D97-AF65-F5344CB8AC3E}">
        <p14:creationId xmlns:p14="http://schemas.microsoft.com/office/powerpoint/2010/main" val="3916328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476250"/>
            <a:ext cx="8229600" cy="490538"/>
          </a:xfrm>
        </p:spPr>
        <p:txBody>
          <a:bodyPr rtlCol="0">
            <a:normAutofit fontScale="90000"/>
          </a:bodyPr>
          <a:lstStyle/>
          <a:p>
            <a:pPr eaLnBrk="1" fontAlgn="auto" hangingPunct="1">
              <a:spcAft>
                <a:spcPts val="0"/>
              </a:spcAft>
              <a:defRPr/>
            </a:pPr>
            <a:r>
              <a:rPr lang="tr-TR" b="1" dirty="0"/>
              <a:t>İzleme ve Gözden Geçirme :</a:t>
            </a:r>
            <a:r>
              <a:rPr lang="tr-TR" dirty="0"/>
              <a:t/>
            </a:r>
            <a:br>
              <a:rPr lang="tr-TR" dirty="0"/>
            </a:br>
            <a:endParaRPr lang="tr-TR" dirty="0"/>
          </a:p>
        </p:txBody>
      </p:sp>
      <p:sp>
        <p:nvSpPr>
          <p:cNvPr id="3" name="İçerik Yer Tutucusu 2"/>
          <p:cNvSpPr>
            <a:spLocks noGrp="1"/>
          </p:cNvSpPr>
          <p:nvPr>
            <p:ph idx="1"/>
          </p:nvPr>
        </p:nvSpPr>
        <p:spPr>
          <a:xfrm>
            <a:off x="457200" y="1125538"/>
            <a:ext cx="8229600" cy="5472112"/>
          </a:xfrm>
          <a:solidFill>
            <a:schemeClr val="bg2"/>
          </a:solidFill>
        </p:spPr>
        <p:txBody>
          <a:bodyPr rtlCol="0">
            <a:normAutofit fontScale="62500" lnSpcReduction="20000"/>
          </a:bodyPr>
          <a:lstStyle/>
          <a:p>
            <a:pPr eaLnBrk="1" fontAlgn="auto" hangingPunct="1">
              <a:spcAft>
                <a:spcPts val="0"/>
              </a:spcAft>
              <a:buFont typeface="Arial" pitchFamily="34" charset="0"/>
              <a:buChar char="•"/>
              <a:defRPr/>
            </a:pPr>
            <a:r>
              <a:rPr lang="tr-TR" dirty="0" smtClean="0"/>
              <a:t>Risk </a:t>
            </a:r>
            <a:r>
              <a:rPr lang="tr-TR" dirty="0"/>
              <a:t>yönetiminin işlemi yukarıda belirtilen aşamalar çerçevesinde gerçekleşir. Ancak bazı tehlikeler gözden kaçırılabilir veya yeniden tanımlamaya ihtiyaç duyulabilir, yeni tehlikeler zaman içinde ortaya çıkabilir ve tüm işlemlerin tekrarlanması gerekebilir. </a:t>
            </a:r>
            <a:endParaRPr lang="tr-TR" dirty="0" smtClean="0"/>
          </a:p>
          <a:p>
            <a:pPr eaLnBrk="1" fontAlgn="auto" hangingPunct="1">
              <a:spcAft>
                <a:spcPts val="0"/>
              </a:spcAft>
              <a:buFont typeface="Arial" pitchFamily="34" charset="0"/>
              <a:buChar char="•"/>
              <a:defRPr/>
            </a:pPr>
            <a:endParaRPr lang="tr-TR" dirty="0"/>
          </a:p>
          <a:p>
            <a:pPr eaLnBrk="1" fontAlgn="auto" hangingPunct="1">
              <a:spcAft>
                <a:spcPts val="0"/>
              </a:spcAft>
              <a:buFont typeface="Arial" pitchFamily="34" charset="0"/>
              <a:buChar char="•"/>
              <a:defRPr/>
            </a:pPr>
            <a:r>
              <a:rPr lang="tr-TR" dirty="0" smtClean="0"/>
              <a:t>Uygun </a:t>
            </a:r>
            <a:r>
              <a:rPr lang="tr-TR" dirty="0"/>
              <a:t>kontrol ölçümleri uygulandıktan sonra, daha önceden tespit edilmiş tehlikelerin artan risk değerlerinin kabul edilebilirliklerini değerlendirmek için yeniden değer biçmeye ihtiyaç duyulabilir</a:t>
            </a:r>
            <a:r>
              <a:rPr lang="tr-TR" dirty="0" smtClean="0"/>
              <a:t>.</a:t>
            </a:r>
          </a:p>
          <a:p>
            <a:pPr eaLnBrk="1" fontAlgn="auto" hangingPunct="1">
              <a:spcAft>
                <a:spcPts val="0"/>
              </a:spcAft>
              <a:buFont typeface="Arial" pitchFamily="34" charset="0"/>
              <a:buChar char="•"/>
              <a:defRPr/>
            </a:pPr>
            <a:endParaRPr lang="tr-TR" dirty="0"/>
          </a:p>
          <a:p>
            <a:pPr eaLnBrk="1" fontAlgn="auto" hangingPunct="1">
              <a:spcAft>
                <a:spcPts val="0"/>
              </a:spcAft>
              <a:buFont typeface="Arial" pitchFamily="34" charset="0"/>
              <a:buChar char="•"/>
              <a:defRPr/>
            </a:pPr>
            <a:endParaRPr lang="tr-TR" dirty="0"/>
          </a:p>
          <a:p>
            <a:pPr eaLnBrk="1" fontAlgn="auto" hangingPunct="1">
              <a:spcAft>
                <a:spcPts val="0"/>
              </a:spcAft>
              <a:buFont typeface="Arial" pitchFamily="34" charset="0"/>
              <a:buChar char="•"/>
              <a:defRPr/>
            </a:pPr>
            <a:r>
              <a:rPr lang="tr-TR" dirty="0"/>
              <a:t>Riskin belirlenmesi, risk değerlendirme ve kontrol önlemlerinin ardından; riski ortadan kaldırmaya/azaltmaya yönelik gerekli faaliyetin zamanında tanımlanmasının izlenmesi ve gözden geçirilmesinin de mutlaka yapılması gerekir. </a:t>
            </a:r>
            <a:endParaRPr lang="tr-TR" dirty="0" smtClean="0"/>
          </a:p>
          <a:p>
            <a:pPr eaLnBrk="1" fontAlgn="auto" hangingPunct="1">
              <a:spcAft>
                <a:spcPts val="0"/>
              </a:spcAft>
              <a:buFont typeface="Arial" pitchFamily="34" charset="0"/>
              <a:buChar char="•"/>
              <a:defRPr/>
            </a:pPr>
            <a:endParaRPr lang="tr-TR" dirty="0"/>
          </a:p>
          <a:p>
            <a:pPr eaLnBrk="1" fontAlgn="auto" hangingPunct="1">
              <a:spcAft>
                <a:spcPts val="0"/>
              </a:spcAft>
              <a:buFont typeface="Arial" pitchFamily="34" charset="0"/>
              <a:buChar char="•"/>
              <a:defRPr/>
            </a:pPr>
            <a:r>
              <a:rPr lang="tr-TR" dirty="0" smtClean="0"/>
              <a:t>Alınan </a:t>
            </a:r>
            <a:r>
              <a:rPr lang="tr-TR" dirty="0"/>
              <a:t>önlemler sonucunda risk kontrol proseslerinde de değişiklikler olabileceğinden geriye kalan risklerin yeni durumlarını belirlemek amacıyla risk değerlendirmesinin yapılması </a:t>
            </a:r>
            <a:r>
              <a:rPr lang="tr-TR" dirty="0" smtClean="0"/>
              <a:t>gerekebilir</a:t>
            </a:r>
            <a:r>
              <a:rPr lang="tr-TR" dirty="0"/>
              <a:t>, bu </a:t>
            </a:r>
            <a:r>
              <a:rPr lang="tr-TR" dirty="0" smtClean="0"/>
              <a:t>nedenle de </a:t>
            </a:r>
            <a:r>
              <a:rPr lang="tr-TR" dirty="0"/>
              <a:t>tutulan tüm kayıtların analizlerinin yapılması gereklidir.</a:t>
            </a:r>
          </a:p>
          <a:p>
            <a:pPr eaLnBrk="1" fontAlgn="auto" hangingPunct="1">
              <a:spcAft>
                <a:spcPts val="0"/>
              </a:spcAft>
              <a:buFont typeface="Arial" pitchFamily="34" charset="0"/>
              <a:buChar char="•"/>
              <a:defRPr/>
            </a:pPr>
            <a:endParaRPr lang="tr-TR" dirty="0"/>
          </a:p>
        </p:txBody>
      </p:sp>
      <p:sp>
        <p:nvSpPr>
          <p:cNvPr id="4" name="Slayt Numarası Yer Tutucusu 3"/>
          <p:cNvSpPr>
            <a:spLocks noGrp="1"/>
          </p:cNvSpPr>
          <p:nvPr>
            <p:ph type="sldNum" sz="quarter" idx="12"/>
          </p:nvPr>
        </p:nvSpPr>
        <p:spPr/>
        <p:txBody>
          <a:bodyPr/>
          <a:lstStyle/>
          <a:p>
            <a:pPr>
              <a:defRPr/>
            </a:pPr>
            <a:fld id="{A1BA427C-778C-4128-B0F8-FD46821ACCF4}" type="slidenum">
              <a:rPr lang="tr-TR"/>
              <a:pPr>
                <a:defRPr/>
              </a:pPr>
              <a:t>55</a:t>
            </a:fld>
            <a:endParaRPr lang="tr-TR"/>
          </a:p>
        </p:txBody>
      </p:sp>
    </p:spTree>
    <p:extLst>
      <p:ext uri="{BB962C8B-B14F-4D97-AF65-F5344CB8AC3E}">
        <p14:creationId xmlns:p14="http://schemas.microsoft.com/office/powerpoint/2010/main" val="14369047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549275"/>
            <a:ext cx="8229600" cy="488950"/>
          </a:xfrm>
        </p:spPr>
        <p:txBody>
          <a:bodyPr rtlCol="0">
            <a:normAutofit fontScale="90000"/>
          </a:bodyPr>
          <a:lstStyle/>
          <a:p>
            <a:pPr eaLnBrk="1" fontAlgn="auto" hangingPunct="1">
              <a:spcAft>
                <a:spcPts val="0"/>
              </a:spcAft>
              <a:defRPr/>
            </a:pPr>
            <a:r>
              <a:rPr lang="tr-TR" b="1" dirty="0"/>
              <a:t>İLETİŞİM VE DANIŞMA:</a:t>
            </a:r>
            <a:r>
              <a:rPr lang="tr-TR" dirty="0"/>
              <a:t/>
            </a:r>
            <a:br>
              <a:rPr lang="tr-TR" dirty="0"/>
            </a:br>
            <a:endParaRPr lang="tr-TR" dirty="0"/>
          </a:p>
        </p:txBody>
      </p:sp>
      <p:sp>
        <p:nvSpPr>
          <p:cNvPr id="3" name="İçerik Yer Tutucusu 2"/>
          <p:cNvSpPr>
            <a:spLocks noGrp="1"/>
          </p:cNvSpPr>
          <p:nvPr>
            <p:ph idx="1"/>
          </p:nvPr>
        </p:nvSpPr>
        <p:spPr>
          <a:xfrm>
            <a:off x="457200" y="1125538"/>
            <a:ext cx="8229600" cy="2016125"/>
          </a:xfrm>
          <a:solidFill>
            <a:schemeClr val="bg2"/>
          </a:solidFill>
        </p:spPr>
        <p:txBody>
          <a:bodyPr rtlCol="0">
            <a:normAutofit/>
          </a:bodyPr>
          <a:lstStyle/>
          <a:p>
            <a:pPr eaLnBrk="1" fontAlgn="auto" hangingPunct="1">
              <a:spcAft>
                <a:spcPts val="0"/>
              </a:spcAft>
              <a:buFont typeface="Arial" pitchFamily="34" charset="0"/>
              <a:buChar char="•"/>
              <a:defRPr/>
            </a:pPr>
            <a:r>
              <a:rPr lang="tr-TR" sz="2000" dirty="0" smtClean="0">
                <a:effectLst>
                  <a:outerShdw blurRad="38100" dist="38100" dir="2700000" algn="tl">
                    <a:srgbClr val="000000">
                      <a:alpha val="43137"/>
                    </a:srgbClr>
                  </a:outerShdw>
                </a:effectLst>
              </a:rPr>
              <a:t>Sonuçlar</a:t>
            </a:r>
            <a:r>
              <a:rPr lang="tr-TR" sz="2000" dirty="0">
                <a:effectLst>
                  <a:outerShdw blurRad="38100" dist="38100" dir="2700000" algn="tl">
                    <a:srgbClr val="000000">
                      <a:alpha val="43137"/>
                    </a:srgbClr>
                  </a:outerShdw>
                </a:effectLst>
              </a:rPr>
              <a:t>, düzeltici/önleyici faaliyetlerin tanımlanması, konu ile ilgili gelişmeler, değişiklik yapılan veya yeni İş Sağlığı ve Güvenliği amaçlarının oluşturulması için girdi sağlanması amacıyla yönetime bilgi verilmeli, ayrıca bilgi toplama aşamasında alt işverenlerde dahil olmak üzere tüm </a:t>
            </a:r>
            <a:r>
              <a:rPr lang="tr-TR" sz="2000" dirty="0" smtClean="0">
                <a:effectLst>
                  <a:outerShdw blurRad="38100" dist="38100" dir="2700000" algn="tl">
                    <a:srgbClr val="000000">
                      <a:alpha val="43137"/>
                    </a:srgbClr>
                  </a:outerShdw>
                </a:effectLst>
              </a:rPr>
              <a:t>gruplarla</a:t>
            </a:r>
            <a:r>
              <a:rPr lang="tr-TR" sz="2000" dirty="0">
                <a:effectLst>
                  <a:outerShdw blurRad="38100" dist="38100" dir="2700000" algn="tl">
                    <a:srgbClr val="000000">
                      <a:alpha val="43137"/>
                    </a:srgbClr>
                  </a:outerShdw>
                </a:effectLst>
              </a:rPr>
              <a:t>  iletişim ve danışma kurulmalıdır. </a:t>
            </a:r>
          </a:p>
        </p:txBody>
      </p:sp>
      <p:sp>
        <p:nvSpPr>
          <p:cNvPr id="4" name="Slayt Numarası Yer Tutucusu 3"/>
          <p:cNvSpPr>
            <a:spLocks noGrp="1"/>
          </p:cNvSpPr>
          <p:nvPr>
            <p:ph type="sldNum" sz="quarter" idx="12"/>
          </p:nvPr>
        </p:nvSpPr>
        <p:spPr/>
        <p:txBody>
          <a:bodyPr/>
          <a:lstStyle/>
          <a:p>
            <a:pPr>
              <a:defRPr/>
            </a:pPr>
            <a:fld id="{062FB1B7-3C36-40F4-A1C0-183D89D42B40}" type="slidenum">
              <a:rPr lang="tr-TR"/>
              <a:pPr>
                <a:defRPr/>
              </a:pPr>
              <a:t>56</a:t>
            </a:fld>
            <a:endParaRPr lang="tr-TR"/>
          </a:p>
        </p:txBody>
      </p:sp>
    </p:spTree>
    <p:extLst>
      <p:ext uri="{BB962C8B-B14F-4D97-AF65-F5344CB8AC3E}">
        <p14:creationId xmlns:p14="http://schemas.microsoft.com/office/powerpoint/2010/main" val="22955279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ayt Numarası Yer Tutucusu 5"/>
          <p:cNvSpPr>
            <a:spLocks noGrp="1"/>
          </p:cNvSpPr>
          <p:nvPr>
            <p:ph type="sldNum" sz="quarter" idx="12"/>
          </p:nvPr>
        </p:nvSpPr>
        <p:spPr/>
        <p:txBody>
          <a:bodyPr/>
          <a:lstStyle/>
          <a:p>
            <a:pPr>
              <a:defRPr/>
            </a:pPr>
            <a:fld id="{14E58C42-D3E3-4411-AEB4-A6D805764639}" type="slidenum">
              <a:rPr lang="tr-TR"/>
              <a:pPr>
                <a:defRPr/>
              </a:pPr>
              <a:t>57</a:t>
            </a:fld>
            <a:endParaRPr lang="tr-TR"/>
          </a:p>
        </p:txBody>
      </p:sp>
      <p:sp>
        <p:nvSpPr>
          <p:cNvPr id="637954" name="Rectangle 2"/>
          <p:cNvSpPr>
            <a:spLocks noGrp="1" noChangeArrowheads="1"/>
          </p:cNvSpPr>
          <p:nvPr>
            <p:ph type="title"/>
          </p:nvPr>
        </p:nvSpPr>
        <p:spPr>
          <a:xfrm>
            <a:off x="250825" y="0"/>
            <a:ext cx="8207375" cy="981075"/>
          </a:xfrm>
          <a:extLst/>
        </p:spPr>
        <p:txBody>
          <a:bodyPr rtlCol="0">
            <a:normAutofit fontScale="90000"/>
          </a:bodyPr>
          <a:lstStyle/>
          <a:p>
            <a:pPr eaLnBrk="1" fontAlgn="auto" hangingPunct="1">
              <a:spcAft>
                <a:spcPts val="0"/>
              </a:spcAft>
              <a:defRPr/>
            </a:pPr>
            <a:r>
              <a:rPr lang="tr-TR" sz="4000" dirty="0"/>
              <a:t>Riskin </a:t>
            </a:r>
            <a:r>
              <a:rPr lang="tr-TR" sz="4000" dirty="0" err="1"/>
              <a:t>Tolere</a:t>
            </a:r>
            <a:r>
              <a:rPr lang="tr-TR" sz="4000" dirty="0"/>
              <a:t> Edilebilirliğine Karar Verme</a:t>
            </a:r>
          </a:p>
        </p:txBody>
      </p:sp>
      <p:grpSp>
        <p:nvGrpSpPr>
          <p:cNvPr id="388100" name="Group 3"/>
          <p:cNvGrpSpPr>
            <a:grpSpLocks/>
          </p:cNvGrpSpPr>
          <p:nvPr/>
        </p:nvGrpSpPr>
        <p:grpSpPr bwMode="auto">
          <a:xfrm>
            <a:off x="0" y="1143000"/>
            <a:ext cx="8686800" cy="5715000"/>
            <a:chOff x="48" y="576"/>
            <a:chExt cx="5568" cy="3552"/>
          </a:xfrm>
        </p:grpSpPr>
        <p:sp>
          <p:nvSpPr>
            <p:cNvPr id="388102" name="Rectangle 4"/>
            <p:cNvSpPr>
              <a:spLocks noChangeArrowheads="1"/>
            </p:cNvSpPr>
            <p:nvPr/>
          </p:nvSpPr>
          <p:spPr bwMode="auto">
            <a:xfrm>
              <a:off x="48" y="576"/>
              <a:ext cx="1008" cy="240"/>
            </a:xfrm>
            <a:prstGeom prst="rect">
              <a:avLst/>
            </a:prstGeom>
            <a:solidFill>
              <a:srgbClr val="95DCFF"/>
            </a:solidFill>
            <a:ln w="9525">
              <a:solidFill>
                <a:srgbClr val="6666FF"/>
              </a:solidFill>
              <a:miter lim="800000"/>
              <a:headEnd/>
              <a:tailEnd/>
            </a:ln>
          </p:spPr>
          <p:txBody>
            <a:bodyPr anchor="ctr"/>
            <a:lstStyle/>
            <a:p>
              <a:pPr algn="ctr"/>
              <a:r>
                <a:rPr lang="tr-TR" sz="1600" b="1">
                  <a:latin typeface="Calibri" pitchFamily="34" charset="0"/>
                </a:rPr>
                <a:t>Risk Seviyesi</a:t>
              </a:r>
            </a:p>
          </p:txBody>
        </p:sp>
        <p:sp>
          <p:nvSpPr>
            <p:cNvPr id="388103" name="Rectangle 5"/>
            <p:cNvSpPr>
              <a:spLocks noChangeArrowheads="1"/>
            </p:cNvSpPr>
            <p:nvPr/>
          </p:nvSpPr>
          <p:spPr bwMode="auto">
            <a:xfrm>
              <a:off x="48" y="816"/>
              <a:ext cx="1008" cy="384"/>
            </a:xfrm>
            <a:prstGeom prst="rect">
              <a:avLst/>
            </a:prstGeom>
            <a:solidFill>
              <a:srgbClr val="CCFFCC"/>
            </a:solidFill>
            <a:ln w="9525">
              <a:solidFill>
                <a:srgbClr val="6FB7FF"/>
              </a:solidFill>
              <a:miter lim="800000"/>
              <a:headEnd/>
              <a:tailEnd/>
            </a:ln>
          </p:spPr>
          <p:txBody>
            <a:bodyPr/>
            <a:lstStyle/>
            <a:p>
              <a:r>
                <a:rPr lang="tr-TR">
                  <a:solidFill>
                    <a:srgbClr val="FF6600"/>
                  </a:solidFill>
                  <a:latin typeface="Calibri" pitchFamily="34" charset="0"/>
                </a:rPr>
                <a:t>Çok hafif risk</a:t>
              </a:r>
            </a:p>
          </p:txBody>
        </p:sp>
        <p:sp>
          <p:nvSpPr>
            <p:cNvPr id="388104" name="Rectangle 6"/>
            <p:cNvSpPr>
              <a:spLocks noChangeArrowheads="1"/>
            </p:cNvSpPr>
            <p:nvPr/>
          </p:nvSpPr>
          <p:spPr bwMode="auto">
            <a:xfrm>
              <a:off x="48" y="1200"/>
              <a:ext cx="1008" cy="624"/>
            </a:xfrm>
            <a:prstGeom prst="rect">
              <a:avLst/>
            </a:prstGeom>
            <a:solidFill>
              <a:srgbClr val="00FF00"/>
            </a:solidFill>
            <a:ln w="9525">
              <a:solidFill>
                <a:srgbClr val="3399FF"/>
              </a:solidFill>
              <a:miter lim="800000"/>
              <a:headEnd/>
              <a:tailEnd/>
            </a:ln>
          </p:spPr>
          <p:txBody>
            <a:bodyPr/>
            <a:lstStyle/>
            <a:p>
              <a:r>
                <a:rPr lang="tr-TR">
                  <a:latin typeface="Calibri" pitchFamily="34" charset="0"/>
                </a:rPr>
                <a:t>Düşük seviye risk </a:t>
              </a:r>
            </a:p>
          </p:txBody>
        </p:sp>
        <p:sp>
          <p:nvSpPr>
            <p:cNvPr id="388105" name="Rectangle 7"/>
            <p:cNvSpPr>
              <a:spLocks noChangeArrowheads="1"/>
            </p:cNvSpPr>
            <p:nvPr/>
          </p:nvSpPr>
          <p:spPr bwMode="auto">
            <a:xfrm>
              <a:off x="48" y="1824"/>
              <a:ext cx="1008" cy="1104"/>
            </a:xfrm>
            <a:prstGeom prst="rect">
              <a:avLst/>
            </a:prstGeom>
            <a:solidFill>
              <a:srgbClr val="FFFF00"/>
            </a:solidFill>
            <a:ln w="9525">
              <a:solidFill>
                <a:srgbClr val="00FF99"/>
              </a:solidFill>
              <a:miter lim="800000"/>
              <a:headEnd/>
              <a:tailEnd/>
            </a:ln>
          </p:spPr>
          <p:txBody>
            <a:bodyPr/>
            <a:lstStyle/>
            <a:p>
              <a:r>
                <a:rPr lang="tr-TR">
                  <a:solidFill>
                    <a:srgbClr val="FF6600"/>
                  </a:solidFill>
                  <a:latin typeface="Calibri" pitchFamily="34" charset="0"/>
                </a:rPr>
                <a:t>Orta seviye risk</a:t>
              </a:r>
            </a:p>
          </p:txBody>
        </p:sp>
        <p:sp>
          <p:nvSpPr>
            <p:cNvPr id="388106" name="Rectangle 8"/>
            <p:cNvSpPr>
              <a:spLocks noChangeArrowheads="1"/>
            </p:cNvSpPr>
            <p:nvPr/>
          </p:nvSpPr>
          <p:spPr bwMode="auto">
            <a:xfrm>
              <a:off x="48" y="2928"/>
              <a:ext cx="1008" cy="624"/>
            </a:xfrm>
            <a:prstGeom prst="rect">
              <a:avLst/>
            </a:prstGeom>
            <a:solidFill>
              <a:srgbClr val="FF7979"/>
            </a:solidFill>
            <a:ln w="9525">
              <a:solidFill>
                <a:schemeClr val="accent2"/>
              </a:solidFill>
              <a:miter lim="800000"/>
              <a:headEnd/>
              <a:tailEnd/>
            </a:ln>
          </p:spPr>
          <p:txBody>
            <a:bodyPr/>
            <a:lstStyle/>
            <a:p>
              <a:r>
                <a:rPr lang="tr-TR">
                  <a:latin typeface="Calibri" pitchFamily="34" charset="0"/>
                </a:rPr>
                <a:t>Yüksek seviye risk</a:t>
              </a:r>
            </a:p>
          </p:txBody>
        </p:sp>
        <p:sp>
          <p:nvSpPr>
            <p:cNvPr id="388107" name="Rectangle 9"/>
            <p:cNvSpPr>
              <a:spLocks noChangeArrowheads="1"/>
            </p:cNvSpPr>
            <p:nvPr/>
          </p:nvSpPr>
          <p:spPr bwMode="auto">
            <a:xfrm>
              <a:off x="48" y="3552"/>
              <a:ext cx="1008" cy="576"/>
            </a:xfrm>
            <a:prstGeom prst="rect">
              <a:avLst/>
            </a:prstGeom>
            <a:solidFill>
              <a:srgbClr val="FF0000"/>
            </a:solidFill>
            <a:ln w="9525">
              <a:solidFill>
                <a:schemeClr val="accent2"/>
              </a:solidFill>
              <a:miter lim="800000"/>
              <a:headEnd/>
              <a:tailEnd/>
            </a:ln>
          </p:spPr>
          <p:txBody>
            <a:bodyPr/>
            <a:lstStyle/>
            <a:p>
              <a:r>
                <a:rPr lang="tr-TR">
                  <a:solidFill>
                    <a:srgbClr val="FFFF00"/>
                  </a:solidFill>
                  <a:latin typeface="Calibri" pitchFamily="34" charset="0"/>
                </a:rPr>
                <a:t>Çok yüksek seviye risk</a:t>
              </a:r>
            </a:p>
          </p:txBody>
        </p:sp>
        <p:sp>
          <p:nvSpPr>
            <p:cNvPr id="388108" name="Rectangle 10"/>
            <p:cNvSpPr>
              <a:spLocks noChangeArrowheads="1"/>
            </p:cNvSpPr>
            <p:nvPr/>
          </p:nvSpPr>
          <p:spPr bwMode="auto">
            <a:xfrm>
              <a:off x="1056" y="576"/>
              <a:ext cx="4560" cy="240"/>
            </a:xfrm>
            <a:prstGeom prst="rect">
              <a:avLst/>
            </a:prstGeom>
            <a:solidFill>
              <a:srgbClr val="95DCFF"/>
            </a:solidFill>
            <a:ln w="9525">
              <a:solidFill>
                <a:srgbClr val="6666FF"/>
              </a:solidFill>
              <a:miter lim="800000"/>
              <a:headEnd/>
              <a:tailEnd/>
            </a:ln>
          </p:spPr>
          <p:txBody>
            <a:bodyPr anchor="ctr"/>
            <a:lstStyle/>
            <a:p>
              <a:pPr algn="ctr"/>
              <a:r>
                <a:rPr lang="tr-TR" b="1">
                  <a:latin typeface="Calibri" pitchFamily="34" charset="0"/>
                </a:rPr>
                <a:t>Faaliyet ve Zamanlama</a:t>
              </a:r>
            </a:p>
          </p:txBody>
        </p:sp>
        <p:sp>
          <p:nvSpPr>
            <p:cNvPr id="388109" name="Rectangle 11"/>
            <p:cNvSpPr>
              <a:spLocks noChangeArrowheads="1"/>
            </p:cNvSpPr>
            <p:nvPr/>
          </p:nvSpPr>
          <p:spPr bwMode="auto">
            <a:xfrm>
              <a:off x="1056" y="816"/>
              <a:ext cx="4560" cy="384"/>
            </a:xfrm>
            <a:prstGeom prst="rect">
              <a:avLst/>
            </a:prstGeom>
            <a:solidFill>
              <a:srgbClr val="CCFFCC"/>
            </a:solidFill>
            <a:ln w="9525">
              <a:solidFill>
                <a:srgbClr val="6FB7FF"/>
              </a:solidFill>
              <a:miter lim="800000"/>
              <a:headEnd/>
              <a:tailEnd/>
            </a:ln>
          </p:spPr>
          <p:txBody>
            <a:bodyPr/>
            <a:lstStyle/>
            <a:p>
              <a:r>
                <a:rPr lang="tr-TR">
                  <a:solidFill>
                    <a:srgbClr val="FF0000"/>
                  </a:solidFill>
                  <a:latin typeface="Calibri" pitchFamily="34" charset="0"/>
                </a:rPr>
                <a:t>Ek bir faaliyet, dokümantasyon ve kayıt tutulması gerekmemektedir</a:t>
              </a:r>
              <a:r>
                <a:rPr lang="tr-TR">
                  <a:latin typeface="Calibri" pitchFamily="34" charset="0"/>
                </a:rPr>
                <a:t>.</a:t>
              </a:r>
            </a:p>
          </p:txBody>
        </p:sp>
        <p:sp>
          <p:nvSpPr>
            <p:cNvPr id="388110" name="Rectangle 12"/>
            <p:cNvSpPr>
              <a:spLocks noChangeArrowheads="1"/>
            </p:cNvSpPr>
            <p:nvPr/>
          </p:nvSpPr>
          <p:spPr bwMode="auto">
            <a:xfrm>
              <a:off x="1056" y="1200"/>
              <a:ext cx="4560" cy="624"/>
            </a:xfrm>
            <a:prstGeom prst="rect">
              <a:avLst/>
            </a:prstGeom>
            <a:solidFill>
              <a:srgbClr val="00FF00"/>
            </a:solidFill>
            <a:ln w="9525">
              <a:solidFill>
                <a:srgbClr val="3399FF"/>
              </a:solidFill>
              <a:miter lim="800000"/>
              <a:headEnd/>
              <a:tailEnd/>
            </a:ln>
          </p:spPr>
          <p:txBody>
            <a:bodyPr/>
            <a:lstStyle/>
            <a:p>
              <a:r>
                <a:rPr lang="tr-TR">
                  <a:latin typeface="Calibri" pitchFamily="34" charset="0"/>
                </a:rPr>
                <a:t>Tolere edilebilir risk. Ek kontroller gerekmiyor. Çabalar mali olarak daha etkin çözümlere veya iyileştirmelere yoğunlaştırılmalıdır. Önlemlerin mevcudiyetinden emin olmak için izleme gereklidir.</a:t>
              </a:r>
            </a:p>
          </p:txBody>
        </p:sp>
        <p:sp>
          <p:nvSpPr>
            <p:cNvPr id="388111" name="Rectangle 13"/>
            <p:cNvSpPr>
              <a:spLocks noChangeArrowheads="1"/>
            </p:cNvSpPr>
            <p:nvPr/>
          </p:nvSpPr>
          <p:spPr bwMode="auto">
            <a:xfrm>
              <a:off x="1056" y="1824"/>
              <a:ext cx="4560" cy="1104"/>
            </a:xfrm>
            <a:prstGeom prst="rect">
              <a:avLst/>
            </a:prstGeom>
            <a:solidFill>
              <a:srgbClr val="FFFF00"/>
            </a:solidFill>
            <a:ln w="9525">
              <a:solidFill>
                <a:schemeClr val="accent2"/>
              </a:solidFill>
              <a:miter lim="800000"/>
              <a:headEnd/>
              <a:tailEnd/>
            </a:ln>
          </p:spPr>
          <p:txBody>
            <a:bodyPr/>
            <a:lstStyle/>
            <a:p>
              <a:pPr>
                <a:lnSpc>
                  <a:spcPct val="84000"/>
                </a:lnSpc>
                <a:spcBef>
                  <a:spcPts val="600"/>
                </a:spcBef>
                <a:spcAft>
                  <a:spcPts val="600"/>
                </a:spcAft>
              </a:pPr>
              <a:r>
                <a:rPr lang="tr-TR">
                  <a:solidFill>
                    <a:srgbClr val="CC0000"/>
                  </a:solidFill>
                  <a:latin typeface="Calibri" pitchFamily="34" charset="0"/>
                </a:rPr>
                <a:t>Risk seviyesini azaltmak için çaba harcanmalıdır. Fakat önleme  maliyeti dikkatle ölçülmeli ve sınırlandırılmalıdır. Risk azaltma önlemleri belirlenen en kısa  zaman periyodunda uygulanmalıdır. </a:t>
              </a:r>
            </a:p>
            <a:p>
              <a:r>
                <a:rPr lang="tr-TR">
                  <a:solidFill>
                    <a:srgbClr val="CC0000"/>
                  </a:solidFill>
                  <a:latin typeface="Calibri" pitchFamily="34" charset="0"/>
                </a:rPr>
                <a:t>Şiddeti çok yüksek olabilecek orta seviye riskler söz konusu olduğunda; daha iyi önlemler alınabilmesi için olasılık değerlendirmesi bir kez daha yapılmalıdır. </a:t>
              </a:r>
            </a:p>
          </p:txBody>
        </p:sp>
        <p:sp>
          <p:nvSpPr>
            <p:cNvPr id="388112" name="Rectangle 14"/>
            <p:cNvSpPr>
              <a:spLocks noChangeArrowheads="1"/>
            </p:cNvSpPr>
            <p:nvPr/>
          </p:nvSpPr>
          <p:spPr bwMode="auto">
            <a:xfrm>
              <a:off x="1056" y="2928"/>
              <a:ext cx="4560" cy="624"/>
            </a:xfrm>
            <a:prstGeom prst="rect">
              <a:avLst/>
            </a:prstGeom>
            <a:solidFill>
              <a:srgbClr val="FF7979"/>
            </a:solidFill>
            <a:ln w="9525">
              <a:solidFill>
                <a:schemeClr val="accent2"/>
              </a:solidFill>
              <a:miter lim="800000"/>
              <a:headEnd/>
              <a:tailEnd/>
            </a:ln>
          </p:spPr>
          <p:txBody>
            <a:bodyPr/>
            <a:lstStyle/>
            <a:p>
              <a:r>
                <a:rPr lang="tr-TR">
                  <a:latin typeface="Calibri" pitchFamily="34" charset="0"/>
                </a:rPr>
                <a:t>Çalışma risk azaltılmadan başlatılmamalıdır. Riskin azaltılması için dikkate değer kaynak ayrılması gerekebilir. İşin bu riske rağmen devam etmesi gerekiyorsa acil önlemler alınmalıdır. </a:t>
              </a:r>
            </a:p>
          </p:txBody>
        </p:sp>
        <p:sp>
          <p:nvSpPr>
            <p:cNvPr id="388113" name="Rectangle 15"/>
            <p:cNvSpPr>
              <a:spLocks noChangeArrowheads="1"/>
            </p:cNvSpPr>
            <p:nvPr/>
          </p:nvSpPr>
          <p:spPr bwMode="auto">
            <a:xfrm>
              <a:off x="1056" y="3552"/>
              <a:ext cx="4560" cy="576"/>
            </a:xfrm>
            <a:prstGeom prst="rect">
              <a:avLst/>
            </a:prstGeom>
            <a:solidFill>
              <a:srgbClr val="FF0000"/>
            </a:solidFill>
            <a:ln w="9525">
              <a:solidFill>
                <a:schemeClr val="accent2"/>
              </a:solidFill>
              <a:miter lim="800000"/>
              <a:headEnd/>
              <a:tailEnd/>
            </a:ln>
          </p:spPr>
          <p:txBody>
            <a:bodyPr/>
            <a:lstStyle/>
            <a:p>
              <a:r>
                <a:rPr lang="tr-TR" dirty="0" err="1">
                  <a:solidFill>
                    <a:srgbClr val="FFFF00"/>
                  </a:solidFill>
                  <a:latin typeface="Calibri" pitchFamily="34" charset="0"/>
                </a:rPr>
                <a:t>Tolere</a:t>
              </a:r>
              <a:r>
                <a:rPr lang="tr-TR" dirty="0">
                  <a:solidFill>
                    <a:srgbClr val="FFFF00"/>
                  </a:solidFill>
                  <a:latin typeface="Calibri" pitchFamily="34" charset="0"/>
                </a:rPr>
                <a:t> edilemez. İş, risk azaltılıncaya kadar başlatılmamalı veya devam ettirilmemelidir. Sınırsız kaynak kullanımı durumunda bile riskin azaltılması mümkün değilse; iş hiç başlatılmamalıdır. </a:t>
              </a:r>
            </a:p>
          </p:txBody>
        </p:sp>
      </p:grpSp>
    </p:spTree>
    <p:extLst>
      <p:ext uri="{BB962C8B-B14F-4D97-AF65-F5344CB8AC3E}">
        <p14:creationId xmlns:p14="http://schemas.microsoft.com/office/powerpoint/2010/main" val="41045784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tr-TR" dirty="0">
                <a:effectLst>
                  <a:outerShdw blurRad="38100" dist="38100" dir="2700000" algn="tl">
                    <a:srgbClr val="000000">
                      <a:alpha val="43137"/>
                    </a:srgbClr>
                  </a:outerShdw>
                </a:effectLst>
              </a:rPr>
              <a:t>Risk Haritası</a:t>
            </a:r>
          </a:p>
        </p:txBody>
      </p:sp>
      <p:sp>
        <p:nvSpPr>
          <p:cNvPr id="3" name="İçerik Yer Tutucusu 2"/>
          <p:cNvSpPr>
            <a:spLocks noGrp="1"/>
          </p:cNvSpPr>
          <p:nvPr>
            <p:ph idx="1"/>
          </p:nvPr>
        </p:nvSpPr>
        <p:spPr>
          <a:xfrm>
            <a:off x="457200" y="1125538"/>
            <a:ext cx="4906963" cy="5472112"/>
          </a:xfrm>
        </p:spPr>
        <p:txBody>
          <a:bodyPr rtlCol="0">
            <a:normAutofit fontScale="70000" lnSpcReduction="20000"/>
          </a:bodyPr>
          <a:lstStyle/>
          <a:p>
            <a:pPr algn="just" eaLnBrk="1" fontAlgn="auto" hangingPunct="1">
              <a:spcAft>
                <a:spcPts val="0"/>
              </a:spcAft>
              <a:buFont typeface="Arial" pitchFamily="34" charset="0"/>
              <a:buChar char="•"/>
              <a:defRPr/>
            </a:pPr>
            <a:r>
              <a:rPr lang="tr-TR" dirty="0" smtClean="0">
                <a:effectLst>
                  <a:outerShdw blurRad="38100" dist="38100" dir="2700000" algn="tl">
                    <a:srgbClr val="000000">
                      <a:alpha val="43137"/>
                    </a:srgbClr>
                  </a:outerShdw>
                </a:effectLst>
              </a:rPr>
              <a:t>Risk </a:t>
            </a:r>
            <a:r>
              <a:rPr lang="tr-TR" dirty="0">
                <a:effectLst>
                  <a:outerShdw blurRad="38100" dist="38100" dir="2700000" algn="tl">
                    <a:srgbClr val="000000">
                      <a:alpha val="43137"/>
                    </a:srgbClr>
                  </a:outerShdw>
                </a:effectLst>
              </a:rPr>
              <a:t>haritalarının hazırlanması aşamasında öncelikle makro ve mikro ayrıştırma algoritması uygulanmalıdır, çünkü işletmelerin/işyerlerin her yeri aynı oranda tehlike taşımamaktadır. </a:t>
            </a:r>
            <a:endParaRPr lang="tr-TR" dirty="0" smtClean="0">
              <a:effectLst>
                <a:outerShdw blurRad="38100" dist="38100" dir="2700000" algn="tl">
                  <a:srgbClr val="000000">
                    <a:alpha val="43137"/>
                  </a:srgbClr>
                </a:outerShdw>
              </a:effectLst>
            </a:endParaRPr>
          </a:p>
          <a:p>
            <a:pPr algn="just" eaLnBrk="1" fontAlgn="auto" hangingPunct="1">
              <a:spcAft>
                <a:spcPts val="0"/>
              </a:spcAft>
              <a:buFont typeface="Arial" pitchFamily="34" charset="0"/>
              <a:buChar char="•"/>
              <a:defRPr/>
            </a:pPr>
            <a:endParaRPr lang="tr-TR" dirty="0">
              <a:effectLst>
                <a:outerShdw blurRad="38100" dist="38100" dir="2700000" algn="tl">
                  <a:srgbClr val="000000">
                    <a:alpha val="43137"/>
                  </a:srgbClr>
                </a:outerShdw>
              </a:effectLst>
            </a:endParaRPr>
          </a:p>
          <a:p>
            <a:pPr algn="just" eaLnBrk="1" fontAlgn="auto" hangingPunct="1">
              <a:spcAft>
                <a:spcPts val="0"/>
              </a:spcAft>
              <a:buFont typeface="Arial" pitchFamily="34" charset="0"/>
              <a:buChar char="•"/>
              <a:defRPr/>
            </a:pPr>
            <a:r>
              <a:rPr lang="tr-TR" dirty="0" smtClean="0">
                <a:solidFill>
                  <a:srgbClr val="00B050"/>
                </a:solidFill>
                <a:effectLst>
                  <a:outerShdw blurRad="38100" dist="38100" dir="2700000" algn="tl">
                    <a:srgbClr val="000000">
                      <a:alpha val="43137"/>
                    </a:srgbClr>
                  </a:outerShdw>
                </a:effectLst>
              </a:rPr>
              <a:t>Bu </a:t>
            </a:r>
            <a:r>
              <a:rPr lang="tr-TR" dirty="0">
                <a:solidFill>
                  <a:srgbClr val="00B050"/>
                </a:solidFill>
                <a:effectLst>
                  <a:outerShdw blurRad="38100" dist="38100" dir="2700000" algn="tl">
                    <a:srgbClr val="000000">
                      <a:alpha val="43137"/>
                    </a:srgbClr>
                  </a:outerShdw>
                </a:effectLst>
              </a:rPr>
              <a:t>işlemin yapılması risk değerlendirmesi </a:t>
            </a:r>
            <a:r>
              <a:rPr lang="tr-TR" dirty="0" smtClean="0">
                <a:solidFill>
                  <a:srgbClr val="00B050"/>
                </a:solidFill>
                <a:effectLst>
                  <a:outerShdw blurRad="38100" dist="38100" dir="2700000" algn="tl">
                    <a:srgbClr val="000000">
                      <a:alpha val="43137"/>
                    </a:srgbClr>
                  </a:outerShdw>
                </a:effectLst>
              </a:rPr>
              <a:t>yapacak, </a:t>
            </a:r>
            <a:r>
              <a:rPr lang="tr-TR" dirty="0">
                <a:solidFill>
                  <a:srgbClr val="00B050"/>
                </a:solidFill>
                <a:effectLst>
                  <a:outerShdw blurRad="38100" dist="38100" dir="2700000" algn="tl">
                    <a:srgbClr val="000000">
                      <a:alpha val="43137"/>
                    </a:srgbClr>
                  </a:outerShdw>
                </a:effectLst>
              </a:rPr>
              <a:t>İş Sağlığı ve Güvenliği uzmanına veya takımına hem zaman kazandıracak </a:t>
            </a:r>
            <a:r>
              <a:rPr lang="tr-TR" dirty="0" smtClean="0">
                <a:solidFill>
                  <a:srgbClr val="00B050"/>
                </a:solidFill>
                <a:effectLst>
                  <a:outerShdw blurRad="38100" dist="38100" dir="2700000" algn="tl">
                    <a:srgbClr val="000000">
                      <a:alpha val="43137"/>
                    </a:srgbClr>
                  </a:outerShdw>
                </a:effectLst>
              </a:rPr>
              <a:t>hem de </a:t>
            </a:r>
            <a:r>
              <a:rPr lang="tr-TR" dirty="0">
                <a:solidFill>
                  <a:srgbClr val="00B050"/>
                </a:solidFill>
                <a:effectLst>
                  <a:outerShdw blurRad="38100" dist="38100" dir="2700000" algn="tl">
                    <a:srgbClr val="000000">
                      <a:alpha val="43137"/>
                    </a:srgbClr>
                  </a:outerShdw>
                </a:effectLst>
              </a:rPr>
              <a:t>maddi kaybı </a:t>
            </a:r>
            <a:r>
              <a:rPr lang="tr-TR" dirty="0" smtClean="0">
                <a:solidFill>
                  <a:srgbClr val="00B050"/>
                </a:solidFill>
                <a:effectLst>
                  <a:outerShdw blurRad="38100" dist="38100" dir="2700000" algn="tl">
                    <a:srgbClr val="000000">
                      <a:alpha val="43137"/>
                    </a:srgbClr>
                  </a:outerShdw>
                </a:effectLst>
              </a:rPr>
              <a:t>engelleyecektir. </a:t>
            </a:r>
          </a:p>
          <a:p>
            <a:pPr algn="just" eaLnBrk="1" fontAlgn="auto" hangingPunct="1">
              <a:spcAft>
                <a:spcPts val="0"/>
              </a:spcAft>
              <a:buFont typeface="Arial" pitchFamily="34" charset="0"/>
              <a:buChar char="•"/>
              <a:defRPr/>
            </a:pPr>
            <a:endParaRPr lang="tr-TR" dirty="0">
              <a:effectLst>
                <a:outerShdw blurRad="38100" dist="38100" dir="2700000" algn="tl">
                  <a:srgbClr val="000000">
                    <a:alpha val="43137"/>
                  </a:srgbClr>
                </a:outerShdw>
              </a:effectLst>
            </a:endParaRPr>
          </a:p>
          <a:p>
            <a:pPr algn="just" eaLnBrk="1" fontAlgn="auto" hangingPunct="1">
              <a:spcAft>
                <a:spcPts val="0"/>
              </a:spcAft>
              <a:buFont typeface="Arial" pitchFamily="34" charset="0"/>
              <a:buChar char="•"/>
              <a:defRPr/>
            </a:pPr>
            <a:r>
              <a:rPr lang="tr-TR" dirty="0" smtClean="0">
                <a:solidFill>
                  <a:srgbClr val="FF0000"/>
                </a:solidFill>
                <a:effectLst>
                  <a:outerShdw blurRad="38100" dist="38100" dir="2700000" algn="tl">
                    <a:srgbClr val="000000">
                      <a:alpha val="43137"/>
                    </a:srgbClr>
                  </a:outerShdw>
                </a:effectLst>
              </a:rPr>
              <a:t>Ayrıştırma </a:t>
            </a:r>
            <a:r>
              <a:rPr lang="tr-TR" dirty="0">
                <a:solidFill>
                  <a:srgbClr val="FF0000"/>
                </a:solidFill>
                <a:effectLst>
                  <a:outerShdw blurRad="38100" dist="38100" dir="2700000" algn="tl">
                    <a:srgbClr val="000000">
                      <a:alpha val="43137"/>
                    </a:srgbClr>
                  </a:outerShdw>
                </a:effectLst>
              </a:rPr>
              <a:t>algoritması uygulanan işyerinde tehlikeli bölümlerinin tehlike derecelerine göre birbirinden ayrıştırılması </a:t>
            </a:r>
          </a:p>
        </p:txBody>
      </p:sp>
      <p:pic>
        <p:nvPicPr>
          <p:cNvPr id="394243" name="Resim 3" descr="http://www.tisk.org.tr/images/yayinlar/yayin246/s-21.jpg"/>
          <p:cNvPicPr>
            <a:picLocks noChangeAspect="1" noChangeArrowheads="1"/>
          </p:cNvPicPr>
          <p:nvPr/>
        </p:nvPicPr>
        <p:blipFill>
          <a:blip r:embed="rId3"/>
          <a:srcRect/>
          <a:stretch>
            <a:fillRect/>
          </a:stretch>
        </p:blipFill>
        <p:spPr bwMode="auto">
          <a:xfrm>
            <a:off x="5435600" y="2420938"/>
            <a:ext cx="3533775" cy="2409825"/>
          </a:xfrm>
          <a:prstGeom prst="rect">
            <a:avLst/>
          </a:prstGeom>
          <a:noFill/>
          <a:ln w="9525">
            <a:noFill/>
            <a:miter lim="800000"/>
            <a:headEnd/>
            <a:tailEnd/>
          </a:ln>
        </p:spPr>
      </p:pic>
      <p:sp>
        <p:nvSpPr>
          <p:cNvPr id="5" name="Slayt Numarası Yer Tutucusu 4"/>
          <p:cNvSpPr>
            <a:spLocks noGrp="1"/>
          </p:cNvSpPr>
          <p:nvPr>
            <p:ph type="sldNum" sz="quarter" idx="12"/>
          </p:nvPr>
        </p:nvSpPr>
        <p:spPr/>
        <p:txBody>
          <a:bodyPr/>
          <a:lstStyle/>
          <a:p>
            <a:pPr>
              <a:defRPr/>
            </a:pPr>
            <a:fld id="{FAB5CFCD-90B5-4AD1-BED3-7C72C4043993}" type="slidenum">
              <a:rPr lang="tr-TR"/>
              <a:pPr>
                <a:defRPr/>
              </a:pPr>
              <a:t>58</a:t>
            </a:fld>
            <a:endParaRPr lang="tr-TR"/>
          </a:p>
        </p:txBody>
      </p:sp>
    </p:spTree>
    <p:extLst>
      <p:ext uri="{BB962C8B-B14F-4D97-AF65-F5344CB8AC3E}">
        <p14:creationId xmlns:p14="http://schemas.microsoft.com/office/powerpoint/2010/main" val="8645238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endParaRPr lang="tr-TR" dirty="0"/>
          </a:p>
        </p:txBody>
      </p:sp>
      <p:sp>
        <p:nvSpPr>
          <p:cNvPr id="396290" name="İçerik Yer Tutucusu 2"/>
          <p:cNvSpPr>
            <a:spLocks noGrp="1"/>
          </p:cNvSpPr>
          <p:nvPr>
            <p:ph idx="1"/>
          </p:nvPr>
        </p:nvSpPr>
        <p:spPr>
          <a:xfrm>
            <a:off x="457200" y="1125538"/>
            <a:ext cx="8229600" cy="5472112"/>
          </a:xfrm>
        </p:spPr>
        <p:txBody>
          <a:bodyPr/>
          <a:lstStyle/>
          <a:p>
            <a:pPr eaLnBrk="1" hangingPunct="1"/>
            <a:endParaRPr lang="tr-TR" smtClean="0"/>
          </a:p>
        </p:txBody>
      </p:sp>
      <p:pic>
        <p:nvPicPr>
          <p:cNvPr id="396291" name="Resim 3" descr="http://www.tisk.org.tr/images/yayinlar/yayin246/s-22.jpg"/>
          <p:cNvPicPr>
            <a:picLocks noChangeAspect="1" noChangeArrowheads="1"/>
          </p:cNvPicPr>
          <p:nvPr/>
        </p:nvPicPr>
        <p:blipFill>
          <a:blip r:embed="rId3"/>
          <a:srcRect/>
          <a:stretch>
            <a:fillRect/>
          </a:stretch>
        </p:blipFill>
        <p:spPr bwMode="auto">
          <a:xfrm>
            <a:off x="1403350" y="188913"/>
            <a:ext cx="6481763" cy="5040312"/>
          </a:xfrm>
          <a:prstGeom prst="rect">
            <a:avLst/>
          </a:prstGeom>
          <a:noFill/>
          <a:ln w="9525">
            <a:noFill/>
            <a:miter lim="800000"/>
            <a:headEnd/>
            <a:tailEnd/>
          </a:ln>
        </p:spPr>
      </p:pic>
      <p:sp>
        <p:nvSpPr>
          <p:cNvPr id="396292" name="Dikdörtgen 4"/>
          <p:cNvSpPr>
            <a:spLocks noChangeArrowheads="1"/>
          </p:cNvSpPr>
          <p:nvPr/>
        </p:nvSpPr>
        <p:spPr bwMode="auto">
          <a:xfrm>
            <a:off x="323850" y="5516563"/>
            <a:ext cx="8280400" cy="923925"/>
          </a:xfrm>
          <a:prstGeom prst="rect">
            <a:avLst/>
          </a:prstGeom>
          <a:noFill/>
          <a:ln w="9525">
            <a:noFill/>
            <a:miter lim="800000"/>
            <a:headEnd/>
            <a:tailEnd/>
          </a:ln>
        </p:spPr>
        <p:txBody>
          <a:bodyPr>
            <a:spAutoFit/>
          </a:bodyPr>
          <a:lstStyle/>
          <a:p>
            <a:r>
              <a:rPr lang="tr-TR">
                <a:latin typeface="Calibri" pitchFamily="34" charset="0"/>
              </a:rPr>
              <a:t>özellikle kimyasal madde depolama tankları, dış proses üniteleri, liman, dolum üniteleri içeren yerlerde mutlaka dış etkilerde(sabotaj, rüzgar, sel, çevre işyeri, vb.) hesaba katılmalıdır</a:t>
            </a:r>
          </a:p>
        </p:txBody>
      </p:sp>
      <p:sp>
        <p:nvSpPr>
          <p:cNvPr id="6" name="Slayt Numarası Yer Tutucusu 5"/>
          <p:cNvSpPr>
            <a:spLocks noGrp="1"/>
          </p:cNvSpPr>
          <p:nvPr>
            <p:ph type="sldNum" sz="quarter" idx="12"/>
          </p:nvPr>
        </p:nvSpPr>
        <p:spPr/>
        <p:txBody>
          <a:bodyPr/>
          <a:lstStyle/>
          <a:p>
            <a:pPr>
              <a:defRPr/>
            </a:pPr>
            <a:fld id="{390BD237-A323-4183-9E04-5DB78DC55DB0}" type="slidenum">
              <a:rPr lang="tr-TR"/>
              <a:pPr>
                <a:defRPr/>
              </a:pPr>
              <a:t>59</a:t>
            </a:fld>
            <a:endParaRPr lang="tr-TR"/>
          </a:p>
        </p:txBody>
      </p:sp>
    </p:spTree>
    <p:extLst>
      <p:ext uri="{BB962C8B-B14F-4D97-AF65-F5344CB8AC3E}">
        <p14:creationId xmlns:p14="http://schemas.microsoft.com/office/powerpoint/2010/main" val="376419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5"/>
          <p:cNvSpPr txBox="1">
            <a:spLocks noChangeArrowheads="1"/>
          </p:cNvSpPr>
          <p:nvPr/>
        </p:nvSpPr>
        <p:spPr bwMode="auto">
          <a:xfrm>
            <a:off x="468313" y="2209800"/>
            <a:ext cx="8153400" cy="2800350"/>
          </a:xfrm>
          <a:prstGeom prst="rect">
            <a:avLst/>
          </a:prstGeom>
          <a:solidFill>
            <a:srgbClr val="1687C6"/>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FFFF8D"/>
            </a:extrusionClr>
          </a:sp3d>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tr-TR" sz="3200" b="1" dirty="0">
                <a:solidFill>
                  <a:srgbClr val="FF0000"/>
                </a:solidFill>
                <a:effectLst>
                  <a:outerShdw blurRad="38100" dist="38100" dir="2700000" algn="tl">
                    <a:srgbClr val="000000">
                      <a:alpha val="43137"/>
                    </a:srgbClr>
                  </a:outerShdw>
                </a:effectLst>
              </a:rPr>
              <a:t>Bu iki kavram,  Yeni İSG yaklaşımının temelini teşkil etmektedir.  </a:t>
            </a:r>
          </a:p>
          <a:p>
            <a:pPr algn="ctr" fontAlgn="auto">
              <a:spcBef>
                <a:spcPct val="50000"/>
              </a:spcBef>
              <a:spcAft>
                <a:spcPts val="0"/>
              </a:spcAft>
              <a:defRPr/>
            </a:pPr>
            <a:r>
              <a:rPr lang="tr-TR" sz="3200" b="1" dirty="0">
                <a:solidFill>
                  <a:srgbClr val="FF0000"/>
                </a:solidFill>
                <a:effectLst>
                  <a:outerShdw blurRad="38100" dist="38100" dir="2700000" algn="tl">
                    <a:srgbClr val="000000">
                      <a:alpha val="43137"/>
                    </a:srgbClr>
                  </a:outerShdw>
                </a:effectLst>
              </a:rPr>
              <a:t>Bu kavramlar ve tanımları üzerinde ortak bir anlayış geliştirilmesine büyük ihtiyaç bulunmaktadır. </a:t>
            </a:r>
          </a:p>
        </p:txBody>
      </p:sp>
      <p:sp>
        <p:nvSpPr>
          <p:cNvPr id="2" name="Başlık 1"/>
          <p:cNvSpPr>
            <a:spLocks noGrp="1"/>
          </p:cNvSpPr>
          <p:nvPr>
            <p:ph type="title"/>
          </p:nvPr>
        </p:nvSpPr>
        <p:spPr/>
        <p:txBody>
          <a:bodyPr rtlCol="0">
            <a:normAutofit/>
          </a:bodyPr>
          <a:lstStyle/>
          <a:p>
            <a:pPr eaLnBrk="1" fontAlgn="auto" hangingPunct="1">
              <a:spcAft>
                <a:spcPts val="0"/>
              </a:spcAft>
              <a:defRPr/>
            </a:pPr>
            <a:r>
              <a:rPr lang="tr-TR" b="1" dirty="0" smtClean="0">
                <a:solidFill>
                  <a:srgbClr val="FF0000"/>
                </a:solidFill>
                <a:effectLst>
                  <a:outerShdw blurRad="38100" dist="38100" dir="2700000" algn="tl">
                    <a:srgbClr val="000000">
                      <a:alpha val="43137"/>
                    </a:srgbClr>
                  </a:outerShdw>
                </a:effectLst>
              </a:rPr>
              <a:t>TEHLİKE</a:t>
            </a:r>
            <a:r>
              <a:rPr lang="tr-TR" b="1" dirty="0" smtClean="0">
                <a:effectLst>
                  <a:outerShdw blurRad="38100" dist="38100" dir="2700000" algn="tl">
                    <a:srgbClr val="000000">
                      <a:alpha val="43137"/>
                    </a:srgbClr>
                  </a:outerShdw>
                </a:effectLst>
              </a:rPr>
              <a:t> </a:t>
            </a:r>
            <a:r>
              <a:rPr lang="tr-TR" sz="2400" b="1" dirty="0" smtClean="0">
                <a:effectLst>
                  <a:outerShdw blurRad="38100" dist="38100" dir="2700000" algn="tl">
                    <a:srgbClr val="000000">
                      <a:alpha val="43137"/>
                    </a:srgbClr>
                  </a:outerShdw>
                </a:effectLst>
              </a:rPr>
              <a:t>ve</a:t>
            </a:r>
            <a:r>
              <a:rPr lang="tr-TR" b="1" dirty="0" smtClean="0">
                <a:effectLst>
                  <a:outerShdw blurRad="38100" dist="38100" dir="2700000" algn="tl">
                    <a:srgbClr val="000000">
                      <a:alpha val="43137"/>
                    </a:srgbClr>
                  </a:outerShdw>
                </a:effectLst>
              </a:rPr>
              <a:t> </a:t>
            </a:r>
            <a:r>
              <a:rPr lang="tr-TR" b="1" dirty="0" smtClean="0">
                <a:solidFill>
                  <a:srgbClr val="0070C0"/>
                </a:solidFill>
                <a:effectLst>
                  <a:outerShdw blurRad="38100" dist="38100" dir="2700000" algn="tl">
                    <a:srgbClr val="000000">
                      <a:alpha val="43137"/>
                    </a:srgbClr>
                  </a:outerShdw>
                </a:effectLst>
              </a:rPr>
              <a:t>RİSK</a:t>
            </a:r>
            <a:endParaRPr lang="tr-TR" b="1" dirty="0">
              <a:solidFill>
                <a:srgbClr val="0070C0"/>
              </a:solidFill>
              <a:effectLst>
                <a:outerShdw blurRad="38100" dist="38100" dir="2700000" algn="tl">
                  <a:srgbClr val="000000">
                    <a:alpha val="43137"/>
                  </a:srgbClr>
                </a:outerShdw>
              </a:effectLst>
            </a:endParaRPr>
          </a:p>
        </p:txBody>
      </p:sp>
      <p:pic>
        <p:nvPicPr>
          <p:cNvPr id="47107" name="Picture 5" descr="E:\Users\ugr\AppData\Local\Microsoft\Windows\Temporary Internet Files\Content.IE5\R2TKNV60\MM910001107[2].gif"/>
          <p:cNvPicPr>
            <a:picLocks noChangeAspect="1" noChangeArrowheads="1" noCrop="1"/>
          </p:cNvPicPr>
          <p:nvPr/>
        </p:nvPicPr>
        <p:blipFill>
          <a:blip r:embed="rId3"/>
          <a:srcRect/>
          <a:stretch>
            <a:fillRect/>
          </a:stretch>
        </p:blipFill>
        <p:spPr bwMode="auto">
          <a:xfrm>
            <a:off x="3165475" y="5157788"/>
            <a:ext cx="1485900" cy="1192212"/>
          </a:xfrm>
          <a:prstGeom prst="rect">
            <a:avLst/>
          </a:prstGeom>
          <a:noFill/>
          <a:ln w="9525">
            <a:noFill/>
            <a:miter lim="800000"/>
            <a:headEnd/>
            <a:tailEnd/>
          </a:ln>
        </p:spPr>
      </p:pic>
      <p:pic>
        <p:nvPicPr>
          <p:cNvPr id="47108" name="Picture 6" descr="E:\Users\ugr\AppData\Local\Microsoft\Windows\Temporary Internet Files\Content.IE5\AYTUOERL\MM910001133[3].gif"/>
          <p:cNvPicPr>
            <a:picLocks noChangeAspect="1" noChangeArrowheads="1" noCrop="1"/>
          </p:cNvPicPr>
          <p:nvPr/>
        </p:nvPicPr>
        <p:blipFill>
          <a:blip r:embed="rId4"/>
          <a:srcRect/>
          <a:stretch>
            <a:fillRect/>
          </a:stretch>
        </p:blipFill>
        <p:spPr bwMode="auto">
          <a:xfrm>
            <a:off x="4622800" y="5157788"/>
            <a:ext cx="1485900" cy="1192212"/>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0F4FC2F9-F727-4BEF-996D-4F83113B2E25}" type="slidenum">
              <a:rPr lang="tr-TR"/>
              <a:pPr>
                <a:defRPr/>
              </a:pPr>
              <a:t>6</a:t>
            </a:fld>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350"/>
            <a:ext cx="8229600" cy="360363"/>
          </a:xfrm>
          <a:solidFill>
            <a:schemeClr val="tx1"/>
          </a:solidFill>
        </p:spPr>
        <p:txBody>
          <a:bodyPr rtlCol="0">
            <a:normAutofit fontScale="90000"/>
          </a:bodyPr>
          <a:lstStyle/>
          <a:p>
            <a:pPr eaLnBrk="1" fontAlgn="auto" hangingPunct="1">
              <a:spcAft>
                <a:spcPts val="0"/>
              </a:spcAft>
              <a:defRPr/>
            </a:pPr>
            <a:r>
              <a:rPr lang="tr-TR" sz="2700" b="1" dirty="0" smtClean="0">
                <a:solidFill>
                  <a:srgbClr val="FF0000"/>
                </a:solidFill>
              </a:rPr>
              <a:t/>
            </a:r>
            <a:br>
              <a:rPr lang="tr-TR" sz="2700" b="1" dirty="0" smtClean="0">
                <a:solidFill>
                  <a:srgbClr val="FF0000"/>
                </a:solidFill>
              </a:rPr>
            </a:br>
            <a:r>
              <a:rPr lang="tr-TR" sz="2700" b="1" dirty="0" smtClean="0">
                <a:solidFill>
                  <a:srgbClr val="FF0000"/>
                </a:solidFill>
              </a:rPr>
              <a:t/>
            </a:r>
            <a:br>
              <a:rPr lang="tr-TR" sz="2700" b="1" dirty="0" smtClean="0">
                <a:solidFill>
                  <a:srgbClr val="FF0000"/>
                </a:solidFill>
              </a:rPr>
            </a:br>
            <a:r>
              <a:rPr lang="tr-TR" sz="2700" b="1" dirty="0" smtClean="0">
                <a:solidFill>
                  <a:srgbClr val="FF0000"/>
                </a:solidFill>
              </a:rPr>
              <a:t>KONTROL </a:t>
            </a:r>
            <a:r>
              <a:rPr lang="tr-TR" sz="2700" b="1" dirty="0">
                <a:solidFill>
                  <a:srgbClr val="FF0000"/>
                </a:solidFill>
              </a:rPr>
              <a:t>LİSTELERİ - ÇEKLİST METODU (Birincil Risk Analizi ) </a:t>
            </a:r>
            <a:r>
              <a:rPr lang="tr-TR" sz="2700" dirty="0">
                <a:solidFill>
                  <a:srgbClr val="FF0000"/>
                </a:solidFill>
              </a:rPr>
              <a:t/>
            </a:r>
            <a:br>
              <a:rPr lang="tr-TR" sz="2700"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457200" y="908050"/>
            <a:ext cx="8229600" cy="5218113"/>
          </a:xfrm>
          <a:solidFill>
            <a:schemeClr val="tx1">
              <a:lumMod val="85000"/>
              <a:lumOff val="15000"/>
            </a:schemeClr>
          </a:solidFill>
        </p:spPr>
        <p:txBody>
          <a:bodyPr rtlCol="0">
            <a:normAutofit fontScale="70000" lnSpcReduction="20000"/>
          </a:bodyPr>
          <a:lstStyle/>
          <a:p>
            <a:pPr eaLnBrk="1" fontAlgn="auto" hangingPunct="1">
              <a:spcAft>
                <a:spcPts val="0"/>
              </a:spcAft>
              <a:buFont typeface="Arial" pitchFamily="34" charset="0"/>
              <a:buChar char="•"/>
              <a:defRPr/>
            </a:pPr>
            <a:r>
              <a:rPr lang="tr-TR" dirty="0" smtClean="0">
                <a:solidFill>
                  <a:srgbClr val="FFFF00"/>
                </a:solidFill>
              </a:rPr>
              <a:t>tesisin </a:t>
            </a:r>
            <a:r>
              <a:rPr lang="tr-TR" dirty="0">
                <a:solidFill>
                  <a:srgbClr val="FFFF00"/>
                </a:solidFill>
              </a:rPr>
              <a:t>veya prosesin tüm donanımının ve aletlerinin tam olup olmadığını veya kusursuz işleyip işlemediğini saptar. İki adımda gerçekleştirilir. </a:t>
            </a:r>
            <a:endParaRPr lang="tr-TR" dirty="0" smtClean="0">
              <a:solidFill>
                <a:srgbClr val="FFFF00"/>
              </a:solidFill>
            </a:endParaRPr>
          </a:p>
          <a:p>
            <a:pPr eaLnBrk="1" fontAlgn="auto" hangingPunct="1">
              <a:spcAft>
                <a:spcPts val="0"/>
              </a:spcAft>
              <a:buFont typeface="Arial" pitchFamily="34" charset="0"/>
              <a:buChar char="•"/>
              <a:defRPr/>
            </a:pPr>
            <a:endParaRPr lang="tr-TR" dirty="0">
              <a:solidFill>
                <a:srgbClr val="FFFF00"/>
              </a:solidFill>
            </a:endParaRPr>
          </a:p>
          <a:p>
            <a:pPr eaLnBrk="1" fontAlgn="auto" hangingPunct="1">
              <a:spcAft>
                <a:spcPts val="0"/>
              </a:spcAft>
              <a:buFont typeface="Arial" pitchFamily="34" charset="0"/>
              <a:buChar char="•"/>
              <a:defRPr/>
            </a:pPr>
            <a:endParaRPr lang="tr-TR" dirty="0">
              <a:solidFill>
                <a:srgbClr val="FFFF00"/>
              </a:solidFill>
            </a:endParaRPr>
          </a:p>
          <a:p>
            <a:pPr eaLnBrk="1" fontAlgn="auto" hangingPunct="1">
              <a:spcAft>
                <a:spcPts val="0"/>
              </a:spcAft>
              <a:buFont typeface="Arial" pitchFamily="34" charset="0"/>
              <a:buChar char="•"/>
              <a:defRPr/>
            </a:pPr>
            <a:r>
              <a:rPr lang="tr-TR" dirty="0" err="1" smtClean="0">
                <a:solidFill>
                  <a:srgbClr val="FFFF00"/>
                </a:solidFill>
              </a:rPr>
              <a:t>Checklist</a:t>
            </a:r>
            <a:r>
              <a:rPr lang="tr-TR" dirty="0" smtClean="0">
                <a:solidFill>
                  <a:srgbClr val="FFFF00"/>
                </a:solidFill>
              </a:rPr>
              <a:t> -</a:t>
            </a:r>
            <a:r>
              <a:rPr lang="tr-TR" dirty="0" err="1" smtClean="0">
                <a:solidFill>
                  <a:srgbClr val="FFFF00"/>
                </a:solidFill>
              </a:rPr>
              <a:t>çeklistelerindeki</a:t>
            </a:r>
            <a:r>
              <a:rPr lang="tr-TR" dirty="0" smtClean="0">
                <a:solidFill>
                  <a:srgbClr val="FFFF00"/>
                </a:solidFill>
              </a:rPr>
              <a:t> (kontrol listeleri)özel </a:t>
            </a:r>
            <a:r>
              <a:rPr lang="tr-TR" dirty="0">
                <a:solidFill>
                  <a:srgbClr val="FFFF00"/>
                </a:solidFill>
              </a:rPr>
              <a:t>sorularla, analizi yapılan tesisin eksiklikleri saptanır. </a:t>
            </a:r>
            <a:endParaRPr lang="tr-TR" dirty="0" smtClean="0">
              <a:solidFill>
                <a:srgbClr val="FFFF00"/>
              </a:solidFill>
            </a:endParaRPr>
          </a:p>
          <a:p>
            <a:pPr eaLnBrk="1" fontAlgn="auto" hangingPunct="1">
              <a:spcAft>
                <a:spcPts val="0"/>
              </a:spcAft>
              <a:buFont typeface="Arial" pitchFamily="34" charset="0"/>
              <a:buChar char="•"/>
              <a:defRPr/>
            </a:pPr>
            <a:endParaRPr lang="tr-TR" dirty="0">
              <a:solidFill>
                <a:srgbClr val="FFFF00"/>
              </a:solidFill>
            </a:endParaRPr>
          </a:p>
          <a:p>
            <a:pPr eaLnBrk="1" fontAlgn="auto" hangingPunct="1">
              <a:spcAft>
                <a:spcPts val="0"/>
              </a:spcAft>
              <a:buFont typeface="Arial" pitchFamily="34" charset="0"/>
              <a:buChar char="•"/>
              <a:defRPr/>
            </a:pPr>
            <a:endParaRPr lang="tr-TR" dirty="0">
              <a:solidFill>
                <a:srgbClr val="FFFF00"/>
              </a:solidFill>
            </a:endParaRPr>
          </a:p>
          <a:p>
            <a:pPr eaLnBrk="1" fontAlgn="auto" hangingPunct="1">
              <a:spcAft>
                <a:spcPts val="0"/>
              </a:spcAft>
              <a:buFont typeface="Arial" pitchFamily="34" charset="0"/>
              <a:buChar char="•"/>
              <a:defRPr/>
            </a:pPr>
            <a:r>
              <a:rPr lang="tr-TR" dirty="0" smtClean="0">
                <a:solidFill>
                  <a:srgbClr val="FFFF00"/>
                </a:solidFill>
              </a:rPr>
              <a:t>Bir </a:t>
            </a:r>
            <a:r>
              <a:rPr lang="tr-TR" dirty="0">
                <a:solidFill>
                  <a:srgbClr val="FFFF00"/>
                </a:solidFill>
              </a:rPr>
              <a:t>önlemler </a:t>
            </a:r>
            <a:r>
              <a:rPr lang="tr-TR" dirty="0" smtClean="0">
                <a:solidFill>
                  <a:srgbClr val="FFFF00"/>
                </a:solidFill>
              </a:rPr>
              <a:t>kataloğu </a:t>
            </a:r>
            <a:r>
              <a:rPr lang="tr-TR" dirty="0">
                <a:solidFill>
                  <a:srgbClr val="FFFF00"/>
                </a:solidFill>
              </a:rPr>
              <a:t>ile, yapılması gereken düzeltmeler önerilir. </a:t>
            </a:r>
            <a:endParaRPr lang="tr-TR" dirty="0" smtClean="0">
              <a:solidFill>
                <a:srgbClr val="FFFF00"/>
              </a:solidFill>
            </a:endParaRPr>
          </a:p>
          <a:p>
            <a:pPr eaLnBrk="1" fontAlgn="auto" hangingPunct="1">
              <a:spcAft>
                <a:spcPts val="0"/>
              </a:spcAft>
              <a:buFont typeface="Arial" pitchFamily="34" charset="0"/>
              <a:buChar char="•"/>
              <a:defRPr/>
            </a:pPr>
            <a:endParaRPr lang="tr-TR" dirty="0">
              <a:solidFill>
                <a:srgbClr val="FFFF00"/>
              </a:solidFill>
            </a:endParaRPr>
          </a:p>
          <a:p>
            <a:pPr eaLnBrk="1" fontAlgn="auto" hangingPunct="1">
              <a:spcAft>
                <a:spcPts val="0"/>
              </a:spcAft>
              <a:buFont typeface="Arial" pitchFamily="34" charset="0"/>
              <a:buChar char="•"/>
              <a:defRPr/>
            </a:pPr>
            <a:endParaRPr lang="tr-TR" dirty="0">
              <a:solidFill>
                <a:srgbClr val="FFFF00"/>
              </a:solidFill>
            </a:endParaRPr>
          </a:p>
          <a:p>
            <a:pPr eaLnBrk="1" fontAlgn="auto" hangingPunct="1">
              <a:spcAft>
                <a:spcPts val="0"/>
              </a:spcAft>
              <a:buFont typeface="Arial" pitchFamily="34" charset="0"/>
              <a:buChar char="•"/>
              <a:defRPr/>
            </a:pPr>
            <a:r>
              <a:rPr lang="tr-TR" dirty="0" smtClean="0">
                <a:solidFill>
                  <a:srgbClr val="FFFF00"/>
                </a:solidFill>
              </a:rPr>
              <a:t>En </a:t>
            </a:r>
            <a:r>
              <a:rPr lang="tr-TR" dirty="0">
                <a:solidFill>
                  <a:srgbClr val="FFFF00"/>
                </a:solidFill>
              </a:rPr>
              <a:t>verimli sonuçlar, uzun deneyimlere dayalı veya deneyimli uzmanlar tarafından hazırlanmış listelerden alınır. (</a:t>
            </a:r>
            <a:r>
              <a:rPr lang="tr-TR" dirty="0" err="1">
                <a:solidFill>
                  <a:srgbClr val="FFFF00"/>
                </a:solidFill>
              </a:rPr>
              <a:t>örnek:uçaklarda</a:t>
            </a:r>
            <a:r>
              <a:rPr lang="tr-TR" dirty="0">
                <a:solidFill>
                  <a:srgbClr val="FFFF00"/>
                </a:solidFill>
              </a:rPr>
              <a:t> pilotların kullandığı </a:t>
            </a:r>
            <a:r>
              <a:rPr lang="tr-TR" dirty="0" err="1">
                <a:solidFill>
                  <a:srgbClr val="FFFF00"/>
                </a:solidFill>
              </a:rPr>
              <a:t>check</a:t>
            </a:r>
            <a:r>
              <a:rPr lang="tr-TR" dirty="0">
                <a:solidFill>
                  <a:srgbClr val="FFFF00"/>
                </a:solidFill>
              </a:rPr>
              <a:t> </a:t>
            </a:r>
            <a:r>
              <a:rPr lang="tr-TR" dirty="0" err="1">
                <a:solidFill>
                  <a:srgbClr val="FFFF00"/>
                </a:solidFill>
              </a:rPr>
              <a:t>listler</a:t>
            </a:r>
            <a:r>
              <a:rPr lang="tr-TR" dirty="0">
                <a:solidFill>
                  <a:srgbClr val="FFFF00"/>
                </a:solidFill>
              </a:rPr>
              <a:t> gibi) </a:t>
            </a:r>
          </a:p>
          <a:p>
            <a:pPr eaLnBrk="1" fontAlgn="auto" hangingPunct="1">
              <a:spcAft>
                <a:spcPts val="0"/>
              </a:spcAft>
              <a:buFont typeface="Arial" pitchFamily="34" charset="0"/>
              <a:buChar char="•"/>
              <a:defRPr/>
            </a:pPr>
            <a:endParaRPr lang="tr-TR" dirty="0"/>
          </a:p>
        </p:txBody>
      </p:sp>
      <p:sp>
        <p:nvSpPr>
          <p:cNvPr id="4" name="Slayt Numarası Yer Tutucusu 3"/>
          <p:cNvSpPr>
            <a:spLocks noGrp="1"/>
          </p:cNvSpPr>
          <p:nvPr>
            <p:ph type="sldNum" sz="quarter" idx="12"/>
          </p:nvPr>
        </p:nvSpPr>
        <p:spPr/>
        <p:txBody>
          <a:bodyPr/>
          <a:lstStyle/>
          <a:p>
            <a:pPr>
              <a:defRPr/>
            </a:pPr>
            <a:fld id="{91C2F9E7-00B1-4933-9EAC-1A86380EDAE0}" type="slidenum">
              <a:rPr lang="tr-TR"/>
              <a:pPr>
                <a:defRPr/>
              </a:pPr>
              <a:t>60</a:t>
            </a:fld>
            <a:endParaRPr lang="tr-TR"/>
          </a:p>
        </p:txBody>
      </p:sp>
      <p:sp>
        <p:nvSpPr>
          <p:cNvPr id="6" name="Altbilgi Yer Tutucusu 5"/>
          <p:cNvSpPr>
            <a:spLocks noGrp="1"/>
          </p:cNvSpPr>
          <p:nvPr>
            <p:ph type="ftr" sz="quarter" idx="11"/>
          </p:nvPr>
        </p:nvSpPr>
        <p:spPr/>
        <p:txBody>
          <a:bodyPr/>
          <a:lstStyle/>
          <a:p>
            <a:pPr>
              <a:defRPr/>
            </a:pPr>
            <a:r>
              <a:rPr lang="tr-TR"/>
              <a:t>UBÇelebi-ÖIşın</a:t>
            </a:r>
          </a:p>
        </p:txBody>
      </p:sp>
    </p:spTree>
    <p:extLst>
      <p:ext uri="{BB962C8B-B14F-4D97-AF65-F5344CB8AC3E}">
        <p14:creationId xmlns:p14="http://schemas.microsoft.com/office/powerpoint/2010/main" val="1140185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endParaRPr lang="tr-TR" dirty="0"/>
          </a:p>
        </p:txBody>
      </p:sp>
      <p:graphicFrame>
        <p:nvGraphicFramePr>
          <p:cNvPr id="5" name="İçerik Yer Tutucusu 4"/>
          <p:cNvGraphicFramePr>
            <a:graphicFrameLocks noGrp="1"/>
          </p:cNvGraphicFramePr>
          <p:nvPr>
            <p:ph idx="1"/>
          </p:nvPr>
        </p:nvGraphicFramePr>
        <p:xfrm>
          <a:off x="0" y="1638092"/>
          <a:ext cx="4248472" cy="2656332"/>
        </p:xfrm>
        <a:graphic>
          <a:graphicData uri="http://schemas.openxmlformats.org/drawingml/2006/table">
            <a:tbl>
              <a:tblPr firstRow="1" firstCol="1" bandRow="1">
                <a:tableStyleId>{284E427A-3D55-4303-BF80-6455036E1DE7}</a:tableStyleId>
              </a:tblPr>
              <a:tblGrid>
                <a:gridCol w="2124236"/>
                <a:gridCol w="2124236"/>
              </a:tblGrid>
              <a:tr h="0">
                <a:tc>
                  <a:txBody>
                    <a:bodyPr/>
                    <a:lstStyle/>
                    <a:p>
                      <a:pPr algn="ctr">
                        <a:lnSpc>
                          <a:spcPct val="115000"/>
                        </a:lnSpc>
                        <a:spcAft>
                          <a:spcPts val="0"/>
                        </a:spcAft>
                      </a:pPr>
                      <a:r>
                        <a:rPr lang="tr-TR" sz="1200" b="1">
                          <a:effectLst>
                            <a:outerShdw blurRad="38100" dist="38100" dir="2700000" algn="tl">
                              <a:srgbClr val="000000">
                                <a:alpha val="43137"/>
                              </a:srgbClr>
                            </a:outerShdw>
                          </a:effectLst>
                        </a:rPr>
                        <a:t>İHTİMAL</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gn="ctr">
                        <a:lnSpc>
                          <a:spcPct val="115000"/>
                        </a:lnSpc>
                        <a:spcAft>
                          <a:spcPts val="0"/>
                        </a:spcAft>
                      </a:pPr>
                      <a:r>
                        <a:rPr lang="tr-TR" sz="1200" b="1">
                          <a:effectLst>
                            <a:outerShdw blurRad="38100" dist="38100" dir="2700000" algn="tl">
                              <a:srgbClr val="000000">
                                <a:alpha val="43137"/>
                              </a:srgbClr>
                            </a:outerShdw>
                          </a:effectLst>
                        </a:rPr>
                        <a:t>ORTAYA ÇIKMA OLASILIĞI İÇİN  </a:t>
                      </a:r>
                      <a:br>
                        <a:rPr lang="tr-TR" sz="1200" b="1">
                          <a:effectLst>
                            <a:outerShdw blurRad="38100" dist="38100" dir="2700000" algn="tl">
                              <a:srgbClr val="000000">
                                <a:alpha val="43137"/>
                              </a:srgbClr>
                            </a:outerShdw>
                          </a:effectLst>
                        </a:rPr>
                      </a:br>
                      <a:r>
                        <a:rPr lang="tr-TR" sz="1200" b="1">
                          <a:effectLst>
                            <a:outerShdw blurRad="38100" dist="38100" dir="2700000" algn="tl">
                              <a:srgbClr val="000000">
                                <a:alpha val="43137"/>
                              </a:srgbClr>
                            </a:outerShdw>
                          </a:effectLst>
                        </a:rPr>
                        <a:t>DERECELENDİRME BASAMAKLARI</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200" b="1">
                          <a:effectLst>
                            <a:outerShdw blurRad="38100" dist="38100" dir="2700000" algn="tl">
                              <a:srgbClr val="000000">
                                <a:alpha val="43137"/>
                              </a:srgbClr>
                            </a:outerShdw>
                          </a:effectLst>
                        </a:rPr>
                        <a:t>ÇOK KÜÇÜK</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200" b="1">
                          <a:effectLst>
                            <a:outerShdw blurRad="38100" dist="38100" dir="2700000" algn="tl">
                              <a:srgbClr val="000000">
                                <a:alpha val="43137"/>
                              </a:srgbClr>
                            </a:outerShdw>
                          </a:effectLst>
                        </a:rPr>
                        <a:t>Hemen hemen hiç</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200" b="1">
                          <a:effectLst>
                            <a:outerShdw blurRad="38100" dist="38100" dir="2700000" algn="tl">
                              <a:srgbClr val="000000">
                                <a:alpha val="43137"/>
                              </a:srgbClr>
                            </a:outerShdw>
                          </a:effectLst>
                        </a:rPr>
                        <a:t>KÜÇÜK</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200" b="1">
                          <a:effectLst>
                            <a:outerShdw blurRad="38100" dist="38100" dir="2700000" algn="tl">
                              <a:srgbClr val="000000">
                                <a:alpha val="43137"/>
                              </a:srgbClr>
                            </a:outerShdw>
                          </a:effectLst>
                        </a:rPr>
                        <a:t>Çok az ( yılda bir kez ), sadece anormal durumlarda</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200" b="1">
                          <a:effectLst>
                            <a:outerShdw blurRad="38100" dist="38100" dir="2700000" algn="tl">
                              <a:srgbClr val="000000">
                                <a:alpha val="43137"/>
                              </a:srgbClr>
                            </a:outerShdw>
                          </a:effectLst>
                        </a:rPr>
                        <a:t>ORTA</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200" b="1">
                          <a:effectLst>
                            <a:outerShdw blurRad="38100" dist="38100" dir="2700000" algn="tl">
                              <a:srgbClr val="000000">
                                <a:alpha val="43137"/>
                              </a:srgbClr>
                            </a:outerShdw>
                          </a:effectLst>
                        </a:rPr>
                        <a:t>Az ( yılda bir kaç kez )</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200" b="1">
                          <a:effectLst>
                            <a:outerShdw blurRad="38100" dist="38100" dir="2700000" algn="tl">
                              <a:srgbClr val="000000">
                                <a:alpha val="43137"/>
                              </a:srgbClr>
                            </a:outerShdw>
                          </a:effectLst>
                        </a:rPr>
                        <a:t>YÜKSEK</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200" b="1">
                          <a:effectLst>
                            <a:outerShdw blurRad="38100" dist="38100" dir="2700000" algn="tl">
                              <a:srgbClr val="000000">
                                <a:alpha val="43137"/>
                              </a:srgbClr>
                            </a:outerShdw>
                          </a:effectLst>
                        </a:rPr>
                        <a:t>Sıklıkla ( ayda bir )</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200" b="1">
                          <a:effectLst>
                            <a:outerShdw blurRad="38100" dist="38100" dir="2700000" algn="tl">
                              <a:srgbClr val="000000">
                                <a:alpha val="43137"/>
                              </a:srgbClr>
                            </a:outerShdw>
                          </a:effectLst>
                        </a:rPr>
                        <a:t>ÇOK YÜKSEK</a:t>
                      </a:r>
                      <a:endParaRPr lang="tr-TR" sz="18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200" b="1" dirty="0">
                          <a:effectLst>
                            <a:outerShdw blurRad="38100" dist="38100" dir="2700000" algn="tl">
                              <a:srgbClr val="000000">
                                <a:alpha val="43137"/>
                              </a:srgbClr>
                            </a:outerShdw>
                          </a:effectLst>
                        </a:rPr>
                        <a:t>Çok sıklıkla ( haftada bir, her gün ), normal çalışma şartlarında</a:t>
                      </a:r>
                      <a:endParaRPr lang="tr-TR" sz="1800" b="1" dirty="0">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bl>
          </a:graphicData>
        </a:graphic>
      </p:graphicFrame>
      <p:sp>
        <p:nvSpPr>
          <p:cNvPr id="6" name="Dikdörtgen 5"/>
          <p:cNvSpPr/>
          <p:nvPr/>
        </p:nvSpPr>
        <p:spPr>
          <a:xfrm>
            <a:off x="251520" y="836712"/>
            <a:ext cx="8620407" cy="553998"/>
          </a:xfrm>
          <a:prstGeom prst="rect">
            <a:avLst/>
          </a:prstGeom>
          <a:noFill/>
        </p:spPr>
        <p:txBody>
          <a:bodyPr>
            <a:spAutoFit/>
          </a:bodyPr>
          <a:lstStyle/>
          <a:p>
            <a:pPr algn="ctr" fontAlgn="auto">
              <a:spcBef>
                <a:spcPts val="0"/>
              </a:spcBef>
              <a:spcAft>
                <a:spcPts val="0"/>
              </a:spcAft>
              <a:defRPr/>
            </a:pPr>
            <a:r>
              <a:rPr lang="tr-TR" sz="30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mn-lt"/>
              </a:rPr>
              <a:t>Risk Skoru = İhtimal x Zarar Derecesi</a:t>
            </a:r>
          </a:p>
        </p:txBody>
      </p:sp>
      <p:sp>
        <p:nvSpPr>
          <p:cNvPr id="518148" name="Dikdörtgen 6"/>
          <p:cNvSpPr>
            <a:spLocks noChangeArrowheads="1"/>
          </p:cNvSpPr>
          <p:nvPr/>
        </p:nvSpPr>
        <p:spPr bwMode="auto">
          <a:xfrm>
            <a:off x="611188" y="4581525"/>
            <a:ext cx="3113087" cy="368300"/>
          </a:xfrm>
          <a:prstGeom prst="rect">
            <a:avLst/>
          </a:prstGeom>
          <a:noFill/>
          <a:ln w="9525">
            <a:noFill/>
            <a:miter lim="800000"/>
            <a:headEnd/>
            <a:tailEnd/>
          </a:ln>
        </p:spPr>
        <p:txBody>
          <a:bodyPr wrap="none">
            <a:spAutoFit/>
          </a:bodyPr>
          <a:lstStyle/>
          <a:p>
            <a:r>
              <a:rPr lang="tr-TR">
                <a:latin typeface="Calibri" pitchFamily="34" charset="0"/>
              </a:rPr>
              <a:t>Bir Olayın Gerçekleşme İhtimali</a:t>
            </a:r>
          </a:p>
        </p:txBody>
      </p:sp>
      <p:graphicFrame>
        <p:nvGraphicFramePr>
          <p:cNvPr id="8" name="Tablo 7"/>
          <p:cNvGraphicFramePr>
            <a:graphicFrameLocks noGrp="1"/>
          </p:cNvGraphicFramePr>
          <p:nvPr/>
        </p:nvGraphicFramePr>
        <p:xfrm>
          <a:off x="4562475" y="3060700"/>
          <a:ext cx="4554118" cy="3041904"/>
        </p:xfrm>
        <a:graphic>
          <a:graphicData uri="http://schemas.openxmlformats.org/drawingml/2006/table">
            <a:tbl>
              <a:tblPr firstRow="1" firstCol="1" bandRow="1">
                <a:tableStyleId>{00A15C55-8517-42AA-B614-E9B94910E393}</a:tableStyleId>
              </a:tblPr>
              <a:tblGrid>
                <a:gridCol w="2277059"/>
                <a:gridCol w="2277059"/>
              </a:tblGrid>
              <a:tr h="0">
                <a:tc>
                  <a:txBody>
                    <a:bodyPr/>
                    <a:lstStyle/>
                    <a:p>
                      <a:pPr algn="ctr">
                        <a:lnSpc>
                          <a:spcPct val="115000"/>
                        </a:lnSpc>
                        <a:spcAft>
                          <a:spcPts val="0"/>
                        </a:spcAft>
                      </a:pPr>
                      <a:r>
                        <a:rPr lang="tr-TR" sz="1400" b="1">
                          <a:effectLst>
                            <a:outerShdw blurRad="38100" dist="38100" dir="2700000" algn="tl">
                              <a:srgbClr val="000000">
                                <a:alpha val="43137"/>
                              </a:srgbClr>
                            </a:outerShdw>
                          </a:effectLst>
                        </a:rPr>
                        <a:t>SONUÇ</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gn="ctr">
                        <a:lnSpc>
                          <a:spcPct val="115000"/>
                        </a:lnSpc>
                        <a:spcAft>
                          <a:spcPts val="0"/>
                        </a:spcAft>
                      </a:pPr>
                      <a:r>
                        <a:rPr lang="tr-TR" sz="1400" b="1">
                          <a:effectLst>
                            <a:outerShdw blurRad="38100" dist="38100" dir="2700000" algn="tl">
                              <a:srgbClr val="000000">
                                <a:alpha val="43137"/>
                              </a:srgbClr>
                            </a:outerShdw>
                          </a:effectLst>
                        </a:rPr>
                        <a:t>DERECELENDİRME</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400" b="1">
                          <a:effectLst>
                            <a:outerShdw blurRad="38100" dist="38100" dir="2700000" algn="tl">
                              <a:srgbClr val="000000">
                                <a:alpha val="43137"/>
                              </a:srgbClr>
                            </a:outerShdw>
                          </a:effectLst>
                        </a:rPr>
                        <a:t>ÇOK HAFİF</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400" b="1">
                          <a:effectLst>
                            <a:outerShdw blurRad="38100" dist="38100" dir="2700000" algn="tl">
                              <a:srgbClr val="000000">
                                <a:alpha val="43137"/>
                              </a:srgbClr>
                            </a:outerShdw>
                          </a:effectLst>
                        </a:rPr>
                        <a:t>İş saati kaybı yok, ilkyardım gerektiren</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400" b="1">
                          <a:effectLst>
                            <a:outerShdw blurRad="38100" dist="38100" dir="2700000" algn="tl">
                              <a:srgbClr val="000000">
                                <a:alpha val="43137"/>
                              </a:srgbClr>
                            </a:outerShdw>
                          </a:effectLst>
                        </a:rPr>
                        <a:t>HAFİF</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400" b="1">
                          <a:effectLst>
                            <a:outerShdw blurRad="38100" dist="38100" dir="2700000" algn="tl">
                              <a:srgbClr val="000000">
                                <a:alpha val="43137"/>
                              </a:srgbClr>
                            </a:outerShdw>
                          </a:effectLst>
                        </a:rPr>
                        <a:t>İş günü kaybı yok, kalıcı etkisi olmayan ayakta tedavi ilk yardım gerektiren</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400" b="1">
                          <a:effectLst>
                            <a:outerShdw blurRad="38100" dist="38100" dir="2700000" algn="tl">
                              <a:srgbClr val="000000">
                                <a:alpha val="43137"/>
                              </a:srgbClr>
                            </a:outerShdw>
                          </a:effectLst>
                        </a:rPr>
                        <a:t>ORTA</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400" b="1">
                          <a:effectLst>
                            <a:outerShdw blurRad="38100" dist="38100" dir="2700000" algn="tl">
                              <a:srgbClr val="000000">
                                <a:alpha val="43137"/>
                              </a:srgbClr>
                            </a:outerShdw>
                          </a:effectLst>
                        </a:rPr>
                        <a:t>Hafif yaralanma, yatarak tedavi gerekir</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400" b="1">
                          <a:effectLst>
                            <a:outerShdw blurRad="38100" dist="38100" dir="2700000" algn="tl">
                              <a:srgbClr val="000000">
                                <a:alpha val="43137"/>
                              </a:srgbClr>
                            </a:outerShdw>
                          </a:effectLst>
                        </a:rPr>
                        <a:t>CİDDİ</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400" b="1">
                          <a:effectLst>
                            <a:outerShdw blurRad="38100" dist="38100" dir="2700000" algn="tl">
                              <a:srgbClr val="000000">
                                <a:alpha val="43137"/>
                              </a:srgbClr>
                            </a:outerShdw>
                          </a:effectLst>
                        </a:rPr>
                        <a:t>Ciddi yaralanma, uzun süreli tedavi, meslek hastalığı</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r h="0">
                <a:tc>
                  <a:txBody>
                    <a:bodyPr/>
                    <a:lstStyle/>
                    <a:p>
                      <a:pPr>
                        <a:lnSpc>
                          <a:spcPct val="115000"/>
                        </a:lnSpc>
                        <a:spcAft>
                          <a:spcPts val="0"/>
                        </a:spcAft>
                      </a:pPr>
                      <a:r>
                        <a:rPr lang="tr-TR" sz="1400" b="1">
                          <a:effectLst>
                            <a:outerShdw blurRad="38100" dist="38100" dir="2700000" algn="tl">
                              <a:srgbClr val="000000">
                                <a:alpha val="43137"/>
                              </a:srgbClr>
                            </a:outerShdw>
                          </a:effectLst>
                        </a:rPr>
                        <a:t>ÇOK CİDDİ</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c>
                  <a:txBody>
                    <a:bodyPr/>
                    <a:lstStyle/>
                    <a:p>
                      <a:pPr>
                        <a:lnSpc>
                          <a:spcPct val="115000"/>
                        </a:lnSpc>
                        <a:spcAft>
                          <a:spcPts val="0"/>
                        </a:spcAft>
                      </a:pPr>
                      <a:r>
                        <a:rPr lang="tr-TR" sz="1400" b="1" dirty="0">
                          <a:effectLst>
                            <a:outerShdw blurRad="38100" dist="38100" dir="2700000" algn="tl">
                              <a:srgbClr val="000000">
                                <a:alpha val="43137"/>
                              </a:srgbClr>
                            </a:outerShdw>
                          </a:effectLst>
                        </a:rPr>
                        <a:t>Ölüm, sürekli iş göremezlik</a:t>
                      </a:r>
                      <a:endParaRPr lang="tr-TR" sz="2000" b="1" dirty="0">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tc>
              </a:tr>
            </a:tbl>
          </a:graphicData>
        </a:graphic>
      </p:graphicFrame>
      <p:sp>
        <p:nvSpPr>
          <p:cNvPr id="518172" name="Dikdörtgen 8"/>
          <p:cNvSpPr>
            <a:spLocks noChangeArrowheads="1"/>
          </p:cNvSpPr>
          <p:nvPr/>
        </p:nvSpPr>
        <p:spPr bwMode="auto">
          <a:xfrm>
            <a:off x="4986338" y="2420938"/>
            <a:ext cx="3886200" cy="369887"/>
          </a:xfrm>
          <a:prstGeom prst="rect">
            <a:avLst/>
          </a:prstGeom>
          <a:noFill/>
          <a:ln w="9525">
            <a:noFill/>
            <a:miter lim="800000"/>
            <a:headEnd/>
            <a:tailEnd/>
          </a:ln>
        </p:spPr>
        <p:txBody>
          <a:bodyPr wrap="none">
            <a:spAutoFit/>
          </a:bodyPr>
          <a:lstStyle/>
          <a:p>
            <a:r>
              <a:rPr lang="tr-TR">
                <a:latin typeface="Calibri" pitchFamily="34" charset="0"/>
              </a:rPr>
              <a:t>Bir Olayın Gerçekleştiği Takdirde Şiddeti</a:t>
            </a:r>
          </a:p>
        </p:txBody>
      </p:sp>
      <p:sp>
        <p:nvSpPr>
          <p:cNvPr id="3" name="Slayt Numarası Yer Tutucusu 2"/>
          <p:cNvSpPr>
            <a:spLocks noGrp="1"/>
          </p:cNvSpPr>
          <p:nvPr>
            <p:ph type="sldNum" sz="quarter" idx="12"/>
          </p:nvPr>
        </p:nvSpPr>
        <p:spPr/>
        <p:txBody>
          <a:bodyPr/>
          <a:lstStyle/>
          <a:p>
            <a:pPr>
              <a:defRPr/>
            </a:pPr>
            <a:fld id="{63A144A0-E633-4C0E-94FF-2C94FCA04DE8}" type="slidenum">
              <a:rPr lang="tr-TR"/>
              <a:pPr>
                <a:defRPr/>
              </a:pPr>
              <a:t>61</a:t>
            </a:fld>
            <a:endParaRPr lang="tr-TR"/>
          </a:p>
        </p:txBody>
      </p:sp>
      <p:sp>
        <p:nvSpPr>
          <p:cNvPr id="10" name="Altbilgi Yer Tutucusu 9"/>
          <p:cNvSpPr>
            <a:spLocks noGrp="1"/>
          </p:cNvSpPr>
          <p:nvPr>
            <p:ph type="ftr" sz="quarter" idx="11"/>
          </p:nvPr>
        </p:nvSpPr>
        <p:spPr/>
        <p:txBody>
          <a:bodyPr/>
          <a:lstStyle/>
          <a:p>
            <a:pPr>
              <a:defRPr/>
            </a:pPr>
            <a:r>
              <a:rPr lang="tr-TR"/>
              <a:t>UBÇelebi-ÖIşın</a:t>
            </a:r>
          </a:p>
        </p:txBody>
      </p:sp>
    </p:spTree>
    <p:extLst>
      <p:ext uri="{BB962C8B-B14F-4D97-AF65-F5344CB8AC3E}">
        <p14:creationId xmlns:p14="http://schemas.microsoft.com/office/powerpoint/2010/main" val="38192196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5" name="Resim 3" descr="http://www.tisk.org.tr/images/yayinlar/yayin246/s-35.jpg"/>
          <p:cNvPicPr>
            <a:picLocks noChangeAspect="1" noChangeArrowheads="1"/>
          </p:cNvPicPr>
          <p:nvPr/>
        </p:nvPicPr>
        <p:blipFill>
          <a:blip r:embed="rId3"/>
          <a:srcRect/>
          <a:stretch>
            <a:fillRect/>
          </a:stretch>
        </p:blipFill>
        <p:spPr bwMode="auto">
          <a:xfrm>
            <a:off x="1763713" y="11113"/>
            <a:ext cx="5041900" cy="4786312"/>
          </a:xfrm>
          <a:prstGeom prst="rect">
            <a:avLst/>
          </a:prstGeom>
          <a:noFill/>
          <a:ln w="9525">
            <a:noFill/>
            <a:miter lim="800000"/>
            <a:headEnd/>
            <a:tailEnd/>
          </a:ln>
        </p:spPr>
      </p:pic>
      <p:sp>
        <p:nvSpPr>
          <p:cNvPr id="520196" name="Dikdörtgen 4"/>
          <p:cNvSpPr>
            <a:spLocks noChangeArrowheads="1"/>
          </p:cNvSpPr>
          <p:nvPr/>
        </p:nvSpPr>
        <p:spPr bwMode="auto">
          <a:xfrm>
            <a:off x="2286000" y="5013325"/>
            <a:ext cx="4572000" cy="646113"/>
          </a:xfrm>
          <a:prstGeom prst="rect">
            <a:avLst/>
          </a:prstGeom>
          <a:noFill/>
          <a:ln w="9525">
            <a:noFill/>
            <a:miter lim="800000"/>
            <a:headEnd/>
            <a:tailEnd/>
          </a:ln>
        </p:spPr>
        <p:txBody>
          <a:bodyPr>
            <a:spAutoFit/>
          </a:bodyPr>
          <a:lstStyle/>
          <a:p>
            <a:r>
              <a:rPr lang="tr-TR">
                <a:latin typeface="Calibri" pitchFamily="34" charset="0"/>
              </a:rPr>
              <a:t>Risk Skor (Derecelendirme) Matrisi (L Tipi Matris)</a:t>
            </a:r>
          </a:p>
        </p:txBody>
      </p:sp>
      <p:sp>
        <p:nvSpPr>
          <p:cNvPr id="6" name="Slayt Numarası Yer Tutucusu 5"/>
          <p:cNvSpPr>
            <a:spLocks noGrp="1"/>
          </p:cNvSpPr>
          <p:nvPr>
            <p:ph type="sldNum" sz="quarter" idx="12"/>
          </p:nvPr>
        </p:nvSpPr>
        <p:spPr/>
        <p:txBody>
          <a:bodyPr/>
          <a:lstStyle/>
          <a:p>
            <a:pPr>
              <a:defRPr/>
            </a:pPr>
            <a:fld id="{38F036DD-9B6D-4F67-8CFB-31A868727061}" type="slidenum">
              <a:rPr lang="tr-TR"/>
              <a:pPr>
                <a:defRPr/>
              </a:pPr>
              <a:t>62</a:t>
            </a:fld>
            <a:endParaRPr lang="tr-TR"/>
          </a:p>
        </p:txBody>
      </p:sp>
    </p:spTree>
    <p:extLst>
      <p:ext uri="{BB962C8B-B14F-4D97-AF65-F5344CB8AC3E}">
        <p14:creationId xmlns:p14="http://schemas.microsoft.com/office/powerpoint/2010/main" val="31558806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endParaRPr lang="tr-TR" dirty="0"/>
          </a:p>
        </p:txBody>
      </p:sp>
      <p:graphicFrame>
        <p:nvGraphicFramePr>
          <p:cNvPr id="4" name="İçerik Yer Tutucusu 3"/>
          <p:cNvGraphicFramePr>
            <a:graphicFrameLocks noGrp="1"/>
          </p:cNvGraphicFramePr>
          <p:nvPr>
            <p:ph idx="1"/>
          </p:nvPr>
        </p:nvGraphicFramePr>
        <p:xfrm>
          <a:off x="323850" y="222250"/>
          <a:ext cx="7920880" cy="5600700"/>
        </p:xfrm>
        <a:graphic>
          <a:graphicData uri="http://schemas.openxmlformats.org/drawingml/2006/table">
            <a:tbl>
              <a:tblPr firstRow="1" firstCol="1" bandRow="1">
                <a:tableStyleId>{46F890A9-2807-4EBB-B81D-B2AA78EC7F39}</a:tableStyleId>
              </a:tblPr>
              <a:tblGrid>
                <a:gridCol w="3960440"/>
                <a:gridCol w="3960440"/>
              </a:tblGrid>
              <a:tr h="0">
                <a:tc>
                  <a:txBody>
                    <a:bodyPr/>
                    <a:lstStyle/>
                    <a:p>
                      <a:pPr algn="ctr">
                        <a:lnSpc>
                          <a:spcPct val="115000"/>
                        </a:lnSpc>
                        <a:spcAft>
                          <a:spcPts val="0"/>
                        </a:spcAft>
                      </a:pPr>
                      <a:r>
                        <a:rPr lang="tr-TR" sz="2000" b="1" dirty="0">
                          <a:solidFill>
                            <a:schemeClr val="bg1"/>
                          </a:solidFill>
                          <a:effectLst>
                            <a:outerShdw blurRad="38100" dist="38100" dir="2700000" algn="tl">
                              <a:srgbClr val="000000">
                                <a:alpha val="43137"/>
                              </a:srgbClr>
                            </a:outerShdw>
                          </a:effectLst>
                        </a:rPr>
                        <a:t>SONUÇ</a:t>
                      </a:r>
                      <a:endParaRPr lang="tr-TR" sz="3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solidFill>
                      <a:srgbClr val="FF0000"/>
                    </a:solidFill>
                  </a:tcPr>
                </a:tc>
                <a:tc>
                  <a:txBody>
                    <a:bodyPr/>
                    <a:lstStyle/>
                    <a:p>
                      <a:pPr algn="ctr">
                        <a:lnSpc>
                          <a:spcPct val="115000"/>
                        </a:lnSpc>
                        <a:spcAft>
                          <a:spcPts val="0"/>
                        </a:spcAft>
                      </a:pPr>
                      <a:r>
                        <a:rPr lang="tr-TR" sz="2000" b="1" dirty="0">
                          <a:solidFill>
                            <a:schemeClr val="bg1"/>
                          </a:solidFill>
                          <a:effectLst>
                            <a:outerShdw blurRad="38100" dist="38100" dir="2700000" algn="tl">
                              <a:srgbClr val="000000">
                                <a:alpha val="43137"/>
                              </a:srgbClr>
                            </a:outerShdw>
                          </a:effectLst>
                        </a:rPr>
                        <a:t>EYLEM</a:t>
                      </a:r>
                      <a:endParaRPr lang="tr-TR" sz="3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28575" marR="28575" marT="28575" marB="28575" anchor="ctr">
                    <a:solidFill>
                      <a:srgbClr val="FF0000"/>
                    </a:solidFill>
                  </a:tcPr>
                </a:tc>
              </a:tr>
              <a:tr h="0">
                <a:tc>
                  <a:txBody>
                    <a:bodyPr/>
                    <a:lstStyle/>
                    <a:p>
                      <a:pPr>
                        <a:lnSpc>
                          <a:spcPct val="115000"/>
                        </a:lnSpc>
                        <a:spcAft>
                          <a:spcPts val="0"/>
                        </a:spcAft>
                      </a:pPr>
                      <a:r>
                        <a:rPr lang="tr-TR" sz="1400" b="1" dirty="0">
                          <a:effectLst>
                            <a:outerShdw blurRad="38100" dist="38100" dir="2700000" algn="tl">
                              <a:srgbClr val="000000">
                                <a:alpha val="43137"/>
                              </a:srgbClr>
                            </a:outerShdw>
                          </a:effectLst>
                        </a:rPr>
                        <a:t>Katlanılamaz Riskler </a:t>
                      </a:r>
                      <a:br>
                        <a:rPr lang="tr-TR" sz="1400" b="1" dirty="0">
                          <a:effectLst>
                            <a:outerShdw blurRad="38100" dist="38100" dir="2700000" algn="tl">
                              <a:srgbClr val="000000">
                                <a:alpha val="43137"/>
                              </a:srgbClr>
                            </a:outerShdw>
                          </a:effectLst>
                        </a:rPr>
                      </a:br>
                      <a:r>
                        <a:rPr lang="tr-TR" sz="1400" b="1" dirty="0">
                          <a:effectLst>
                            <a:outerShdw blurRad="38100" dist="38100" dir="2700000" algn="tl">
                              <a:srgbClr val="000000">
                                <a:alpha val="43137"/>
                              </a:srgbClr>
                            </a:outerShdw>
                          </a:effectLst>
                        </a:rPr>
                        <a:t>(25)</a:t>
                      </a:r>
                      <a:endParaRPr lang="tr-TR" sz="2000" b="1" dirty="0">
                        <a:effectLst>
                          <a:outerShdw blurRad="38100" dist="38100" dir="2700000" algn="tl">
                            <a:srgbClr val="000000">
                              <a:alpha val="43137"/>
                            </a:srgbClr>
                          </a:outerShdw>
                        </a:effectLst>
                        <a:latin typeface="Calibri"/>
                        <a:ea typeface="Calibri"/>
                        <a:cs typeface="Times New Roman"/>
                      </a:endParaRPr>
                    </a:p>
                  </a:txBody>
                  <a:tcPr marL="28575" marR="28575" marT="28575" marB="28575"/>
                </a:tc>
                <a:tc>
                  <a:txBody>
                    <a:bodyPr/>
                    <a:lstStyle/>
                    <a:p>
                      <a:pPr>
                        <a:lnSpc>
                          <a:spcPct val="115000"/>
                        </a:lnSpc>
                        <a:spcAft>
                          <a:spcPts val="0"/>
                        </a:spcAft>
                      </a:pPr>
                      <a:r>
                        <a:rPr lang="tr-TR" sz="1400" b="1" dirty="0">
                          <a:effectLst>
                            <a:outerShdw blurRad="38100" dist="38100" dir="2700000" algn="tl">
                              <a:srgbClr val="000000">
                                <a:alpha val="43137"/>
                              </a:srgbClr>
                            </a:outerShdw>
                          </a:effectLst>
                        </a:rPr>
                        <a:t>Belirlenen risk kabul edilebilir bir seviyeye düşürülünceye kadar iş başlatılmamalı eğer devam eden bir faaliyet varsa derhal durdurulmalıdır. Gerçekleştirilen faaliyetlere rağmen riski düşürmek mümkün olmuyorsa, faaliyet engellenmelidir.</a:t>
                      </a:r>
                      <a:endParaRPr lang="tr-TR" sz="2000" b="1" dirty="0">
                        <a:effectLst>
                          <a:outerShdw blurRad="38100" dist="38100" dir="2700000" algn="tl">
                            <a:srgbClr val="000000">
                              <a:alpha val="43137"/>
                            </a:srgbClr>
                          </a:outerShdw>
                        </a:effectLst>
                        <a:latin typeface="Calibri"/>
                        <a:ea typeface="Calibri"/>
                        <a:cs typeface="Times New Roman"/>
                      </a:endParaRPr>
                    </a:p>
                  </a:txBody>
                  <a:tcPr marL="28575" marR="28575" marT="28575" marB="28575"/>
                </a:tc>
              </a:tr>
              <a:tr h="0">
                <a:tc>
                  <a:txBody>
                    <a:bodyPr/>
                    <a:lstStyle/>
                    <a:p>
                      <a:pPr>
                        <a:lnSpc>
                          <a:spcPct val="115000"/>
                        </a:lnSpc>
                        <a:spcAft>
                          <a:spcPts val="0"/>
                        </a:spcAft>
                      </a:pPr>
                      <a:r>
                        <a:rPr lang="tr-TR" sz="1400" b="1">
                          <a:effectLst>
                            <a:outerShdw blurRad="38100" dist="38100" dir="2700000" algn="tl">
                              <a:srgbClr val="000000">
                                <a:alpha val="43137"/>
                              </a:srgbClr>
                            </a:outerShdw>
                          </a:effectLst>
                        </a:rPr>
                        <a:t>Önemli Riskler </a:t>
                      </a:r>
                      <a:br>
                        <a:rPr lang="tr-TR" sz="1400" b="1">
                          <a:effectLst>
                            <a:outerShdw blurRad="38100" dist="38100" dir="2700000" algn="tl">
                              <a:srgbClr val="000000">
                                <a:alpha val="43137"/>
                              </a:srgbClr>
                            </a:outerShdw>
                          </a:effectLst>
                        </a:rPr>
                      </a:br>
                      <a:r>
                        <a:rPr lang="tr-TR" sz="1400" b="1">
                          <a:effectLst>
                            <a:outerShdw blurRad="38100" dist="38100" dir="2700000" algn="tl">
                              <a:srgbClr val="000000">
                                <a:alpha val="43137"/>
                              </a:srgbClr>
                            </a:outerShdw>
                          </a:effectLst>
                        </a:rPr>
                        <a:t>(15,16,20)</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tc>
                <a:tc>
                  <a:txBody>
                    <a:bodyPr/>
                    <a:lstStyle/>
                    <a:p>
                      <a:pPr>
                        <a:lnSpc>
                          <a:spcPct val="115000"/>
                        </a:lnSpc>
                        <a:spcAft>
                          <a:spcPts val="0"/>
                        </a:spcAft>
                      </a:pPr>
                      <a:r>
                        <a:rPr lang="tr-TR" sz="1400" b="1" dirty="0">
                          <a:effectLst>
                            <a:outerShdw blurRad="38100" dist="38100" dir="2700000" algn="tl">
                              <a:srgbClr val="000000">
                                <a:alpha val="43137"/>
                              </a:srgbClr>
                            </a:outerShdw>
                          </a:effectLst>
                        </a:rPr>
                        <a:t>Belirlenen risk azaltılıncaya kadar iş başlatılmamalı eğer devam eden bir faaliyet varsa derhal durdurulmalıdır. Risk işin devam etmesi ile ilgiliyse acil önlem alınmalı ve bu önlemler sonucunda faaliyetin devamına karar verilmelidir.</a:t>
                      </a:r>
                      <a:endParaRPr lang="tr-TR" sz="2000" b="1" dirty="0">
                        <a:effectLst>
                          <a:outerShdw blurRad="38100" dist="38100" dir="2700000" algn="tl">
                            <a:srgbClr val="000000">
                              <a:alpha val="43137"/>
                            </a:srgbClr>
                          </a:outerShdw>
                        </a:effectLst>
                        <a:latin typeface="Calibri"/>
                        <a:ea typeface="Calibri"/>
                        <a:cs typeface="Times New Roman"/>
                      </a:endParaRPr>
                    </a:p>
                  </a:txBody>
                  <a:tcPr marL="28575" marR="28575" marT="28575" marB="28575"/>
                </a:tc>
              </a:tr>
              <a:tr h="0">
                <a:tc>
                  <a:txBody>
                    <a:bodyPr/>
                    <a:lstStyle/>
                    <a:p>
                      <a:pPr>
                        <a:lnSpc>
                          <a:spcPct val="115000"/>
                        </a:lnSpc>
                        <a:spcAft>
                          <a:spcPts val="0"/>
                        </a:spcAft>
                      </a:pPr>
                      <a:r>
                        <a:rPr lang="tr-TR" sz="1400" b="1">
                          <a:effectLst>
                            <a:outerShdw blurRad="38100" dist="38100" dir="2700000" algn="tl">
                              <a:srgbClr val="000000">
                                <a:alpha val="43137"/>
                              </a:srgbClr>
                            </a:outerShdw>
                          </a:effectLst>
                        </a:rPr>
                        <a:t>Orta Düzeydeki Riskler </a:t>
                      </a:r>
                      <a:br>
                        <a:rPr lang="tr-TR" sz="1400" b="1">
                          <a:effectLst>
                            <a:outerShdw blurRad="38100" dist="38100" dir="2700000" algn="tl">
                              <a:srgbClr val="000000">
                                <a:alpha val="43137"/>
                              </a:srgbClr>
                            </a:outerShdw>
                          </a:effectLst>
                        </a:rPr>
                      </a:br>
                      <a:r>
                        <a:rPr lang="tr-TR" sz="1400" b="1">
                          <a:effectLst>
                            <a:outerShdw blurRad="38100" dist="38100" dir="2700000" algn="tl">
                              <a:srgbClr val="000000">
                                <a:alpha val="43137"/>
                              </a:srgbClr>
                            </a:outerShdw>
                          </a:effectLst>
                        </a:rPr>
                        <a:t>(8,9,10,12)</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tc>
                <a:tc>
                  <a:txBody>
                    <a:bodyPr/>
                    <a:lstStyle/>
                    <a:p>
                      <a:pPr>
                        <a:lnSpc>
                          <a:spcPct val="115000"/>
                        </a:lnSpc>
                        <a:spcAft>
                          <a:spcPts val="0"/>
                        </a:spcAft>
                      </a:pPr>
                      <a:r>
                        <a:rPr lang="tr-TR" sz="1400" b="1" dirty="0">
                          <a:effectLst>
                            <a:outerShdw blurRad="38100" dist="38100" dir="2700000" algn="tl">
                              <a:srgbClr val="000000">
                                <a:alpha val="43137"/>
                              </a:srgbClr>
                            </a:outerShdw>
                          </a:effectLst>
                        </a:rPr>
                        <a:t>Belirlenen riskleri düşürmek için faaliyetler başlatılmalıdır. Risk azaltma önlemleri zaman alabilir. </a:t>
                      </a:r>
                      <a:endParaRPr lang="tr-TR" sz="2000" b="1" dirty="0">
                        <a:effectLst>
                          <a:outerShdw blurRad="38100" dist="38100" dir="2700000" algn="tl">
                            <a:srgbClr val="000000">
                              <a:alpha val="43137"/>
                            </a:srgbClr>
                          </a:outerShdw>
                        </a:effectLst>
                        <a:latin typeface="Calibri"/>
                        <a:ea typeface="Calibri"/>
                        <a:cs typeface="Times New Roman"/>
                      </a:endParaRPr>
                    </a:p>
                  </a:txBody>
                  <a:tcPr marL="28575" marR="28575" marT="28575" marB="28575"/>
                </a:tc>
              </a:tr>
              <a:tr h="0">
                <a:tc>
                  <a:txBody>
                    <a:bodyPr/>
                    <a:lstStyle/>
                    <a:p>
                      <a:pPr>
                        <a:lnSpc>
                          <a:spcPct val="115000"/>
                        </a:lnSpc>
                        <a:spcAft>
                          <a:spcPts val="0"/>
                        </a:spcAft>
                      </a:pPr>
                      <a:r>
                        <a:rPr lang="tr-TR" sz="1400" b="1">
                          <a:effectLst>
                            <a:outerShdw blurRad="38100" dist="38100" dir="2700000" algn="tl">
                              <a:srgbClr val="000000">
                                <a:alpha val="43137"/>
                              </a:srgbClr>
                            </a:outerShdw>
                          </a:effectLst>
                        </a:rPr>
                        <a:t>Katlanılabilir Riskler </a:t>
                      </a:r>
                      <a:br>
                        <a:rPr lang="tr-TR" sz="1400" b="1">
                          <a:effectLst>
                            <a:outerShdw blurRad="38100" dist="38100" dir="2700000" algn="tl">
                              <a:srgbClr val="000000">
                                <a:alpha val="43137"/>
                              </a:srgbClr>
                            </a:outerShdw>
                          </a:effectLst>
                        </a:rPr>
                      </a:br>
                      <a:r>
                        <a:rPr lang="tr-TR" sz="1400" b="1">
                          <a:effectLst>
                            <a:outerShdw blurRad="38100" dist="38100" dir="2700000" algn="tl">
                              <a:srgbClr val="000000">
                                <a:alpha val="43137"/>
                              </a:srgbClr>
                            </a:outerShdw>
                          </a:effectLst>
                        </a:rPr>
                        <a:t>(2,3,4,5,6)</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tc>
                <a:tc>
                  <a:txBody>
                    <a:bodyPr/>
                    <a:lstStyle/>
                    <a:p>
                      <a:pPr>
                        <a:lnSpc>
                          <a:spcPct val="115000"/>
                        </a:lnSpc>
                        <a:spcAft>
                          <a:spcPts val="0"/>
                        </a:spcAft>
                      </a:pPr>
                      <a:r>
                        <a:rPr lang="tr-TR" sz="1400" b="1" dirty="0">
                          <a:effectLst>
                            <a:outerShdw blurRad="38100" dist="38100" dir="2700000" algn="tl">
                              <a:srgbClr val="000000">
                                <a:alpha val="43137"/>
                              </a:srgbClr>
                            </a:outerShdw>
                          </a:effectLst>
                        </a:rPr>
                        <a:t>Belirlenen riskleri ortadan kaldırmak için ilave kontrol proseslerine ihtiyaç olmayabilir. Ancak mevcut kontroller sürdürülmeli ve bu kontrollerin sürdürüldüğü denetlenmelidir. </a:t>
                      </a:r>
                      <a:endParaRPr lang="tr-TR" sz="2000" b="1" dirty="0">
                        <a:effectLst>
                          <a:outerShdw blurRad="38100" dist="38100" dir="2700000" algn="tl">
                            <a:srgbClr val="000000">
                              <a:alpha val="43137"/>
                            </a:srgbClr>
                          </a:outerShdw>
                        </a:effectLst>
                        <a:latin typeface="Calibri"/>
                        <a:ea typeface="Calibri"/>
                        <a:cs typeface="Times New Roman"/>
                      </a:endParaRPr>
                    </a:p>
                  </a:txBody>
                  <a:tcPr marL="28575" marR="28575" marT="28575" marB="28575"/>
                </a:tc>
              </a:tr>
              <a:tr h="0">
                <a:tc>
                  <a:txBody>
                    <a:bodyPr/>
                    <a:lstStyle/>
                    <a:p>
                      <a:pPr>
                        <a:lnSpc>
                          <a:spcPct val="115000"/>
                        </a:lnSpc>
                        <a:spcAft>
                          <a:spcPts val="0"/>
                        </a:spcAft>
                      </a:pPr>
                      <a:r>
                        <a:rPr lang="tr-TR" sz="1400" b="1">
                          <a:effectLst>
                            <a:outerShdw blurRad="38100" dist="38100" dir="2700000" algn="tl">
                              <a:srgbClr val="000000">
                                <a:alpha val="43137"/>
                              </a:srgbClr>
                            </a:outerShdw>
                          </a:effectLst>
                        </a:rPr>
                        <a:t>Önemsiz Riskler  </a:t>
                      </a:r>
                      <a:br>
                        <a:rPr lang="tr-TR" sz="1400" b="1">
                          <a:effectLst>
                            <a:outerShdw blurRad="38100" dist="38100" dir="2700000" algn="tl">
                              <a:srgbClr val="000000">
                                <a:alpha val="43137"/>
                              </a:srgbClr>
                            </a:outerShdw>
                          </a:effectLst>
                        </a:rPr>
                      </a:br>
                      <a:r>
                        <a:rPr lang="tr-TR" sz="1400" b="1">
                          <a:effectLst>
                            <a:outerShdw blurRad="38100" dist="38100" dir="2700000" algn="tl">
                              <a:srgbClr val="000000">
                                <a:alpha val="43137"/>
                              </a:srgbClr>
                            </a:outerShdw>
                          </a:effectLst>
                        </a:rPr>
                        <a:t>(1)</a:t>
                      </a:r>
                      <a:endParaRPr lang="tr-TR" sz="2000" b="1">
                        <a:effectLst>
                          <a:outerShdw blurRad="38100" dist="38100" dir="2700000" algn="tl">
                            <a:srgbClr val="000000">
                              <a:alpha val="43137"/>
                            </a:srgbClr>
                          </a:outerShdw>
                        </a:effectLst>
                        <a:latin typeface="Calibri"/>
                        <a:ea typeface="Calibri"/>
                        <a:cs typeface="Times New Roman"/>
                      </a:endParaRPr>
                    </a:p>
                  </a:txBody>
                  <a:tcPr marL="28575" marR="28575" marT="28575" marB="28575"/>
                </a:tc>
                <a:tc>
                  <a:txBody>
                    <a:bodyPr/>
                    <a:lstStyle/>
                    <a:p>
                      <a:pPr>
                        <a:lnSpc>
                          <a:spcPct val="115000"/>
                        </a:lnSpc>
                        <a:spcAft>
                          <a:spcPts val="0"/>
                        </a:spcAft>
                      </a:pPr>
                      <a:r>
                        <a:rPr lang="tr-TR" sz="1400" b="1" dirty="0">
                          <a:effectLst>
                            <a:outerShdw blurRad="38100" dist="38100" dir="2700000" algn="tl">
                              <a:srgbClr val="000000">
                                <a:alpha val="43137"/>
                              </a:srgbClr>
                            </a:outerShdw>
                          </a:effectLst>
                        </a:rPr>
                        <a:t>Belirlenen riskleri ortadan kaldırmak için kontrol prosesleri planlamaya ve gerçekleştirilecek faaliyetlerin kayıtlarını saklamaya gerek olmayabilir. </a:t>
                      </a:r>
                      <a:endParaRPr lang="tr-TR" sz="2000" b="1" dirty="0">
                        <a:effectLst>
                          <a:outerShdw blurRad="38100" dist="38100" dir="2700000" algn="tl">
                            <a:srgbClr val="000000">
                              <a:alpha val="43137"/>
                            </a:srgbClr>
                          </a:outerShdw>
                        </a:effectLst>
                        <a:latin typeface="Calibri"/>
                        <a:ea typeface="Calibri"/>
                        <a:cs typeface="Times New Roman"/>
                      </a:endParaRPr>
                    </a:p>
                  </a:txBody>
                  <a:tcPr marL="28575" marR="28575" marT="28575" marB="28575"/>
                </a:tc>
              </a:tr>
            </a:tbl>
          </a:graphicData>
        </a:graphic>
      </p:graphicFrame>
      <p:sp>
        <p:nvSpPr>
          <p:cNvPr id="522255" name="Dikdörtgen 4"/>
          <p:cNvSpPr>
            <a:spLocks noChangeArrowheads="1"/>
          </p:cNvSpPr>
          <p:nvPr/>
        </p:nvSpPr>
        <p:spPr bwMode="auto">
          <a:xfrm>
            <a:off x="2817813" y="5949950"/>
            <a:ext cx="3563937" cy="368300"/>
          </a:xfrm>
          <a:prstGeom prst="rect">
            <a:avLst/>
          </a:prstGeom>
          <a:noFill/>
          <a:ln w="9525">
            <a:noFill/>
            <a:miter lim="800000"/>
            <a:headEnd/>
            <a:tailEnd/>
          </a:ln>
        </p:spPr>
        <p:txBody>
          <a:bodyPr wrap="none">
            <a:spAutoFit/>
          </a:bodyPr>
          <a:lstStyle/>
          <a:p>
            <a:r>
              <a:rPr lang="tr-TR">
                <a:latin typeface="Calibri" pitchFamily="34" charset="0"/>
              </a:rPr>
              <a:t>Sonucun Kabul Edilebilirlik Değerleri</a:t>
            </a:r>
          </a:p>
        </p:txBody>
      </p:sp>
      <p:sp>
        <p:nvSpPr>
          <p:cNvPr id="3" name="Slayt Numarası Yer Tutucusu 2"/>
          <p:cNvSpPr>
            <a:spLocks noGrp="1"/>
          </p:cNvSpPr>
          <p:nvPr>
            <p:ph type="sldNum" sz="quarter" idx="12"/>
          </p:nvPr>
        </p:nvSpPr>
        <p:spPr/>
        <p:txBody>
          <a:bodyPr/>
          <a:lstStyle/>
          <a:p>
            <a:pPr>
              <a:defRPr/>
            </a:pPr>
            <a:fld id="{08D2C9F7-02DD-4F17-921E-5BB10C4D6404}" type="slidenum">
              <a:rPr lang="tr-TR"/>
              <a:pPr>
                <a:defRPr/>
              </a:pPr>
              <a:t>63</a:t>
            </a:fld>
            <a:endParaRPr lang="tr-TR"/>
          </a:p>
        </p:txBody>
      </p:sp>
    </p:spTree>
    <p:extLst>
      <p:ext uri="{BB962C8B-B14F-4D97-AF65-F5344CB8AC3E}">
        <p14:creationId xmlns:p14="http://schemas.microsoft.com/office/powerpoint/2010/main" val="7015323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7200" dirty="0" smtClean="0">
                <a:solidFill>
                  <a:srgbClr val="00B050"/>
                </a:solidFill>
                <a:effectLst>
                  <a:outerShdw blurRad="38100" dist="38100" dir="2700000" algn="tl">
                    <a:srgbClr val="000000">
                      <a:alpha val="43137"/>
                    </a:srgbClr>
                  </a:outerShdw>
                </a:effectLst>
              </a:rPr>
              <a:t>Sabırla dinlediğiniz için teşekkür ederiz…</a:t>
            </a:r>
            <a:endParaRPr lang="tr-TR" sz="7200" dirty="0">
              <a:solidFill>
                <a:srgbClr val="00B050"/>
              </a:solidFill>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pPr>
              <a:defRPr/>
            </a:pPr>
            <a:fld id="{A6971549-1571-4B3A-8F40-348F30B45A7C}" type="slidenum">
              <a:rPr lang="tr-TR" smtClean="0"/>
              <a:pPr>
                <a:defRPr/>
              </a:pPr>
              <a:t>64</a:t>
            </a:fld>
            <a:endParaRPr lang="tr-TR"/>
          </a:p>
        </p:txBody>
      </p:sp>
    </p:spTree>
    <p:extLst>
      <p:ext uri="{BB962C8B-B14F-4D97-AF65-F5344CB8AC3E}">
        <p14:creationId xmlns:p14="http://schemas.microsoft.com/office/powerpoint/2010/main" val="93869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6" name="Rectangle 2"/>
          <p:cNvSpPr>
            <a:spLocks noGrp="1" noChangeArrowheads="1"/>
          </p:cNvSpPr>
          <p:nvPr>
            <p:ph type="title"/>
          </p:nvPr>
        </p:nvSpPr>
        <p:spPr/>
        <p:txBody>
          <a:bodyPr/>
          <a:lstStyle/>
          <a:p>
            <a:pPr eaLnBrk="1" hangingPunct="1"/>
            <a:r>
              <a:rPr lang="tr-TR" b="1" smtClean="0">
                <a:solidFill>
                  <a:srgbClr val="FF0000"/>
                </a:solidFill>
              </a:rPr>
              <a:t>Tehlikelerin tanınması</a:t>
            </a:r>
          </a:p>
        </p:txBody>
      </p:sp>
      <p:sp>
        <p:nvSpPr>
          <p:cNvPr id="611331" name="Rectangle 3"/>
          <p:cNvSpPr>
            <a:spLocks noGrp="1" noChangeArrowheads="1"/>
          </p:cNvSpPr>
          <p:nvPr>
            <p:ph type="body" sz="half" idx="1"/>
          </p:nvPr>
        </p:nvSpPr>
        <p:spPr>
          <a:xfrm>
            <a:off x="107950" y="2133600"/>
            <a:ext cx="4038600" cy="4114800"/>
          </a:xfrm>
          <a:extLst/>
        </p:spPr>
        <p:txBody>
          <a:bodyPr rtlCol="0">
            <a:normAutofit lnSpcReduction="10000"/>
          </a:bodyPr>
          <a:lstStyle/>
          <a:p>
            <a:pPr eaLnBrk="1" fontAlgn="auto" hangingPunct="1">
              <a:spcAft>
                <a:spcPts val="0"/>
              </a:spcAft>
              <a:buFont typeface="Arial" pitchFamily="34" charset="0"/>
              <a:buChar char="•"/>
              <a:defRPr/>
            </a:pPr>
            <a:r>
              <a:rPr lang="tr-TR" sz="2800" dirty="0">
                <a:solidFill>
                  <a:srgbClr val="FFFF99"/>
                </a:solidFill>
                <a:effectLst>
                  <a:outerShdw blurRad="38100" dist="38100" dir="2700000" algn="tl">
                    <a:srgbClr val="000000">
                      <a:alpha val="43137"/>
                    </a:srgbClr>
                  </a:outerShdw>
                </a:effectLst>
              </a:rPr>
              <a:t>Şu üç soru </a:t>
            </a:r>
            <a:r>
              <a:rPr lang="tr-TR" sz="2800" dirty="0">
                <a:solidFill>
                  <a:srgbClr val="FF0000"/>
                </a:solidFill>
                <a:effectLst>
                  <a:outerShdw blurRad="38100" dist="38100" dir="2700000" algn="tl">
                    <a:srgbClr val="000000">
                      <a:alpha val="43137"/>
                    </a:srgbClr>
                  </a:outerShdw>
                </a:effectLst>
              </a:rPr>
              <a:t>tehlikeleri</a:t>
            </a:r>
            <a:r>
              <a:rPr lang="tr-TR" sz="2800" dirty="0">
                <a:solidFill>
                  <a:srgbClr val="FFFF99"/>
                </a:solidFill>
                <a:effectLst>
                  <a:outerShdw blurRad="38100" dist="38100" dir="2700000" algn="tl">
                    <a:srgbClr val="000000">
                      <a:alpha val="43137"/>
                    </a:srgbClr>
                  </a:outerShdw>
                </a:effectLst>
              </a:rPr>
              <a:t> tanımlamamıza olanak tanır;</a:t>
            </a:r>
          </a:p>
          <a:p>
            <a:pPr eaLnBrk="1" fontAlgn="auto" hangingPunct="1">
              <a:spcAft>
                <a:spcPts val="0"/>
              </a:spcAft>
              <a:buFont typeface="Arial" pitchFamily="34" charset="0"/>
              <a:buChar char="•"/>
              <a:defRPr/>
            </a:pPr>
            <a:r>
              <a:rPr lang="tr-TR" sz="2800" dirty="0">
                <a:solidFill>
                  <a:srgbClr val="FFFF99"/>
                </a:solidFill>
                <a:effectLst>
                  <a:outerShdw blurRad="38100" dist="38100" dir="2700000" algn="tl">
                    <a:srgbClr val="000000">
                      <a:alpha val="43137"/>
                    </a:srgbClr>
                  </a:outerShdw>
                </a:effectLst>
              </a:rPr>
              <a:t>Tehlike Kaynakları nelerdir?</a:t>
            </a:r>
          </a:p>
          <a:p>
            <a:pPr eaLnBrk="1" fontAlgn="auto" hangingPunct="1">
              <a:spcAft>
                <a:spcPts val="0"/>
              </a:spcAft>
              <a:buFont typeface="Arial" pitchFamily="34" charset="0"/>
              <a:buChar char="•"/>
              <a:defRPr/>
            </a:pPr>
            <a:r>
              <a:rPr lang="tr-TR" sz="2800" dirty="0">
                <a:solidFill>
                  <a:srgbClr val="FFFF99"/>
                </a:solidFill>
                <a:effectLst>
                  <a:outerShdw blurRad="38100" dist="38100" dir="2700000" algn="tl">
                    <a:srgbClr val="000000">
                      <a:alpha val="43137"/>
                    </a:srgbClr>
                  </a:outerShdw>
                </a:effectLst>
              </a:rPr>
              <a:t>Bu tehlikeden kim yada ne zarar görebilir?</a:t>
            </a:r>
          </a:p>
          <a:p>
            <a:pPr eaLnBrk="1" fontAlgn="auto" hangingPunct="1">
              <a:spcAft>
                <a:spcPts val="0"/>
              </a:spcAft>
              <a:buFont typeface="Arial" pitchFamily="34" charset="0"/>
              <a:buChar char="•"/>
              <a:defRPr/>
            </a:pPr>
            <a:r>
              <a:rPr lang="tr-TR" sz="2800" dirty="0">
                <a:solidFill>
                  <a:srgbClr val="FFFF99"/>
                </a:solidFill>
                <a:effectLst>
                  <a:outerShdw blurRad="38100" dist="38100" dir="2700000" algn="tl">
                    <a:srgbClr val="000000">
                      <a:alpha val="43137"/>
                    </a:srgbClr>
                  </a:outerShdw>
                </a:effectLst>
              </a:rPr>
              <a:t>Zarar nasıl ortaya çıkabilir?</a:t>
            </a:r>
          </a:p>
          <a:p>
            <a:pPr eaLnBrk="1" fontAlgn="auto" hangingPunct="1">
              <a:spcAft>
                <a:spcPts val="0"/>
              </a:spcAft>
              <a:buFont typeface="Arial" pitchFamily="34" charset="0"/>
              <a:buChar char="•"/>
              <a:defRPr/>
            </a:pPr>
            <a:endParaRPr lang="tr-TR" sz="2800" dirty="0">
              <a:solidFill>
                <a:srgbClr val="FFFF99"/>
              </a:solidFill>
            </a:endParaRPr>
          </a:p>
          <a:p>
            <a:pPr eaLnBrk="1" fontAlgn="auto" hangingPunct="1">
              <a:spcAft>
                <a:spcPts val="0"/>
              </a:spcAft>
              <a:buFont typeface="Arial" pitchFamily="34" charset="0"/>
              <a:buChar char="•"/>
              <a:defRPr/>
            </a:pPr>
            <a:endParaRPr lang="tr-TR" sz="2800" dirty="0">
              <a:solidFill>
                <a:srgbClr val="FFFF99"/>
              </a:solidFill>
            </a:endParaRPr>
          </a:p>
        </p:txBody>
      </p:sp>
      <p:graphicFrame>
        <p:nvGraphicFramePr>
          <p:cNvPr id="5145" name="Object 25">
            <a:hlinkClick r:id="" action="ppaction://ole?verb=0"/>
          </p:cNvPr>
          <p:cNvGraphicFramePr>
            <a:graphicFrameLocks noGrp="1"/>
          </p:cNvGraphicFramePr>
          <p:nvPr>
            <p:ph sz="half" idx="2"/>
          </p:nvPr>
        </p:nvGraphicFramePr>
        <p:xfrm>
          <a:off x="4144963" y="2852738"/>
          <a:ext cx="5029200" cy="2743200"/>
        </p:xfrm>
        <a:graphic>
          <a:graphicData uri="http://schemas.openxmlformats.org/presentationml/2006/ole">
            <mc:AlternateContent xmlns:mc="http://schemas.openxmlformats.org/markup-compatibility/2006">
              <mc:Choice xmlns:v="urn:schemas-microsoft-com:vml" Requires="v">
                <p:oleObj spid="_x0000_s5160" name="Klip" r:id="rId4" imgW="7874000" imgH="2768600" progId="">
                  <p:embed/>
                </p:oleObj>
              </mc:Choice>
              <mc:Fallback>
                <p:oleObj name="Klip" r:id="rId4" imgW="7874000" imgH="2768600" progId="">
                  <p:embed/>
                  <p:pic>
                    <p:nvPicPr>
                      <p:cNvPr id="0" name="Picture 3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963" y="2852738"/>
                        <a:ext cx="5029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ayt Numarası Yer Tutucusu 1"/>
          <p:cNvSpPr>
            <a:spLocks noGrp="1"/>
          </p:cNvSpPr>
          <p:nvPr>
            <p:ph type="sldNum" sz="quarter" idx="12"/>
          </p:nvPr>
        </p:nvSpPr>
        <p:spPr/>
        <p:txBody>
          <a:bodyPr/>
          <a:lstStyle/>
          <a:p>
            <a:pPr>
              <a:defRPr/>
            </a:pPr>
            <a:fld id="{DDFD47E5-1D43-4F96-84F9-BC8F41C0944F}" type="slidenum">
              <a:rPr lang="tr-TR" smtClean="0"/>
              <a:pPr>
                <a:defRPr/>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rtlCol="0">
            <a:normAutofit/>
          </a:bodyPr>
          <a:lstStyle/>
          <a:p>
            <a:pPr eaLnBrk="1" fontAlgn="auto" hangingPunct="1">
              <a:spcAft>
                <a:spcPts val="0"/>
              </a:spcAft>
              <a:defRPr/>
            </a:pPr>
            <a:r>
              <a:rPr lang="tr-TR" dirty="0">
                <a:solidFill>
                  <a:srgbClr val="FF3300"/>
                </a:solidFill>
                <a:effectLst>
                  <a:outerShdw blurRad="38100" dist="38100" dir="2700000" algn="tl">
                    <a:srgbClr val="000000">
                      <a:alpha val="43137"/>
                    </a:srgbClr>
                  </a:outerShdw>
                </a:effectLst>
              </a:rPr>
              <a:t>Tehlike Belirleme</a:t>
            </a:r>
          </a:p>
        </p:txBody>
      </p:sp>
      <p:sp>
        <p:nvSpPr>
          <p:cNvPr id="628739" name="Rectangle 3"/>
          <p:cNvSpPr>
            <a:spLocks noGrp="1" noChangeArrowheads="1"/>
          </p:cNvSpPr>
          <p:nvPr>
            <p:ph type="body" idx="1"/>
          </p:nvPr>
        </p:nvSpPr>
        <p:spPr>
          <a:xfrm>
            <a:off x="457200" y="1905000"/>
            <a:ext cx="7180263" cy="4114800"/>
          </a:xfrm>
          <a:solidFill>
            <a:schemeClr val="tx1">
              <a:lumMod val="65000"/>
              <a:lumOff val="35000"/>
            </a:schemeClr>
          </a:solidFill>
        </p:spPr>
        <p:txBody>
          <a:bodyPr rtlCol="0">
            <a:normAutofit/>
          </a:bodyPr>
          <a:lstStyle/>
          <a:p>
            <a:pPr eaLnBrk="1" fontAlgn="auto" hangingPunct="1">
              <a:spcAft>
                <a:spcPts val="0"/>
              </a:spcAft>
              <a:buFont typeface="Arial" pitchFamily="34" charset="0"/>
              <a:buChar char="•"/>
              <a:defRPr/>
            </a:pPr>
            <a:r>
              <a:rPr lang="tr-TR" b="1" dirty="0">
                <a:solidFill>
                  <a:srgbClr val="FF3300"/>
                </a:solidFill>
                <a:effectLst>
                  <a:outerShdw blurRad="38100" dist="38100" dir="2700000" algn="tl">
                    <a:srgbClr val="000000">
                      <a:alpha val="43137"/>
                    </a:srgbClr>
                  </a:outerShdw>
                </a:effectLst>
              </a:rPr>
              <a:t>Tehlike Sınıfları.</a:t>
            </a:r>
          </a:p>
          <a:p>
            <a:pPr eaLnBrk="1" fontAlgn="auto" hangingPunct="1">
              <a:spcAft>
                <a:spcPts val="0"/>
              </a:spcAft>
              <a:buFontTx/>
              <a:buNone/>
              <a:defRPr/>
            </a:pPr>
            <a:r>
              <a:rPr lang="tr-TR" b="1" dirty="0">
                <a:solidFill>
                  <a:srgbClr val="FFFFFF"/>
                </a:solidFill>
                <a:effectLst>
                  <a:outerShdw blurRad="38100" dist="38100" dir="2700000" algn="tl">
                    <a:srgbClr val="000000">
                      <a:alpha val="43137"/>
                    </a:srgbClr>
                  </a:outerShdw>
                </a:effectLst>
              </a:rPr>
              <a:t>A)Mekanik</a:t>
            </a:r>
          </a:p>
          <a:p>
            <a:pPr eaLnBrk="1" fontAlgn="auto" hangingPunct="1">
              <a:spcAft>
                <a:spcPts val="0"/>
              </a:spcAft>
              <a:buFontTx/>
              <a:buNone/>
              <a:defRPr/>
            </a:pPr>
            <a:r>
              <a:rPr lang="tr-TR" b="1" dirty="0">
                <a:solidFill>
                  <a:srgbClr val="FFFFFF"/>
                </a:solidFill>
                <a:effectLst>
                  <a:outerShdw blurRad="38100" dist="38100" dir="2700000" algn="tl">
                    <a:srgbClr val="000000">
                      <a:alpha val="43137"/>
                    </a:srgbClr>
                  </a:outerShdw>
                </a:effectLst>
              </a:rPr>
              <a:t>B)Elektrik</a:t>
            </a:r>
          </a:p>
          <a:p>
            <a:pPr eaLnBrk="1" fontAlgn="auto" hangingPunct="1">
              <a:spcAft>
                <a:spcPts val="0"/>
              </a:spcAft>
              <a:buFontTx/>
              <a:buNone/>
              <a:defRPr/>
            </a:pPr>
            <a:r>
              <a:rPr lang="tr-TR" b="1" dirty="0">
                <a:solidFill>
                  <a:srgbClr val="FFFFFF"/>
                </a:solidFill>
                <a:effectLst>
                  <a:outerShdw blurRad="38100" dist="38100" dir="2700000" algn="tl">
                    <a:srgbClr val="000000">
                      <a:alpha val="43137"/>
                    </a:srgbClr>
                  </a:outerShdw>
                </a:effectLst>
              </a:rPr>
              <a:t>C)Radyasyon</a:t>
            </a:r>
          </a:p>
          <a:p>
            <a:pPr eaLnBrk="1" fontAlgn="auto" hangingPunct="1">
              <a:spcAft>
                <a:spcPts val="0"/>
              </a:spcAft>
              <a:buFontTx/>
              <a:buNone/>
              <a:defRPr/>
            </a:pPr>
            <a:r>
              <a:rPr lang="tr-TR" b="1" dirty="0">
                <a:solidFill>
                  <a:srgbClr val="FFFFFF"/>
                </a:solidFill>
                <a:effectLst>
                  <a:outerShdw blurRad="38100" dist="38100" dir="2700000" algn="tl">
                    <a:srgbClr val="000000">
                      <a:alpha val="43137"/>
                    </a:srgbClr>
                  </a:outerShdw>
                </a:effectLst>
              </a:rPr>
              <a:t>D)Kimyasal yada biyolojik maddeler.</a:t>
            </a:r>
          </a:p>
          <a:p>
            <a:pPr eaLnBrk="1" fontAlgn="auto" hangingPunct="1">
              <a:spcAft>
                <a:spcPts val="0"/>
              </a:spcAft>
              <a:buFontTx/>
              <a:buNone/>
              <a:defRPr/>
            </a:pPr>
            <a:r>
              <a:rPr lang="tr-TR" b="1" dirty="0">
                <a:solidFill>
                  <a:srgbClr val="FFFFFF"/>
                </a:solidFill>
                <a:effectLst>
                  <a:outerShdw blurRad="38100" dist="38100" dir="2700000" algn="tl">
                    <a:srgbClr val="000000">
                      <a:alpha val="43137"/>
                    </a:srgbClr>
                  </a:outerShdw>
                </a:effectLst>
              </a:rPr>
              <a:t>E)Yangın ve Patlama</a:t>
            </a:r>
          </a:p>
          <a:p>
            <a:pPr eaLnBrk="1" fontAlgn="auto" hangingPunct="1">
              <a:spcAft>
                <a:spcPts val="0"/>
              </a:spcAft>
              <a:buFontTx/>
              <a:buNone/>
              <a:defRPr/>
            </a:pPr>
            <a:r>
              <a:rPr lang="tr-TR" b="1" dirty="0">
                <a:solidFill>
                  <a:srgbClr val="FFFFFF"/>
                </a:solidFill>
                <a:effectLst>
                  <a:outerShdw blurRad="38100" dist="38100" dir="2700000" algn="tl">
                    <a:srgbClr val="000000">
                      <a:alpha val="43137"/>
                    </a:srgbClr>
                  </a:outerShdw>
                </a:effectLst>
              </a:rPr>
              <a:t>F)Ergonomik(</a:t>
            </a:r>
            <a:r>
              <a:rPr lang="tr-TR" sz="2000" b="1" dirty="0" err="1">
                <a:solidFill>
                  <a:srgbClr val="FFFFFF"/>
                </a:solidFill>
                <a:effectLst>
                  <a:outerShdw blurRad="38100" dist="38100" dir="2700000" algn="tl">
                    <a:srgbClr val="000000">
                      <a:alpha val="43137"/>
                    </a:srgbClr>
                  </a:outerShdw>
                </a:effectLst>
              </a:rPr>
              <a:t>Hareket,pozisyon,eğilme,ışık</a:t>
            </a:r>
            <a:r>
              <a:rPr lang="tr-TR" sz="2000" b="1" dirty="0">
                <a:solidFill>
                  <a:srgbClr val="FFFFFF"/>
                </a:solidFill>
                <a:effectLst>
                  <a:outerShdw blurRad="38100" dist="38100" dir="2700000" algn="tl">
                    <a:srgbClr val="000000">
                      <a:alpha val="43137"/>
                    </a:srgbClr>
                  </a:outerShdw>
                </a:effectLst>
              </a:rPr>
              <a:t> </a:t>
            </a:r>
            <a:r>
              <a:rPr lang="tr-TR" sz="2000" b="1" dirty="0" err="1">
                <a:solidFill>
                  <a:srgbClr val="FFFFFF"/>
                </a:solidFill>
                <a:effectLst>
                  <a:outerShdw blurRad="38100" dist="38100" dir="2700000" algn="tl">
                    <a:srgbClr val="000000">
                      <a:alpha val="43137"/>
                    </a:srgbClr>
                  </a:outerShdw>
                </a:effectLst>
              </a:rPr>
              <a:t>v.b</a:t>
            </a:r>
            <a:r>
              <a:rPr lang="tr-TR" sz="2000" b="1" dirty="0">
                <a:solidFill>
                  <a:srgbClr val="FFFFFF"/>
                </a:solidFill>
                <a:effectLst>
                  <a:outerShdw blurRad="38100" dist="38100" dir="2700000" algn="tl">
                    <a:srgbClr val="000000">
                      <a:alpha val="43137"/>
                    </a:srgbClr>
                  </a:outerShdw>
                </a:effectLst>
              </a:rPr>
              <a:t>)</a:t>
            </a:r>
          </a:p>
        </p:txBody>
      </p:sp>
      <p:pic>
        <p:nvPicPr>
          <p:cNvPr id="58371" name="Picture 4" descr="PRFOT004"/>
          <p:cNvPicPr>
            <a:picLocks noChangeAspect="1" noChangeArrowheads="1"/>
          </p:cNvPicPr>
          <p:nvPr/>
        </p:nvPicPr>
        <p:blipFill>
          <a:blip r:embed="rId3"/>
          <a:srcRect/>
          <a:stretch>
            <a:fillRect/>
          </a:stretch>
        </p:blipFill>
        <p:spPr bwMode="auto">
          <a:xfrm>
            <a:off x="6804025" y="404813"/>
            <a:ext cx="2438400" cy="2265362"/>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pPr>
              <a:defRPr/>
            </a:pPr>
            <a:fld id="{F1FAE737-07C5-407B-B304-20F65F671B40}" type="slidenum">
              <a:rPr lang="tr-TR"/>
              <a:pPr>
                <a:defRPr/>
              </a:pPr>
              <a:t>8</a:t>
            </a:fld>
            <a:endParaRPr lang="tr-T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Rectangle 2"/>
          <p:cNvSpPr>
            <a:spLocks noGrp="1" noChangeArrowheads="1"/>
          </p:cNvSpPr>
          <p:nvPr>
            <p:ph type="title"/>
          </p:nvPr>
        </p:nvSpPr>
        <p:spPr>
          <a:xfrm>
            <a:off x="685800" y="188913"/>
            <a:ext cx="7772400" cy="1008062"/>
          </a:xfrm>
        </p:spPr>
        <p:txBody>
          <a:bodyPr/>
          <a:lstStyle/>
          <a:p>
            <a:pPr eaLnBrk="1" hangingPunct="1"/>
            <a:r>
              <a:rPr lang="tr-TR" smtClean="0">
                <a:solidFill>
                  <a:srgbClr val="FF3300"/>
                </a:solidFill>
              </a:rPr>
              <a:t>Tehlike Belirleme</a:t>
            </a:r>
          </a:p>
        </p:txBody>
      </p:sp>
      <p:sp>
        <p:nvSpPr>
          <p:cNvPr id="629763" name="Rectangle 3"/>
          <p:cNvSpPr>
            <a:spLocks noGrp="1" noChangeArrowheads="1"/>
          </p:cNvSpPr>
          <p:nvPr>
            <p:ph type="body" idx="1"/>
          </p:nvPr>
        </p:nvSpPr>
        <p:spPr>
          <a:xfrm>
            <a:off x="685800" y="1196975"/>
            <a:ext cx="4678363" cy="4899025"/>
          </a:xfrm>
          <a:solidFill>
            <a:schemeClr val="tx2">
              <a:lumMod val="60000"/>
              <a:lumOff val="40000"/>
            </a:schemeClr>
          </a:solidFill>
        </p:spPr>
        <p:txBody>
          <a:bodyPr rtlCol="0">
            <a:normAutofit/>
          </a:bodyPr>
          <a:lstStyle/>
          <a:p>
            <a:pPr eaLnBrk="1" fontAlgn="auto" hangingPunct="1">
              <a:spcAft>
                <a:spcPts val="0"/>
              </a:spcAft>
              <a:buFontTx/>
              <a:buNone/>
              <a:defRPr/>
            </a:pPr>
            <a:r>
              <a:rPr lang="tr-TR" b="1" dirty="0">
                <a:solidFill>
                  <a:srgbClr val="FF3300"/>
                </a:solidFill>
                <a:effectLst>
                  <a:outerShdw blurRad="38100" dist="38100" dir="2700000" algn="tl">
                    <a:srgbClr val="000000">
                      <a:alpha val="43137"/>
                    </a:srgbClr>
                  </a:outerShdw>
                </a:effectLst>
              </a:rPr>
              <a:t>Bazı Tehlikeler</a:t>
            </a:r>
            <a:r>
              <a:rPr lang="tr-TR" dirty="0">
                <a:solidFill>
                  <a:srgbClr val="FF3300"/>
                </a:solidFill>
                <a:effectLst>
                  <a:outerShdw blurRad="38100" dist="38100" dir="2700000" algn="tl">
                    <a:srgbClr val="000000">
                      <a:alpha val="43137"/>
                    </a:srgbClr>
                  </a:outerShdw>
                </a:effectLst>
              </a:rPr>
              <a:t>;</a:t>
            </a:r>
          </a:p>
          <a:p>
            <a:pPr eaLnBrk="1" fontAlgn="auto" hangingPunct="1">
              <a:spcAft>
                <a:spcPts val="0"/>
              </a:spcAft>
              <a:buFont typeface="Arial" pitchFamily="34" charset="0"/>
              <a:buChar char="•"/>
              <a:defRPr/>
            </a:pPr>
            <a:r>
              <a:rPr lang="tr-TR" sz="2800" dirty="0">
                <a:solidFill>
                  <a:srgbClr val="FFFFFF"/>
                </a:solidFill>
                <a:effectLst>
                  <a:outerShdw blurRad="38100" dist="38100" dir="2700000" algn="tl">
                    <a:srgbClr val="000000">
                      <a:alpha val="43137"/>
                    </a:srgbClr>
                  </a:outerShdw>
                </a:effectLst>
              </a:rPr>
              <a:t>Kayma ve Düşmeler.</a:t>
            </a:r>
          </a:p>
          <a:p>
            <a:pPr eaLnBrk="1" fontAlgn="auto" hangingPunct="1">
              <a:spcAft>
                <a:spcPts val="0"/>
              </a:spcAft>
              <a:buFont typeface="Arial" pitchFamily="34" charset="0"/>
              <a:buChar char="•"/>
              <a:defRPr/>
            </a:pPr>
            <a:r>
              <a:rPr lang="tr-TR" sz="2800" dirty="0">
                <a:solidFill>
                  <a:srgbClr val="FFFFFF"/>
                </a:solidFill>
                <a:effectLst>
                  <a:outerShdw blurRad="38100" dist="38100" dir="2700000" algn="tl">
                    <a:srgbClr val="000000">
                      <a:alpha val="43137"/>
                    </a:srgbClr>
                  </a:outerShdw>
                </a:effectLst>
              </a:rPr>
              <a:t>Zehirli madde kullanımı.</a:t>
            </a:r>
          </a:p>
          <a:p>
            <a:pPr eaLnBrk="1" fontAlgn="auto" hangingPunct="1">
              <a:spcAft>
                <a:spcPts val="0"/>
              </a:spcAft>
              <a:buFont typeface="Arial" pitchFamily="34" charset="0"/>
              <a:buChar char="•"/>
              <a:defRPr/>
            </a:pPr>
            <a:r>
              <a:rPr lang="tr-TR" sz="2800" dirty="0">
                <a:solidFill>
                  <a:srgbClr val="FFFFFF"/>
                </a:solidFill>
                <a:effectLst>
                  <a:outerShdw blurRad="38100" dist="38100" dir="2700000" algn="tl">
                    <a:srgbClr val="000000">
                      <a:alpha val="43137"/>
                    </a:srgbClr>
                  </a:outerShdw>
                </a:effectLst>
              </a:rPr>
              <a:t>Alet, Malzeme Düşmesi.</a:t>
            </a:r>
          </a:p>
          <a:p>
            <a:pPr eaLnBrk="1" fontAlgn="auto" hangingPunct="1">
              <a:spcAft>
                <a:spcPts val="0"/>
              </a:spcAft>
              <a:buFont typeface="Arial" pitchFamily="34" charset="0"/>
              <a:buChar char="•"/>
              <a:defRPr/>
            </a:pPr>
            <a:r>
              <a:rPr lang="tr-TR" sz="2800" dirty="0">
                <a:solidFill>
                  <a:srgbClr val="FFFFFF"/>
                </a:solidFill>
                <a:effectLst>
                  <a:outerShdw blurRad="38100" dist="38100" dir="2700000" algn="tl">
                    <a:srgbClr val="000000">
                      <a:alpha val="43137"/>
                    </a:srgbClr>
                  </a:outerShdw>
                </a:effectLst>
              </a:rPr>
              <a:t>Çalışanların saldırısı,</a:t>
            </a:r>
          </a:p>
          <a:p>
            <a:pPr eaLnBrk="1" fontAlgn="auto" hangingPunct="1">
              <a:spcAft>
                <a:spcPts val="0"/>
              </a:spcAft>
              <a:buFont typeface="Arial" pitchFamily="34" charset="0"/>
              <a:buChar char="•"/>
              <a:defRPr/>
            </a:pPr>
            <a:r>
              <a:rPr lang="tr-TR" sz="2800" dirty="0">
                <a:solidFill>
                  <a:srgbClr val="FFFFFF"/>
                </a:solidFill>
                <a:effectLst>
                  <a:outerShdw blurRad="38100" dist="38100" dir="2700000" algn="tl">
                    <a:srgbClr val="000000">
                      <a:alpha val="43137"/>
                    </a:srgbClr>
                  </a:outerShdw>
                </a:effectLst>
              </a:rPr>
              <a:t>Yangın, Patlama.</a:t>
            </a:r>
          </a:p>
          <a:p>
            <a:pPr eaLnBrk="1" fontAlgn="auto" hangingPunct="1">
              <a:spcAft>
                <a:spcPts val="0"/>
              </a:spcAft>
              <a:buFont typeface="Arial" pitchFamily="34" charset="0"/>
              <a:buChar char="•"/>
              <a:defRPr/>
            </a:pPr>
            <a:r>
              <a:rPr lang="tr-TR" sz="2800" dirty="0">
                <a:solidFill>
                  <a:srgbClr val="FFFFFF"/>
                </a:solidFill>
                <a:effectLst>
                  <a:outerShdw blurRad="38100" dist="38100" dir="2700000" algn="tl">
                    <a:srgbClr val="000000">
                      <a:alpha val="43137"/>
                    </a:srgbClr>
                  </a:outerShdw>
                </a:effectLst>
              </a:rPr>
              <a:t>Mesleki Hastalıklar.</a:t>
            </a:r>
          </a:p>
          <a:p>
            <a:pPr eaLnBrk="1" fontAlgn="auto" hangingPunct="1">
              <a:spcAft>
                <a:spcPts val="0"/>
              </a:spcAft>
              <a:buFont typeface="Arial" pitchFamily="34" charset="0"/>
              <a:buChar char="•"/>
              <a:defRPr/>
            </a:pPr>
            <a:r>
              <a:rPr lang="tr-TR" sz="2800" dirty="0">
                <a:solidFill>
                  <a:srgbClr val="FFFFFF"/>
                </a:solidFill>
                <a:effectLst>
                  <a:outerShdw blurRad="38100" dist="38100" dir="2700000" algn="tl">
                    <a:srgbClr val="000000">
                      <a:alpha val="43137"/>
                    </a:srgbClr>
                  </a:outerShdw>
                </a:effectLst>
              </a:rPr>
              <a:t>Sıcak Soğuk Dengesizlikleri</a:t>
            </a:r>
          </a:p>
          <a:p>
            <a:pPr eaLnBrk="1" fontAlgn="auto" hangingPunct="1">
              <a:spcAft>
                <a:spcPts val="0"/>
              </a:spcAft>
              <a:buFont typeface="Arial" pitchFamily="34" charset="0"/>
              <a:buChar char="•"/>
              <a:defRPr/>
            </a:pPr>
            <a:r>
              <a:rPr lang="tr-TR" sz="2800" dirty="0">
                <a:solidFill>
                  <a:srgbClr val="FFFFFF"/>
                </a:solidFill>
                <a:effectLst>
                  <a:outerShdw blurRad="38100" dist="38100" dir="2700000" algn="tl">
                    <a:srgbClr val="000000">
                      <a:alpha val="43137"/>
                    </a:srgbClr>
                  </a:outerShdw>
                </a:effectLst>
              </a:rPr>
              <a:t>Elektrik Çarpması</a:t>
            </a:r>
            <a:r>
              <a:rPr lang="tr-TR" dirty="0">
                <a:solidFill>
                  <a:srgbClr val="FFFFFF"/>
                </a:solidFill>
                <a:effectLst>
                  <a:outerShdw blurRad="38100" dist="38100" dir="2700000" algn="tl">
                    <a:srgbClr val="000000">
                      <a:alpha val="43137"/>
                    </a:srgbClr>
                  </a:outerShdw>
                </a:effectLst>
              </a:rPr>
              <a:t>.</a:t>
            </a:r>
          </a:p>
          <a:p>
            <a:pPr eaLnBrk="1" fontAlgn="auto" hangingPunct="1">
              <a:spcAft>
                <a:spcPts val="0"/>
              </a:spcAft>
              <a:buFont typeface="Arial" pitchFamily="34" charset="0"/>
              <a:buChar char="•"/>
              <a:defRPr/>
            </a:pPr>
            <a:endParaRPr lang="tr-TR" dirty="0">
              <a:solidFill>
                <a:srgbClr val="FFFFFF"/>
              </a:solidFill>
            </a:endParaRPr>
          </a:p>
          <a:p>
            <a:pPr eaLnBrk="1" fontAlgn="auto" hangingPunct="1">
              <a:spcAft>
                <a:spcPts val="0"/>
              </a:spcAft>
              <a:buFontTx/>
              <a:buNone/>
              <a:defRPr/>
            </a:pPr>
            <a:endParaRPr lang="tr-TR" dirty="0">
              <a:solidFill>
                <a:srgbClr val="FF3300"/>
              </a:solidFill>
            </a:endParaRPr>
          </a:p>
        </p:txBody>
      </p:sp>
      <p:graphicFrame>
        <p:nvGraphicFramePr>
          <p:cNvPr id="4145" name="Object 49"/>
          <p:cNvGraphicFramePr>
            <a:graphicFrameLocks noChangeAspect="1"/>
          </p:cNvGraphicFramePr>
          <p:nvPr/>
        </p:nvGraphicFramePr>
        <p:xfrm>
          <a:off x="6019800" y="1849438"/>
          <a:ext cx="2438400" cy="1981200"/>
        </p:xfrm>
        <a:graphic>
          <a:graphicData uri="http://schemas.openxmlformats.org/presentationml/2006/ole">
            <mc:AlternateContent xmlns:mc="http://schemas.openxmlformats.org/markup-compatibility/2006">
              <mc:Choice xmlns:v="urn:schemas-microsoft-com:vml" Requires="v">
                <p:oleObj spid="_x0000_s4175" name="Clip" r:id="rId4" imgW="4016999" imgH="3945437" progId="">
                  <p:embed/>
                </p:oleObj>
              </mc:Choice>
              <mc:Fallback>
                <p:oleObj name="Clip" r:id="rId4" imgW="4016999" imgH="3945437" progId="">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849438"/>
                        <a:ext cx="2438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46" name="Object 50">
            <a:hlinkClick r:id="" action="ppaction://ole?verb=0"/>
          </p:cNvPr>
          <p:cNvGraphicFramePr>
            <a:graphicFrameLocks/>
          </p:cNvGraphicFramePr>
          <p:nvPr/>
        </p:nvGraphicFramePr>
        <p:xfrm>
          <a:off x="5792788" y="4267200"/>
          <a:ext cx="2665412" cy="2082800"/>
        </p:xfrm>
        <a:graphic>
          <a:graphicData uri="http://schemas.openxmlformats.org/presentationml/2006/ole">
            <mc:AlternateContent xmlns:mc="http://schemas.openxmlformats.org/markup-compatibility/2006">
              <mc:Choice xmlns:v="urn:schemas-microsoft-com:vml" Requires="v">
                <p:oleObj spid="_x0000_s4176" name="Klip" r:id="rId6" imgW="3694113" imgH="3149600" progId="">
                  <p:embed/>
                </p:oleObj>
              </mc:Choice>
              <mc:Fallback>
                <p:oleObj name="Klip" r:id="rId6" imgW="3694113" imgH="3149600" progId="">
                  <p:embed/>
                  <p:pic>
                    <p:nvPicPr>
                      <p:cNvPr id="0" name="Picture 7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2788" y="4267200"/>
                        <a:ext cx="2665412"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ayt Numarası Yer Tutucusu 1"/>
          <p:cNvSpPr>
            <a:spLocks noGrp="1"/>
          </p:cNvSpPr>
          <p:nvPr>
            <p:ph type="sldNum" sz="quarter" idx="12"/>
          </p:nvPr>
        </p:nvSpPr>
        <p:spPr/>
        <p:txBody>
          <a:bodyPr/>
          <a:lstStyle/>
          <a:p>
            <a:pPr>
              <a:defRPr/>
            </a:pPr>
            <a:fld id="{2F6E6C07-2E58-4B7D-BFF8-CDBA032F3F39}" type="slidenum">
              <a:rPr lang="tr-TR"/>
              <a:pPr>
                <a:defRPr/>
              </a:pPr>
              <a:t>9</a:t>
            </a:fld>
            <a:endParaRPr lang="tr-T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1925</TotalTime>
  <Words>2769</Words>
  <Application>Microsoft Office PowerPoint</Application>
  <PresentationFormat>Ekran Gösterisi (4:3)</PresentationFormat>
  <Paragraphs>565</Paragraphs>
  <Slides>64</Slides>
  <Notes>59</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4</vt:i4>
      </vt:variant>
      <vt:variant>
        <vt:lpstr>Slayt Başlıkları</vt:lpstr>
      </vt:variant>
      <vt:variant>
        <vt:i4>64</vt:i4>
      </vt:variant>
    </vt:vector>
  </HeadingPairs>
  <TitlesOfParts>
    <vt:vector size="76" baseType="lpstr">
      <vt:lpstr>Arial</vt:lpstr>
      <vt:lpstr>Arial Black</vt:lpstr>
      <vt:lpstr>Calibri</vt:lpstr>
      <vt:lpstr>Impact</vt:lpstr>
      <vt:lpstr>Times New Roman</vt:lpstr>
      <vt:lpstr>Wingdings</vt:lpstr>
      <vt:lpstr>Wingdings 2</vt:lpstr>
      <vt:lpstr>Ofis Teması</vt:lpstr>
      <vt:lpstr>Klip</vt:lpstr>
      <vt:lpstr>Clip</vt:lpstr>
      <vt:lpstr>Bit Eşlem Resmi</vt:lpstr>
      <vt:lpstr>Belge</vt:lpstr>
      <vt:lpstr>  </vt:lpstr>
      <vt:lpstr>PowerPoint Sunusu</vt:lpstr>
      <vt:lpstr>BİR KAÇ TANIM.. İŞ SAĞLIĞI VE GÜVENLİĞİ RİSK DEĞERLENDİRMESİ YÖNETMELİĞİ Resmi Gazete Tarihi: 29.12.2012  Resmi Gazete Sayısı: 28512</vt:lpstr>
      <vt:lpstr>PowerPoint Sunusu</vt:lpstr>
      <vt:lpstr>PowerPoint Sunusu</vt:lpstr>
      <vt:lpstr>TEHLİKE ve RİSK</vt:lpstr>
      <vt:lpstr>Tehlikelerin tanınması</vt:lpstr>
      <vt:lpstr>Tehlike Belirleme</vt:lpstr>
      <vt:lpstr>Tehlike Belirleme</vt:lpstr>
      <vt:lpstr>TEHLİKELER NASIL BELİRLENİR.</vt:lpstr>
      <vt:lpstr>PowerPoint Sunusu</vt:lpstr>
      <vt:lpstr>PowerPoint Sunusu</vt:lpstr>
      <vt:lpstr>PowerPoint Sunusu</vt:lpstr>
      <vt:lpstr>PowerPoint Sunusu</vt:lpstr>
      <vt:lpstr>PowerPoint Sunusu</vt:lpstr>
      <vt:lpstr>TEHLİKE  ve RİSK Kavramları </vt:lpstr>
      <vt:lpstr>TEHLİKENİN TANINMASI</vt:lpstr>
      <vt:lpstr>RİSKLERİN DEĞERLENDİRİLMESİ</vt:lpstr>
      <vt:lpstr>RİSKİN  KONTROLU</vt:lpstr>
      <vt:lpstr>Tehlike ve Risk Kavramları</vt:lpstr>
      <vt:lpstr>Tehlike ve Risk Kavramları</vt:lpstr>
      <vt:lpstr>Tehlike ve Risk Kavramları</vt:lpstr>
      <vt:lpstr>PowerPoint Sunusu</vt:lpstr>
      <vt:lpstr>PowerPoint Sunusu</vt:lpstr>
      <vt:lpstr>PowerPoint Sunusu</vt:lpstr>
      <vt:lpstr>PowerPoint Sunusu</vt:lpstr>
      <vt:lpstr>Risk Algılama Seviyesinin Zamanla Değişimi</vt:lpstr>
      <vt:lpstr>Risk Algılama Seviyesinin Zamanla Değişimi</vt:lpstr>
      <vt:lpstr>Risk Algılama Seviyesinin Zamanla  Değişimi</vt:lpstr>
      <vt:lpstr>PowerPoint Sunusu</vt:lpstr>
      <vt:lpstr>PowerPoint Sunusu</vt:lpstr>
      <vt:lpstr>PowerPoint Sunusu</vt:lpstr>
      <vt:lpstr>PowerPoint Sunusu</vt:lpstr>
      <vt:lpstr>PowerPoint Sunusu</vt:lpstr>
      <vt:lpstr>Risk değerlendirmesi </vt:lpstr>
      <vt:lpstr>PowerPoint Sunusu</vt:lpstr>
      <vt:lpstr>PowerPoint Sunusu</vt:lpstr>
      <vt:lpstr>RİSK KONTROL ADIMLARI</vt:lpstr>
      <vt:lpstr>PowerPoint Sunusu</vt:lpstr>
      <vt:lpstr>PowerPoint Sunusu</vt:lpstr>
      <vt:lpstr>PowerPoint Sunusu</vt:lpstr>
      <vt:lpstr>PowerPoint Sunusu</vt:lpstr>
      <vt:lpstr>Örnek….</vt:lpstr>
      <vt:lpstr>Risk Analizi </vt:lpstr>
      <vt:lpstr>Tehlike Tanımlama : </vt:lpstr>
      <vt:lpstr>PowerPoint Sunusu</vt:lpstr>
      <vt:lpstr>Risk Tahmin Etme : </vt:lpstr>
      <vt:lpstr>Risk Değerlendirme  (Kabul Edilebilirlik Değerlendirmesi) : </vt:lpstr>
      <vt:lpstr>Kontrol Önlemlerini Tespit Etme : </vt:lpstr>
      <vt:lpstr>PowerPoint Sunusu</vt:lpstr>
      <vt:lpstr>Kusurlu Durumların Ortadan Kaldırılması; </vt:lpstr>
      <vt:lpstr>PowerPoint Sunusu</vt:lpstr>
      <vt:lpstr>PowerPoint Sunusu</vt:lpstr>
      <vt:lpstr>Kontrol Önlemlerini Yerine Getirme : </vt:lpstr>
      <vt:lpstr>İzleme ve Gözden Geçirme : </vt:lpstr>
      <vt:lpstr>İLETİŞİM VE DANIŞMA: </vt:lpstr>
      <vt:lpstr>Riskin Tolere Edilebilirliğine Karar Verme</vt:lpstr>
      <vt:lpstr>Risk Haritası</vt:lpstr>
      <vt:lpstr>PowerPoint Sunusu</vt:lpstr>
      <vt:lpstr>  KONTROL LİSTELERİ - ÇEKLİST METODU (Birincil Risk Analizi )  </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DEĞERLENDİRMESİ  VE  YÖNETİMİ</dc:title>
  <dc:creator>ugr</dc:creator>
  <cp:lastModifiedBy>Microsoft hesabı</cp:lastModifiedBy>
  <cp:revision>46</cp:revision>
  <dcterms:created xsi:type="dcterms:W3CDTF">2012-12-18T22:35:05Z</dcterms:created>
  <dcterms:modified xsi:type="dcterms:W3CDTF">2022-10-28T06:58:44Z</dcterms:modified>
</cp:coreProperties>
</file>