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38"/>
  </p:notesMasterIdLst>
  <p:handoutMasterIdLst>
    <p:handoutMasterId r:id="rId39"/>
  </p:handoutMasterIdLst>
  <p:sldIdLst>
    <p:sldId id="412" r:id="rId2"/>
    <p:sldId id="609" r:id="rId3"/>
    <p:sldId id="715" r:id="rId4"/>
    <p:sldId id="720" r:id="rId5"/>
    <p:sldId id="719" r:id="rId6"/>
    <p:sldId id="718" r:id="rId7"/>
    <p:sldId id="717" r:id="rId8"/>
    <p:sldId id="716" r:id="rId9"/>
    <p:sldId id="610" r:id="rId10"/>
    <p:sldId id="611" r:id="rId11"/>
    <p:sldId id="690" r:id="rId12"/>
    <p:sldId id="612" r:id="rId13"/>
    <p:sldId id="692" r:id="rId14"/>
    <p:sldId id="693" r:id="rId15"/>
    <p:sldId id="694" r:id="rId16"/>
    <p:sldId id="709" r:id="rId17"/>
    <p:sldId id="695" r:id="rId18"/>
    <p:sldId id="696" r:id="rId19"/>
    <p:sldId id="697" r:id="rId20"/>
    <p:sldId id="698" r:id="rId21"/>
    <p:sldId id="699" r:id="rId22"/>
    <p:sldId id="700" r:id="rId23"/>
    <p:sldId id="701" r:id="rId24"/>
    <p:sldId id="702" r:id="rId25"/>
    <p:sldId id="710" r:id="rId26"/>
    <p:sldId id="703" r:id="rId27"/>
    <p:sldId id="704" r:id="rId28"/>
    <p:sldId id="624" r:id="rId29"/>
    <p:sldId id="620" r:id="rId30"/>
    <p:sldId id="705" r:id="rId31"/>
    <p:sldId id="706" r:id="rId32"/>
    <p:sldId id="707" r:id="rId33"/>
    <p:sldId id="708" r:id="rId34"/>
    <p:sldId id="712" r:id="rId35"/>
    <p:sldId id="713" r:id="rId36"/>
    <p:sldId id="714" r:id="rId3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28703C6-5E48-4131-B60C-18D8ECAF7658}">
          <p14:sldIdLst>
            <p14:sldId id="412"/>
            <p14:sldId id="609"/>
            <p14:sldId id="715"/>
            <p14:sldId id="720"/>
            <p14:sldId id="719"/>
            <p14:sldId id="718"/>
            <p14:sldId id="717"/>
            <p14:sldId id="716"/>
            <p14:sldId id="610"/>
            <p14:sldId id="611"/>
            <p14:sldId id="690"/>
            <p14:sldId id="612"/>
            <p14:sldId id="692"/>
            <p14:sldId id="693"/>
            <p14:sldId id="694"/>
            <p14:sldId id="709"/>
            <p14:sldId id="695"/>
            <p14:sldId id="696"/>
            <p14:sldId id="697"/>
            <p14:sldId id="698"/>
            <p14:sldId id="699"/>
            <p14:sldId id="700"/>
            <p14:sldId id="701"/>
            <p14:sldId id="702"/>
            <p14:sldId id="710"/>
            <p14:sldId id="703"/>
            <p14:sldId id="704"/>
            <p14:sldId id="624"/>
            <p14:sldId id="620"/>
            <p14:sldId id="705"/>
            <p14:sldId id="706"/>
            <p14:sldId id="707"/>
            <p14:sldId id="708"/>
            <p14:sldId id="712"/>
            <p14:sldId id="713"/>
            <p14:sldId id="71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DF0"/>
    <a:srgbClr val="FF7C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20" autoAdjust="0"/>
  </p:normalViewPr>
  <p:slideViewPr>
    <p:cSldViewPr>
      <p:cViewPr>
        <p:scale>
          <a:sx n="80" d="100"/>
          <a:sy n="80" d="100"/>
        </p:scale>
        <p:origin x="-1554" y="-48"/>
      </p:cViewPr>
      <p:guideLst>
        <p:guide orient="horz" pos="2160"/>
        <p:guide pos="2880"/>
      </p:guideLst>
    </p:cSldViewPr>
  </p:slideViewPr>
  <p:outlineViewPr>
    <p:cViewPr>
      <p:scale>
        <a:sx n="33" d="100"/>
        <a:sy n="33" d="100"/>
      </p:scale>
      <p:origin x="0" y="3363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9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9837ED2-D5EE-450E-A3A1-92D60F5F2F6C}" type="datetimeFigureOut">
              <a:rPr lang="tr-TR" smtClean="0"/>
              <a:pPr/>
              <a:t>31.1.2019</a:t>
            </a:fld>
            <a:endParaRPr lang="tr-TR" dirty="0"/>
          </a:p>
        </p:txBody>
      </p:sp>
      <p:sp>
        <p:nvSpPr>
          <p:cNvPr id="4" name="3 Altbilgi Yer Tutucusu"/>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dirty="0"/>
          </a:p>
        </p:txBody>
      </p:sp>
      <p:sp>
        <p:nvSpPr>
          <p:cNvPr id="5" name="4 Slayt Numarası Yer Tutucusu"/>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5BA3B2D-9B7A-45FD-B3A0-679EFE192F7D}" type="slidenum">
              <a:rPr lang="tr-TR" smtClean="0"/>
              <a:pPr/>
              <a:t>‹#›</a:t>
            </a:fld>
            <a:endParaRPr lang="tr-TR" dirty="0"/>
          </a:p>
        </p:txBody>
      </p:sp>
    </p:spTree>
    <p:extLst>
      <p:ext uri="{BB962C8B-B14F-4D97-AF65-F5344CB8AC3E}">
        <p14:creationId xmlns:p14="http://schemas.microsoft.com/office/powerpoint/2010/main" val="1402274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5E007D4-9241-4C75-AC28-203C6CB345B9}" type="datetimeFigureOut">
              <a:rPr lang="tr-TR" smtClean="0"/>
              <a:pPr/>
              <a:t>31.1.2019</a:t>
            </a:fld>
            <a:endParaRPr lang="tr-TR" dirty="0"/>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65594B0-2B2D-4F30-9096-A69F5041C14D}" type="slidenum">
              <a:rPr lang="tr-TR" smtClean="0"/>
              <a:pPr/>
              <a:t>‹#›</a:t>
            </a:fld>
            <a:endParaRPr lang="tr-TR" dirty="0"/>
          </a:p>
        </p:txBody>
      </p:sp>
    </p:spTree>
    <p:extLst>
      <p:ext uri="{BB962C8B-B14F-4D97-AF65-F5344CB8AC3E}">
        <p14:creationId xmlns:p14="http://schemas.microsoft.com/office/powerpoint/2010/main" val="3709830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5594B0-2B2D-4F30-9096-A69F5041C14D}" type="slidenum">
              <a:rPr lang="tr-TR" smtClean="0"/>
              <a:pPr/>
              <a:t>3</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5594B0-2B2D-4F30-9096-A69F5041C14D}" type="slidenum">
              <a:rPr lang="tr-TR" smtClean="0"/>
              <a:pPr/>
              <a:t>31</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5594B0-2B2D-4F30-9096-A69F5041C14D}" type="slidenum">
              <a:rPr lang="tr-TR" smtClean="0"/>
              <a:pPr/>
              <a:t>34</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0EAB0777-4C60-462E-A92C-CDAFD498799C}" type="datetimeFigureOut">
              <a:rPr lang="en-US" smtClean="0"/>
              <a:pPr/>
              <a:t>1/31/2019</a:t>
            </a:fld>
            <a:endParaRPr lang="en-US" dirty="0"/>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59DE6EB8-52AB-45EA-A660-3E1EBFA72987}" type="slidenum">
              <a:rPr lang="en-US" smtClean="0"/>
              <a:pPr/>
              <a:t>‹#›</a:t>
            </a:fld>
            <a:endParaRPr lang="en-US" dirty="0"/>
          </a:p>
        </p:txBody>
      </p:sp>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endParaRPr lang="tr-TR" dirty="0"/>
          </a:p>
        </p:txBody>
      </p:sp>
      <p:sp>
        <p:nvSpPr>
          <p:cNvPr id="5" name="Altbilgi Yer Tutucusu 4"/>
          <p:cNvSpPr>
            <a:spLocks noGrp="1"/>
          </p:cNvSpPr>
          <p:nvPr>
            <p:ph type="ftr" sz="quarter" idx="11"/>
          </p:nvPr>
        </p:nvSpPr>
        <p:spPr/>
        <p:txBody>
          <a:bodyPr/>
          <a:lstStyle>
            <a:extLst/>
          </a:lstStyle>
          <a:p>
            <a:endParaRPr lang="tr-TR" dirty="0"/>
          </a:p>
        </p:txBody>
      </p:sp>
      <p:sp>
        <p:nvSpPr>
          <p:cNvPr id="6" name="Slayt Numarası Yer Tutucusu 5"/>
          <p:cNvSpPr>
            <a:spLocks noGrp="1"/>
          </p:cNvSpPr>
          <p:nvPr>
            <p:ph type="sldNum" sz="quarter" idx="12"/>
          </p:nvPr>
        </p:nvSpPr>
        <p:spPr/>
        <p:txBody>
          <a:bodyPr/>
          <a:lstStyle>
            <a:extLst/>
          </a:lstStyle>
          <a:p>
            <a:fld id="{72391017-8096-4689-B84C-A42413263633}" type="slidenum">
              <a:rPr lang="tr-TR" smtClean="0"/>
              <a:pPr/>
              <a:t>‹#›</a:t>
            </a:fld>
            <a:endParaRPr lang="tr-TR"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endParaRPr lang="tr-TR" dirty="0"/>
          </a:p>
        </p:txBody>
      </p:sp>
      <p:sp>
        <p:nvSpPr>
          <p:cNvPr id="5" name="Altbilgi Yer Tutucusu 4"/>
          <p:cNvSpPr>
            <a:spLocks noGrp="1"/>
          </p:cNvSpPr>
          <p:nvPr>
            <p:ph type="ftr" sz="quarter" idx="11"/>
          </p:nvPr>
        </p:nvSpPr>
        <p:spPr/>
        <p:txBody>
          <a:bodyPr/>
          <a:lstStyle>
            <a:extLst/>
          </a:lstStyle>
          <a:p>
            <a:endParaRPr lang="tr-TR" dirty="0"/>
          </a:p>
        </p:txBody>
      </p:sp>
      <p:sp>
        <p:nvSpPr>
          <p:cNvPr id="6" name="Slayt Numarası Yer Tutucusu 5"/>
          <p:cNvSpPr>
            <a:spLocks noGrp="1"/>
          </p:cNvSpPr>
          <p:nvPr>
            <p:ph type="sldNum" sz="quarter" idx="12"/>
          </p:nvPr>
        </p:nvSpPr>
        <p:spPr/>
        <p:txBody>
          <a:bodyPr/>
          <a:lstStyle>
            <a:extLst/>
          </a:lstStyle>
          <a:p>
            <a:fld id="{72391017-8096-4689-B84C-A42413263633}" type="slidenum">
              <a:rPr lang="tr-TR" smtClean="0"/>
              <a:pPr/>
              <a:t>‹#›</a:t>
            </a:fld>
            <a:endParaRPr lang="tr-TR"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endParaRPr lang="tr-TR" dirty="0"/>
          </a:p>
        </p:txBody>
      </p:sp>
      <p:sp>
        <p:nvSpPr>
          <p:cNvPr id="5" name="Altbilgi Yer Tutucusu 4"/>
          <p:cNvSpPr>
            <a:spLocks noGrp="1"/>
          </p:cNvSpPr>
          <p:nvPr>
            <p:ph type="ftr" sz="quarter" idx="11"/>
          </p:nvPr>
        </p:nvSpPr>
        <p:spPr/>
        <p:txBody>
          <a:bodyPr/>
          <a:lstStyle>
            <a:extLst/>
          </a:lstStyle>
          <a:p>
            <a:endParaRPr lang="tr-TR" dirty="0"/>
          </a:p>
        </p:txBody>
      </p:sp>
      <p:sp>
        <p:nvSpPr>
          <p:cNvPr id="6" name="Slayt Numarası Yer Tutucusu 5"/>
          <p:cNvSpPr>
            <a:spLocks noGrp="1"/>
          </p:cNvSpPr>
          <p:nvPr>
            <p:ph type="sldNum" sz="quarter" idx="12"/>
          </p:nvPr>
        </p:nvSpPr>
        <p:spPr/>
        <p:txBody>
          <a:bodyPr/>
          <a:lstStyle>
            <a:extLst/>
          </a:lstStyle>
          <a:p>
            <a:fld id="{72391017-8096-4689-B84C-A42413263633}" type="slidenum">
              <a:rPr lang="tr-TR" smtClean="0"/>
              <a:pPr/>
              <a:t>‹#›</a:t>
            </a:fld>
            <a:endParaRPr lang="tr-TR" dirty="0"/>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endParaRPr lang="tr-TR" dirty="0"/>
          </a:p>
        </p:txBody>
      </p:sp>
      <p:sp>
        <p:nvSpPr>
          <p:cNvPr id="5" name="Altbilgi Yer Tutucusu 4"/>
          <p:cNvSpPr>
            <a:spLocks noGrp="1"/>
          </p:cNvSpPr>
          <p:nvPr>
            <p:ph type="ftr" sz="quarter" idx="11"/>
          </p:nvPr>
        </p:nvSpPr>
        <p:spPr/>
        <p:txBody>
          <a:bodyPr/>
          <a:lstStyle>
            <a:extLst/>
          </a:lstStyle>
          <a:p>
            <a:endParaRPr lang="tr-TR" dirty="0"/>
          </a:p>
        </p:txBody>
      </p:sp>
      <p:sp>
        <p:nvSpPr>
          <p:cNvPr id="6" name="Slayt Numarası Yer Tutucusu 5"/>
          <p:cNvSpPr>
            <a:spLocks noGrp="1"/>
          </p:cNvSpPr>
          <p:nvPr>
            <p:ph type="sldNum" sz="quarter" idx="12"/>
          </p:nvPr>
        </p:nvSpPr>
        <p:spPr/>
        <p:txBody>
          <a:bodyPr/>
          <a:lstStyle>
            <a:extLst/>
          </a:lstStyle>
          <a:p>
            <a:fld id="{72391017-8096-4689-B84C-A42413263633}" type="slidenum">
              <a:rPr lang="tr-TR" smtClean="0"/>
              <a:pPr/>
              <a:t>‹#›</a:t>
            </a:fld>
            <a:endParaRPr lang="tr-TR" dirty="0"/>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endParaRPr lang="tr-TR" dirty="0"/>
          </a:p>
        </p:txBody>
      </p:sp>
      <p:sp>
        <p:nvSpPr>
          <p:cNvPr id="6" name="Altbilgi Yer Tutucusu 5"/>
          <p:cNvSpPr>
            <a:spLocks noGrp="1"/>
          </p:cNvSpPr>
          <p:nvPr>
            <p:ph type="ftr" sz="quarter" idx="11"/>
          </p:nvPr>
        </p:nvSpPr>
        <p:spPr/>
        <p:txBody>
          <a:bodyPr/>
          <a:lstStyle>
            <a:extLst/>
          </a:lstStyle>
          <a:p>
            <a:endParaRPr lang="tr-TR" dirty="0"/>
          </a:p>
        </p:txBody>
      </p:sp>
      <p:sp>
        <p:nvSpPr>
          <p:cNvPr id="7" name="Slayt Numarası Yer Tutucusu 6"/>
          <p:cNvSpPr>
            <a:spLocks noGrp="1"/>
          </p:cNvSpPr>
          <p:nvPr>
            <p:ph type="sldNum" sz="quarter" idx="12"/>
          </p:nvPr>
        </p:nvSpPr>
        <p:spPr/>
        <p:txBody>
          <a:bodyPr/>
          <a:lstStyle>
            <a:extLst/>
          </a:lstStyle>
          <a:p>
            <a:fld id="{72391017-8096-4689-B84C-A42413263633}" type="slidenum">
              <a:rPr lang="tr-TR" smtClean="0"/>
              <a:pPr/>
              <a:t>‹#›</a:t>
            </a:fld>
            <a:endParaRPr lang="tr-TR" dirty="0"/>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endParaRPr lang="tr-TR" dirty="0"/>
          </a:p>
        </p:txBody>
      </p:sp>
      <p:sp>
        <p:nvSpPr>
          <p:cNvPr id="8" name="Altbilgi Yer Tutucusu 7"/>
          <p:cNvSpPr>
            <a:spLocks noGrp="1"/>
          </p:cNvSpPr>
          <p:nvPr>
            <p:ph type="ftr" sz="quarter" idx="11"/>
          </p:nvPr>
        </p:nvSpPr>
        <p:spPr/>
        <p:txBody>
          <a:bodyPr/>
          <a:lstStyle>
            <a:extLst/>
          </a:lstStyle>
          <a:p>
            <a:endParaRPr lang="tr-TR" dirty="0"/>
          </a:p>
        </p:txBody>
      </p:sp>
      <p:sp>
        <p:nvSpPr>
          <p:cNvPr id="9" name="Slayt Numarası Yer Tutucusu 8"/>
          <p:cNvSpPr>
            <a:spLocks noGrp="1"/>
          </p:cNvSpPr>
          <p:nvPr>
            <p:ph type="sldNum" sz="quarter" idx="12"/>
          </p:nvPr>
        </p:nvSpPr>
        <p:spPr/>
        <p:txBody>
          <a:bodyPr/>
          <a:lstStyle>
            <a:extLst/>
          </a:lstStyle>
          <a:p>
            <a:fld id="{72391017-8096-4689-B84C-A42413263633}"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endParaRPr lang="tr-TR" dirty="0"/>
          </a:p>
        </p:txBody>
      </p:sp>
      <p:sp>
        <p:nvSpPr>
          <p:cNvPr id="4" name="Altbilgi Yer Tutucusu 3"/>
          <p:cNvSpPr>
            <a:spLocks noGrp="1"/>
          </p:cNvSpPr>
          <p:nvPr>
            <p:ph type="ftr" sz="quarter" idx="11"/>
          </p:nvPr>
        </p:nvSpPr>
        <p:spPr/>
        <p:txBody>
          <a:bodyPr/>
          <a:lstStyle>
            <a:extLst/>
          </a:lstStyle>
          <a:p>
            <a:endParaRPr lang="tr-TR" dirty="0"/>
          </a:p>
        </p:txBody>
      </p:sp>
      <p:sp>
        <p:nvSpPr>
          <p:cNvPr id="5" name="Slayt Numarası Yer Tutucusu 4"/>
          <p:cNvSpPr>
            <a:spLocks noGrp="1"/>
          </p:cNvSpPr>
          <p:nvPr>
            <p:ph type="sldNum" sz="quarter" idx="12"/>
          </p:nvPr>
        </p:nvSpPr>
        <p:spPr/>
        <p:txBody>
          <a:bodyPr/>
          <a:lstStyle>
            <a:extLst/>
          </a:lstStyle>
          <a:p>
            <a:fld id="{72391017-8096-4689-B84C-A42413263633}" type="slidenum">
              <a:rPr lang="tr-TR" smtClean="0"/>
              <a:pPr/>
              <a:t>‹#›</a:t>
            </a:fld>
            <a:endParaRPr lang="tr-TR" dirty="0"/>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endParaRPr lang="tr-TR" dirty="0"/>
          </a:p>
        </p:txBody>
      </p:sp>
      <p:sp>
        <p:nvSpPr>
          <p:cNvPr id="3" name="Altbilgi Yer Tutucusu 2"/>
          <p:cNvSpPr>
            <a:spLocks noGrp="1"/>
          </p:cNvSpPr>
          <p:nvPr>
            <p:ph type="ftr" sz="quarter" idx="11"/>
          </p:nvPr>
        </p:nvSpPr>
        <p:spPr/>
        <p:txBody>
          <a:bodyPr/>
          <a:lstStyle>
            <a:extLst/>
          </a:lstStyle>
          <a:p>
            <a:endParaRPr lang="tr-TR" dirty="0"/>
          </a:p>
        </p:txBody>
      </p:sp>
      <p:sp>
        <p:nvSpPr>
          <p:cNvPr id="4" name="Slayt Numarası Yer Tutucusu 3"/>
          <p:cNvSpPr>
            <a:spLocks noGrp="1"/>
          </p:cNvSpPr>
          <p:nvPr>
            <p:ph type="sldNum" sz="quarter" idx="12"/>
          </p:nvPr>
        </p:nvSpPr>
        <p:spPr/>
        <p:txBody>
          <a:bodyPr/>
          <a:lstStyle>
            <a:extLst/>
          </a:lstStyle>
          <a:p>
            <a:fld id="{72391017-8096-4689-B84C-A42413263633}" type="slidenum">
              <a:rPr lang="tr-TR" smtClean="0"/>
              <a:pPr/>
              <a:t>‹#›</a:t>
            </a:fld>
            <a:endParaRPr lang="tr-TR"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endParaRPr lang="tr-TR" dirty="0"/>
          </a:p>
        </p:txBody>
      </p:sp>
      <p:sp>
        <p:nvSpPr>
          <p:cNvPr id="6" name="Altbilgi Yer Tutucusu 5"/>
          <p:cNvSpPr>
            <a:spLocks noGrp="1"/>
          </p:cNvSpPr>
          <p:nvPr>
            <p:ph type="ftr" sz="quarter" idx="11"/>
          </p:nvPr>
        </p:nvSpPr>
        <p:spPr/>
        <p:txBody>
          <a:bodyPr/>
          <a:lstStyle>
            <a:extLst/>
          </a:lstStyle>
          <a:p>
            <a:endParaRPr lang="tr-TR" dirty="0"/>
          </a:p>
        </p:txBody>
      </p:sp>
      <p:sp>
        <p:nvSpPr>
          <p:cNvPr id="7" name="Slayt Numarası Yer Tutucusu 6"/>
          <p:cNvSpPr>
            <a:spLocks noGrp="1"/>
          </p:cNvSpPr>
          <p:nvPr>
            <p:ph type="sldNum" sz="quarter" idx="12"/>
          </p:nvPr>
        </p:nvSpPr>
        <p:spPr/>
        <p:txBody>
          <a:bodyPr/>
          <a:lstStyle>
            <a:extLst/>
          </a:lstStyle>
          <a:p>
            <a:fld id="{72391017-8096-4689-B84C-A42413263633}"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endParaRPr lang="tr-TR" dirty="0"/>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72391017-8096-4689-B84C-A42413263633}" type="slidenum">
              <a:rPr lang="tr-TR" smtClean="0"/>
              <a:pPr/>
              <a:t>‹#›</a:t>
            </a:fld>
            <a:endParaRPr lang="tr-TR" dirty="0"/>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Dik Üçgen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Dik Üçgen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EAB0777-4C60-462E-A92C-CDAFD498799C}" type="datetimeFigureOut">
              <a:rPr lang="en-US" smtClean="0"/>
              <a:pPr/>
              <a:t>1/31/2019</a:t>
            </a:fld>
            <a:endParaRPr lang="en-US" dirty="0"/>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DE6EB8-52AB-45EA-A660-3E1EBFA7298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fade/>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eb.gov.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0" descr="http://dhgm.meb.gov.tr/www/images/logo_Meb.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160748"/>
            <a:ext cx="1699519" cy="1656184"/>
          </a:xfrm>
          <a:prstGeom prst="ellipse">
            <a:avLst/>
          </a:prstGeom>
          <a:solidFill>
            <a:schemeClr val="bg2"/>
          </a:solidFill>
          <a:ln w="146050" cap="rnd" cmpd="sng">
            <a:solidFill>
              <a:schemeClr val="bg1">
                <a:lumMod val="75000"/>
                <a:alpha val="67000"/>
              </a:schemeClr>
            </a:solidFill>
            <a:prstDash val="solid"/>
            <a:bevel/>
          </a:ln>
          <a:effectLst>
            <a:outerShdw sx="1000" sy="1000" algn="bl" rotWithShape="0">
              <a:srgbClr val="000000"/>
            </a:outerShdw>
          </a:effectLst>
          <a:scene3d>
            <a:camera prst="perspectiveFront" fov="5400000"/>
            <a:lightRig rig="threePt" dir="t">
              <a:rot lat="0" lon="0" rev="19200000"/>
            </a:lightRig>
          </a:scene3d>
          <a:sp3d extrusionH="6350">
            <a:bevelT w="304800" h="152400" prst="hardEdge"/>
            <a:extrusionClr>
              <a:srgbClr val="000000"/>
            </a:extrusionClr>
          </a:sp3d>
        </p:spPr>
      </p:pic>
      <p:sp>
        <p:nvSpPr>
          <p:cNvPr id="2" name="1 Başlık"/>
          <p:cNvSpPr>
            <a:spLocks noGrp="1"/>
          </p:cNvSpPr>
          <p:nvPr>
            <p:ph type="ctrTitle"/>
          </p:nvPr>
        </p:nvSpPr>
        <p:spPr>
          <a:xfrm>
            <a:off x="0" y="2708920"/>
            <a:ext cx="9272640" cy="1906268"/>
          </a:xfrm>
        </p:spPr>
        <p:txBody>
          <a:bodyPr>
            <a:noAutofit/>
          </a:bodyPr>
          <a:lstStyle/>
          <a:p>
            <a:pPr algn="ctr"/>
            <a:r>
              <a:rPr lang="tr-TR" sz="3000" b="1" cap="all" dirty="0" smtClean="0">
                <a:solidFill>
                  <a:schemeClr val="tx1"/>
                </a:solidFill>
                <a:effectLst/>
                <a:latin typeface="Arial" pitchFamily="34" charset="0"/>
                <a:cs typeface="Arial" pitchFamily="34" charset="0"/>
              </a:rPr>
              <a:t>2019-2020 eğitim öğretim YILI</a:t>
            </a:r>
            <a:br>
              <a:rPr lang="tr-TR" sz="3000" b="1" cap="all" dirty="0" smtClean="0">
                <a:solidFill>
                  <a:schemeClr val="tx1"/>
                </a:solidFill>
                <a:effectLst/>
                <a:latin typeface="Arial" pitchFamily="34" charset="0"/>
                <a:cs typeface="Arial" pitchFamily="34" charset="0"/>
              </a:rPr>
            </a:br>
            <a:r>
              <a:rPr lang="tr-TR" sz="3000" b="1" cap="all" dirty="0" err="1" smtClean="0">
                <a:solidFill>
                  <a:schemeClr val="tx1"/>
                </a:solidFill>
                <a:effectLst/>
                <a:latin typeface="Arial" pitchFamily="34" charset="0"/>
                <a:cs typeface="Arial" pitchFamily="34" charset="0"/>
              </a:rPr>
              <a:t>ÜCretsİz</a:t>
            </a:r>
            <a:r>
              <a:rPr lang="tr-TR" sz="3000" b="1" cap="all" dirty="0" smtClean="0">
                <a:solidFill>
                  <a:schemeClr val="tx1"/>
                </a:solidFill>
                <a:effectLst/>
                <a:latin typeface="Arial" pitchFamily="34" charset="0"/>
                <a:cs typeface="Arial" pitchFamily="34" charset="0"/>
              </a:rPr>
              <a:t> Ders </a:t>
            </a:r>
            <a:r>
              <a:rPr lang="tr-TR" sz="3000" b="1" cap="all" dirty="0" err="1" smtClean="0">
                <a:solidFill>
                  <a:schemeClr val="tx1"/>
                </a:solidFill>
                <a:effectLst/>
                <a:latin typeface="Arial" pitchFamily="34" charset="0"/>
                <a:cs typeface="Arial" pitchFamily="34" charset="0"/>
              </a:rPr>
              <a:t>KitapLARI</a:t>
            </a:r>
            <a:r>
              <a:rPr lang="tr-TR" sz="3000" b="1" cap="all" dirty="0" smtClean="0">
                <a:solidFill>
                  <a:schemeClr val="tx1"/>
                </a:solidFill>
                <a:effectLst/>
                <a:latin typeface="Arial" pitchFamily="34" charset="0"/>
                <a:cs typeface="Arial" pitchFamily="34" charset="0"/>
              </a:rPr>
              <a:t> (MEBBİS)</a:t>
            </a:r>
            <a:r>
              <a:rPr lang="tr-TR" sz="3000" cap="all" dirty="0" smtClean="0">
                <a:solidFill>
                  <a:schemeClr val="tx1"/>
                </a:solidFill>
                <a:effectLst/>
                <a:latin typeface="Arial" pitchFamily="34" charset="0"/>
                <a:cs typeface="Arial" pitchFamily="34" charset="0"/>
              </a:rPr>
              <a:t> </a:t>
            </a:r>
            <a:r>
              <a:rPr lang="tr-TR" sz="3000" cap="all" dirty="0" err="1" smtClean="0">
                <a:solidFill>
                  <a:schemeClr val="tx1"/>
                </a:solidFill>
                <a:effectLst/>
                <a:latin typeface="Arial" pitchFamily="34" charset="0"/>
                <a:cs typeface="Arial" pitchFamily="34" charset="0"/>
              </a:rPr>
              <a:t>verİ</a:t>
            </a:r>
            <a:r>
              <a:rPr lang="tr-TR" sz="3000" cap="all" dirty="0" smtClean="0">
                <a:solidFill>
                  <a:schemeClr val="tx1"/>
                </a:solidFill>
                <a:effectLst/>
                <a:latin typeface="Arial" pitchFamily="34" charset="0"/>
                <a:cs typeface="Arial" pitchFamily="34" charset="0"/>
              </a:rPr>
              <a:t> </a:t>
            </a:r>
            <a:r>
              <a:rPr lang="tr-TR" sz="3000" cap="all" dirty="0" err="1" smtClean="0">
                <a:solidFill>
                  <a:schemeClr val="tx1"/>
                </a:solidFill>
                <a:effectLst/>
                <a:latin typeface="Arial" pitchFamily="34" charset="0"/>
                <a:cs typeface="Arial" pitchFamily="34" charset="0"/>
              </a:rPr>
              <a:t>gİrİşİ</a:t>
            </a:r>
            <a:r>
              <a:rPr lang="tr-TR" sz="3000" cap="all" dirty="0" smtClean="0">
                <a:solidFill>
                  <a:schemeClr val="tx1"/>
                </a:solidFill>
                <a:effectLst/>
                <a:latin typeface="Arial" pitchFamily="34" charset="0"/>
                <a:cs typeface="Arial" pitchFamily="34" charset="0"/>
              </a:rPr>
              <a:t> </a:t>
            </a:r>
            <a:r>
              <a:rPr lang="tr-TR" sz="3000" b="1" cap="all" dirty="0" smtClean="0">
                <a:solidFill>
                  <a:schemeClr val="tx1"/>
                </a:solidFill>
                <a:effectLst/>
                <a:latin typeface="Arial" pitchFamily="34" charset="0"/>
                <a:cs typeface="Arial" pitchFamily="34" charset="0"/>
              </a:rPr>
              <a:t>BİLGİLENDİRME TOPLANTISI</a:t>
            </a:r>
            <a:endParaRPr lang="tr-TR" sz="3000" b="1" cap="all" dirty="0">
              <a:solidFill>
                <a:schemeClr val="tx1"/>
              </a:solidFill>
              <a:effectLst/>
              <a:latin typeface="Arial" pitchFamily="34" charset="0"/>
              <a:cs typeface="Arial" pitchFamily="34" charset="0"/>
            </a:endParaRPr>
          </a:p>
        </p:txBody>
      </p:sp>
      <p:sp>
        <p:nvSpPr>
          <p:cNvPr id="6" name="Başlık 1"/>
          <p:cNvSpPr txBox="1">
            <a:spLocks/>
          </p:cNvSpPr>
          <p:nvPr/>
        </p:nvSpPr>
        <p:spPr>
          <a:xfrm>
            <a:off x="612648" y="0"/>
            <a:ext cx="8351840" cy="1988840"/>
          </a:xfrm>
          <a:prstGeom prst="rect">
            <a:avLst/>
          </a:prstGeo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tr-TR" sz="2800" dirty="0" smtClean="0">
                <a:solidFill>
                  <a:schemeClr val="bg1"/>
                </a:solidFill>
                <a:latin typeface="Arial" pitchFamily="34" charset="0"/>
                <a:cs typeface="Arial" pitchFamily="34" charset="0"/>
              </a:rPr>
              <a:t> </a:t>
            </a:r>
            <a:endParaRPr lang="tr-TR" sz="2400" dirty="0">
              <a:solidFill>
                <a:schemeClr val="bg1"/>
              </a:solidFill>
              <a:latin typeface="Arial" pitchFamily="34" charset="0"/>
              <a:cs typeface="Arial" pitchFamily="34" charset="0"/>
            </a:endParaRPr>
          </a:p>
        </p:txBody>
      </p:sp>
      <p:sp>
        <p:nvSpPr>
          <p:cNvPr id="7" name="Başlık 1"/>
          <p:cNvSpPr txBox="1">
            <a:spLocks/>
          </p:cNvSpPr>
          <p:nvPr/>
        </p:nvSpPr>
        <p:spPr>
          <a:xfrm>
            <a:off x="1245295" y="332656"/>
            <a:ext cx="7791201" cy="1800200"/>
          </a:xfrm>
          <a:prstGeom prst="rect">
            <a:avLst/>
          </a:prstGeom>
          <a:ln>
            <a:noFill/>
          </a:ln>
        </p:spPr>
        <p:txBody>
          <a:bodyPr vert="horz"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tr-TR" sz="2800" dirty="0" smtClean="0">
                <a:solidFill>
                  <a:schemeClr val="tx1"/>
                </a:solidFill>
                <a:effectLst/>
                <a:latin typeface="Arial" panose="020B0604020202020204" pitchFamily="34" charset="0"/>
                <a:cs typeface="Arial" panose="020B0604020202020204" pitchFamily="34" charset="0"/>
              </a:rPr>
              <a:t>MALTEPE İLÇE MİLLİ EĞİTİM MÜDÜRLÜĞÜ</a:t>
            </a:r>
          </a:p>
          <a:p>
            <a:pPr algn="ctr"/>
            <a:r>
              <a:rPr lang="tr-TR" sz="2800" dirty="0" smtClean="0">
                <a:solidFill>
                  <a:schemeClr val="tx1"/>
                </a:solidFill>
                <a:effectLst/>
                <a:latin typeface="Arial" panose="020B0604020202020204" pitchFamily="34" charset="0"/>
                <a:cs typeface="Arial" panose="020B0604020202020204" pitchFamily="34" charset="0"/>
              </a:rPr>
              <a:t>DESTEK HİZMETLERİ BÖLÜMÜ</a:t>
            </a:r>
            <a:r>
              <a:rPr lang="tr-TR" sz="25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tr-TR" sz="25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tr-TR" sz="2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78512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340768"/>
            <a:ext cx="8229600" cy="4666523"/>
          </a:xfrm>
        </p:spPr>
        <p:txBody>
          <a:bodyPr>
            <a:normAutofit/>
          </a:bodyPr>
          <a:lstStyle/>
          <a:p>
            <a:pPr algn="just"/>
            <a:r>
              <a:rPr lang="en-US" sz="2500" b="1" dirty="0" smtClean="0">
                <a:solidFill>
                  <a:srgbClr val="FF0000"/>
                </a:solidFill>
                <a:latin typeface="Arial" pitchFamily="34" charset="0"/>
                <a:cs typeface="Arial" pitchFamily="34" charset="0"/>
              </a:rPr>
              <a:t>ANA OKULLARI </a:t>
            </a:r>
            <a:r>
              <a:rPr lang="tr-TR" sz="2500" b="1" dirty="0" smtClean="0">
                <a:solidFill>
                  <a:srgbClr val="FF0000"/>
                </a:solidFill>
                <a:latin typeface="Arial" pitchFamily="34" charset="0"/>
                <a:cs typeface="Arial" pitchFamily="34" charset="0"/>
              </a:rPr>
              <a:t>:</a:t>
            </a:r>
          </a:p>
          <a:p>
            <a:pPr algn="just">
              <a:buNone/>
            </a:pPr>
            <a:r>
              <a:rPr lang="tr-TR" sz="2500" b="1" dirty="0" smtClean="0">
                <a:solidFill>
                  <a:srgbClr val="FF0000"/>
                </a:solidFill>
                <a:latin typeface="Arial" pitchFamily="34" charset="0"/>
                <a:cs typeface="Arial" pitchFamily="34" charset="0"/>
              </a:rPr>
              <a:t> </a:t>
            </a:r>
          </a:p>
          <a:p>
            <a:pPr algn="just"/>
            <a:r>
              <a:rPr lang="tr-TR" sz="2500" b="1" dirty="0" smtClean="0">
                <a:solidFill>
                  <a:srgbClr val="FF0000"/>
                </a:solidFill>
                <a:latin typeface="Arial" pitchFamily="34" charset="0"/>
                <a:cs typeface="Arial" pitchFamily="34" charset="0"/>
              </a:rPr>
              <a:t>Anaokulu öğrenci sayıları için kitap girişi yapılır iken son 3 yıllık istatistiki bilgiler göz önünde bulundurulmalıdır.</a:t>
            </a:r>
          </a:p>
          <a:p>
            <a:endParaRPr lang="tr-TR" sz="2500" b="1" dirty="0" smtClean="0">
              <a:latin typeface="Arial" pitchFamily="34" charset="0"/>
              <a:cs typeface="Arial" pitchFamily="34" charset="0"/>
            </a:endParaRPr>
          </a:p>
          <a:p>
            <a:pPr marL="109728" indent="0">
              <a:buNone/>
            </a:pP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10</a:t>
            </a:fld>
            <a:endParaRPr lang="tr-TR" dirty="0"/>
          </a:p>
        </p:txBody>
      </p:sp>
      <p:sp>
        <p:nvSpPr>
          <p:cNvPr id="4" name="Başlık 3"/>
          <p:cNvSpPr>
            <a:spLocks noGrp="1"/>
          </p:cNvSpPr>
          <p:nvPr>
            <p:ph type="title"/>
          </p:nvPr>
        </p:nvSpPr>
        <p:spPr>
          <a:xfrm>
            <a:off x="457200" y="274638"/>
            <a:ext cx="8229600" cy="706090"/>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1394740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a:bodyPr>
          <a:lstStyle/>
          <a:p>
            <a:pPr algn="ctr">
              <a:buNone/>
            </a:pPr>
            <a:r>
              <a:rPr lang="en-US" sz="2500" b="1" dirty="0" smtClean="0">
                <a:solidFill>
                  <a:srgbClr val="FF0000"/>
                </a:solidFill>
                <a:latin typeface="Arial" pitchFamily="34" charset="0"/>
                <a:cs typeface="Arial" pitchFamily="34" charset="0"/>
              </a:rPr>
              <a:t>1.SINIFLAR </a:t>
            </a:r>
            <a:endParaRPr lang="tr-TR" sz="2500" b="1" dirty="0" smtClean="0">
              <a:solidFill>
                <a:srgbClr val="FF0000"/>
              </a:solidFill>
              <a:latin typeface="Arial" pitchFamily="34" charset="0"/>
              <a:cs typeface="Arial" pitchFamily="34" charset="0"/>
            </a:endParaRPr>
          </a:p>
          <a:p>
            <a:pPr algn="just">
              <a:buNone/>
            </a:pPr>
            <a:endParaRPr lang="tr-TR" sz="2500" b="1" dirty="0" smtClean="0">
              <a:solidFill>
                <a:srgbClr val="FF0000"/>
              </a:solidFill>
              <a:latin typeface="Arial" pitchFamily="34" charset="0"/>
              <a:cs typeface="Arial" pitchFamily="34" charset="0"/>
            </a:endParaRPr>
          </a:p>
          <a:p>
            <a:pPr algn="just"/>
            <a:r>
              <a:rPr lang="en-US" sz="2500" b="1" dirty="0" smtClean="0">
                <a:latin typeface="Arial" pitchFamily="34" charset="0"/>
                <a:cs typeface="Arial" pitchFamily="34" charset="0"/>
              </a:rPr>
              <a:t>2018-2019</a:t>
            </a:r>
            <a:r>
              <a:rPr lang="tr-TR" sz="2500" b="1" dirty="0" smtClean="0">
                <a:latin typeface="Arial" pitchFamily="34" charset="0"/>
                <a:cs typeface="Arial" pitchFamily="34" charset="0"/>
              </a:rPr>
              <a:t> E</a:t>
            </a:r>
            <a:r>
              <a:rPr lang="en-US" sz="2500" b="1" dirty="0" err="1" smtClean="0">
                <a:latin typeface="Arial" pitchFamily="34" charset="0"/>
                <a:cs typeface="Arial" pitchFamily="34" charset="0"/>
              </a:rPr>
              <a:t>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a:t>
            </a:r>
            <a:r>
              <a:rPr lang="tr-TR" sz="2500" b="1" dirty="0" smtClean="0">
                <a:latin typeface="Arial" pitchFamily="34" charset="0"/>
                <a:cs typeface="Arial" pitchFamily="34" charset="0"/>
              </a:rPr>
              <a:t>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yapılan</a:t>
            </a:r>
            <a:r>
              <a:rPr lang="en-US" sz="2500" b="1" dirty="0" smtClean="0">
                <a:latin typeface="Arial" pitchFamily="34" charset="0"/>
                <a:cs typeface="Arial" pitchFamily="34" charset="0"/>
              </a:rPr>
              <a:t> 1. </a:t>
            </a:r>
            <a:r>
              <a:rPr lang="en-US" sz="2500" b="1" dirty="0" err="1" smtClean="0">
                <a:latin typeface="Arial" pitchFamily="34" charset="0"/>
                <a:cs typeface="Arial" pitchFamily="34" charset="0"/>
              </a:rPr>
              <a:t>sınıf</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sayılarıda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nüfus</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müdürlüklerinden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sisteme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düşen</a:t>
            </a:r>
            <a:r>
              <a:rPr lang="en-US" sz="2500" b="1" dirty="0" smtClean="0">
                <a:latin typeface="Arial" pitchFamily="34" charset="0"/>
                <a:cs typeface="Arial" pitchFamily="34" charset="0"/>
              </a:rPr>
              <a:t> 1. </a:t>
            </a:r>
            <a:r>
              <a:rPr lang="en-US" sz="2500" b="1" dirty="0" err="1" smtClean="0">
                <a:latin typeface="Arial" pitchFamily="34" charset="0"/>
                <a:cs typeface="Arial" pitchFamily="34" charset="0"/>
              </a:rPr>
              <a:t>sınıf</a:t>
            </a:r>
            <a:r>
              <a:rPr lang="tr-TR" sz="2500" b="1" dirty="0" smtClean="0">
                <a:latin typeface="Arial" pitchFamily="34" charset="0"/>
                <a:cs typeface="Arial" pitchFamily="34" charset="0"/>
              </a:rPr>
              <a:t>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kayıt</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yaptırması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gereken</a:t>
            </a:r>
            <a:r>
              <a:rPr lang="tr-TR" sz="2500" b="1" dirty="0" err="1" smtClean="0">
                <a:latin typeface="Arial" pitchFamily="34" charset="0"/>
                <a:cs typeface="Arial" pitchFamily="34" charset="0"/>
              </a:rPr>
              <a:t>lerin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doğum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tarihleri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göz</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önün</a:t>
            </a:r>
            <a:r>
              <a:rPr lang="tr-TR" sz="2500" b="1" dirty="0" smtClean="0">
                <a:latin typeface="Arial" pitchFamily="34" charset="0"/>
                <a:cs typeface="Arial" pitchFamily="34" charset="0"/>
              </a:rPr>
              <a:t>de bulundurulmalı ve </a:t>
            </a:r>
            <a:r>
              <a:rPr lang="en-US" sz="2500" b="1" dirty="0" err="1" smtClean="0">
                <a:latin typeface="Arial" pitchFamily="34" charset="0"/>
                <a:cs typeface="Arial" pitchFamily="34" charset="0"/>
              </a:rPr>
              <a:t>kontrol</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edile</a:t>
            </a:r>
            <a:r>
              <a:rPr lang="tr-TR" sz="2500" b="1" dirty="0" err="1" smtClean="0">
                <a:latin typeface="Arial" pitchFamily="34" charset="0"/>
                <a:cs typeface="Arial" pitchFamily="34" charset="0"/>
              </a:rPr>
              <a:t>rek</a:t>
            </a:r>
            <a:r>
              <a:rPr lang="tr-TR" sz="2500" b="1" dirty="0" smtClean="0">
                <a:latin typeface="Arial" pitchFamily="34" charset="0"/>
                <a:cs typeface="Arial" pitchFamily="34" charset="0"/>
              </a:rPr>
              <a:t>  kitap girişleri yapılmalı</a:t>
            </a:r>
          </a:p>
          <a:p>
            <a:pPr algn="just">
              <a:buNone/>
            </a:pPr>
            <a:endParaRPr lang="tr-TR" sz="2500" b="1" dirty="0" smtClean="0">
              <a:latin typeface="Arial" pitchFamily="34" charset="0"/>
              <a:cs typeface="Arial" pitchFamily="34" charset="0"/>
            </a:endParaRPr>
          </a:p>
          <a:p>
            <a:pPr marL="725488" indent="-363538" algn="just">
              <a:buNone/>
            </a:pPr>
            <a:endParaRPr lang="tr-TR" sz="2500" b="1" dirty="0">
              <a:latin typeface="Arial" pitchFamily="34" charset="0"/>
              <a:cs typeface="Arial" pitchFamily="34" charset="0"/>
            </a:endParaRPr>
          </a:p>
          <a:p>
            <a:pPr>
              <a:buNone/>
            </a:pPr>
            <a:endParaRPr lang="tr-TR" sz="2500" b="1" dirty="0">
              <a:latin typeface="Arial" pitchFamily="34" charset="0"/>
              <a:cs typeface="Arial" pitchFamily="34" charset="0"/>
            </a:endParaRPr>
          </a:p>
          <a:p>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11</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lnSpcReduction="10000"/>
          </a:bodyPr>
          <a:lstStyle/>
          <a:p>
            <a:pPr marL="725488" indent="-363538" algn="just">
              <a:buNone/>
            </a:pPr>
            <a:endParaRPr lang="tr-TR" sz="2500" b="1" dirty="0">
              <a:latin typeface="Arial" pitchFamily="34" charset="0"/>
              <a:cs typeface="Arial" pitchFamily="34" charset="0"/>
            </a:endParaRPr>
          </a:p>
          <a:p>
            <a:pPr algn="ctr">
              <a:buNone/>
            </a:pPr>
            <a:r>
              <a:rPr lang="en-US" sz="2500" b="1" dirty="0" smtClean="0">
                <a:solidFill>
                  <a:srgbClr val="FF0000"/>
                </a:solidFill>
                <a:latin typeface="Arial" pitchFamily="34" charset="0"/>
                <a:cs typeface="Arial" pitchFamily="34" charset="0"/>
              </a:rPr>
              <a:t>2. SINIFLAR </a:t>
            </a:r>
            <a:endParaRPr lang="tr-TR" sz="2500" b="1" dirty="0" smtClean="0">
              <a:solidFill>
                <a:srgbClr val="FF0000"/>
              </a:solidFill>
              <a:latin typeface="Arial" pitchFamily="34" charset="0"/>
              <a:cs typeface="Arial" pitchFamily="34" charset="0"/>
            </a:endParaRPr>
          </a:p>
          <a:p>
            <a:endParaRPr lang="tr-TR" sz="2500" b="1" dirty="0" smtClean="0">
              <a:solidFill>
                <a:srgbClr val="FF0000"/>
              </a:solidFill>
              <a:latin typeface="Arial" pitchFamily="34" charset="0"/>
              <a:cs typeface="Arial" pitchFamily="34" charset="0"/>
            </a:endParaRPr>
          </a:p>
          <a:p>
            <a:pPr lvl="0"/>
            <a:r>
              <a:rPr kumimoji="0" lang="en-US" sz="2700" b="1" kern="1200" dirty="0" smtClean="0">
                <a:solidFill>
                  <a:schemeClr val="tx1"/>
                </a:solidFill>
                <a:latin typeface="Arial" pitchFamily="34" charset="0"/>
                <a:ea typeface="+mn-ea"/>
                <a:cs typeface="Arial" pitchFamily="34" charset="0"/>
              </a:rPr>
              <a:t>201</a:t>
            </a:r>
            <a:r>
              <a:rPr lang="tr-TR" b="1" dirty="0" smtClean="0">
                <a:latin typeface="Arial" pitchFamily="34" charset="0"/>
                <a:cs typeface="Arial" pitchFamily="34" charset="0"/>
              </a:rPr>
              <a:t>8</a:t>
            </a:r>
            <a:r>
              <a:rPr kumimoji="0" lang="en-US" sz="2700" b="1" kern="1200" dirty="0" smtClean="0">
                <a:solidFill>
                  <a:schemeClr val="tx1"/>
                </a:solidFill>
                <a:latin typeface="Arial" pitchFamily="34" charset="0"/>
                <a:ea typeface="+mn-ea"/>
                <a:cs typeface="Arial" pitchFamily="34" charset="0"/>
              </a:rPr>
              <a:t>-201</a:t>
            </a:r>
            <a:r>
              <a:rPr lang="tr-TR" b="1" dirty="0" smtClean="0">
                <a:latin typeface="Arial" pitchFamily="34" charset="0"/>
                <a:cs typeface="Arial" pitchFamily="34" charset="0"/>
              </a:rPr>
              <a:t>9</a:t>
            </a:r>
            <a:r>
              <a:rPr kumimoji="0" lang="en-US" sz="2700" b="1" kern="1200" dirty="0" smtClean="0">
                <a:solidFill>
                  <a:schemeClr val="tx1"/>
                </a:solidFill>
                <a:latin typeface="Arial" pitchFamily="34" charset="0"/>
                <a:ea typeface="+mn-ea"/>
                <a:cs typeface="Arial" pitchFamily="34" charset="0"/>
              </a:rPr>
              <a:t> </a:t>
            </a:r>
            <a:r>
              <a:rPr kumimoji="0" lang="en-US" sz="2700" b="1" kern="1200" dirty="0" err="1" smtClean="0">
                <a:solidFill>
                  <a:schemeClr val="tx1"/>
                </a:solidFill>
                <a:latin typeface="Arial" pitchFamily="34" charset="0"/>
                <a:ea typeface="+mn-ea"/>
                <a:cs typeface="Arial" pitchFamily="34" charset="0"/>
              </a:rPr>
              <a:t>Eğitim</a:t>
            </a:r>
            <a:r>
              <a:rPr kumimoji="0" lang="en-US" sz="2700" b="1" kern="1200" dirty="0" smtClean="0">
                <a:solidFill>
                  <a:schemeClr val="tx1"/>
                </a:solidFill>
                <a:latin typeface="Arial" pitchFamily="34" charset="0"/>
                <a:ea typeface="+mn-ea"/>
                <a:cs typeface="Arial" pitchFamily="34" charset="0"/>
              </a:rPr>
              <a:t> </a:t>
            </a:r>
            <a:r>
              <a:rPr kumimoji="0" lang="en-US" sz="2700" b="1" kern="1200" dirty="0" err="1" smtClean="0">
                <a:solidFill>
                  <a:schemeClr val="tx1"/>
                </a:solidFill>
                <a:latin typeface="Arial" pitchFamily="34" charset="0"/>
                <a:ea typeface="+mn-ea"/>
                <a:cs typeface="Arial" pitchFamily="34" charset="0"/>
              </a:rPr>
              <a:t>Öğretim</a:t>
            </a:r>
            <a:r>
              <a:rPr kumimoji="0" lang="en-US" sz="2700" b="1" kern="1200" dirty="0" smtClean="0">
                <a:solidFill>
                  <a:schemeClr val="tx1"/>
                </a:solidFill>
                <a:latin typeface="Arial" pitchFamily="34" charset="0"/>
                <a:ea typeface="+mn-ea"/>
                <a:cs typeface="Arial" pitchFamily="34" charset="0"/>
              </a:rPr>
              <a:t> </a:t>
            </a:r>
            <a:r>
              <a:rPr kumimoji="0" lang="en-US" sz="2700" b="1" kern="1200" dirty="0" err="1" smtClean="0">
                <a:solidFill>
                  <a:schemeClr val="tx1"/>
                </a:solidFill>
                <a:latin typeface="Arial" pitchFamily="34" charset="0"/>
                <a:ea typeface="+mn-ea"/>
                <a:cs typeface="Arial" pitchFamily="34" charset="0"/>
              </a:rPr>
              <a:t>Yılında</a:t>
            </a:r>
            <a:r>
              <a:rPr kumimoji="0" lang="en-US" sz="2700" b="1" kern="1200" dirty="0" smtClean="0">
                <a:solidFill>
                  <a:schemeClr val="tx1"/>
                </a:solidFill>
                <a:latin typeface="Arial" pitchFamily="34" charset="0"/>
                <a:ea typeface="+mn-ea"/>
                <a:cs typeface="Arial" pitchFamily="34" charset="0"/>
              </a:rPr>
              <a:t> 1. </a:t>
            </a:r>
            <a:r>
              <a:rPr kumimoji="0" lang="en-US" sz="2700" b="1" kern="1200" dirty="0" err="1" smtClean="0">
                <a:solidFill>
                  <a:schemeClr val="tx1"/>
                </a:solidFill>
                <a:latin typeface="Arial" pitchFamily="34" charset="0"/>
                <a:ea typeface="+mn-ea"/>
                <a:cs typeface="Arial" pitchFamily="34" charset="0"/>
              </a:rPr>
              <a:t>sınıf</a:t>
            </a:r>
            <a:r>
              <a:rPr kumimoji="0" lang="en-US" sz="2700" b="1" kern="1200" dirty="0" smtClean="0">
                <a:solidFill>
                  <a:schemeClr val="tx1"/>
                </a:solidFill>
                <a:latin typeface="Arial" pitchFamily="34" charset="0"/>
                <a:ea typeface="+mn-ea"/>
                <a:cs typeface="Arial" pitchFamily="34" charset="0"/>
              </a:rPr>
              <a:t> </a:t>
            </a:r>
            <a:r>
              <a:rPr kumimoji="0" lang="en-US" sz="2700" b="1" kern="1200" dirty="0" err="1" smtClean="0">
                <a:solidFill>
                  <a:schemeClr val="tx1"/>
                </a:solidFill>
                <a:latin typeface="Arial" pitchFamily="34" charset="0"/>
                <a:ea typeface="+mn-ea"/>
                <a:cs typeface="Arial" pitchFamily="34" charset="0"/>
              </a:rPr>
              <a:t>öğrenci</a:t>
            </a:r>
            <a:r>
              <a:rPr kumimoji="0" lang="en-US" sz="2700" b="1" kern="1200" dirty="0" smtClean="0">
                <a:solidFill>
                  <a:schemeClr val="tx1"/>
                </a:solidFill>
                <a:latin typeface="Arial" pitchFamily="34" charset="0"/>
                <a:ea typeface="+mn-ea"/>
                <a:cs typeface="Arial" pitchFamily="34" charset="0"/>
              </a:rPr>
              <a:t> </a:t>
            </a:r>
            <a:r>
              <a:rPr kumimoji="0" lang="tr-TR" sz="2700" b="1" kern="1200" dirty="0" smtClean="0">
                <a:solidFill>
                  <a:schemeClr val="tx1"/>
                </a:solidFill>
                <a:latin typeface="Arial" pitchFamily="34" charset="0"/>
                <a:ea typeface="+mn-ea"/>
                <a:cs typeface="Arial" pitchFamily="34" charset="0"/>
              </a:rPr>
              <a:t> ve öğretmen </a:t>
            </a:r>
            <a:r>
              <a:rPr kumimoji="0" lang="en-US" sz="2700" b="1" kern="1200" dirty="0" err="1" smtClean="0">
                <a:solidFill>
                  <a:schemeClr val="tx1"/>
                </a:solidFill>
                <a:latin typeface="Arial" pitchFamily="34" charset="0"/>
                <a:ea typeface="+mn-ea"/>
                <a:cs typeface="Arial" pitchFamily="34" charset="0"/>
              </a:rPr>
              <a:t>sayıları</a:t>
            </a:r>
            <a:r>
              <a:rPr kumimoji="0" lang="en-US" sz="2700" b="1" kern="1200" dirty="0" smtClean="0">
                <a:solidFill>
                  <a:schemeClr val="tx1"/>
                </a:solidFill>
                <a:latin typeface="Arial" pitchFamily="34" charset="0"/>
                <a:ea typeface="+mn-ea"/>
                <a:cs typeface="Arial" pitchFamily="34" charset="0"/>
              </a:rPr>
              <a:t> </a:t>
            </a:r>
            <a:r>
              <a:rPr kumimoji="0" lang="en-US" sz="2700" b="1" kern="1200" dirty="0" err="1" smtClean="0">
                <a:solidFill>
                  <a:schemeClr val="tx1"/>
                </a:solidFill>
                <a:latin typeface="Arial" pitchFamily="34" charset="0"/>
                <a:ea typeface="+mn-ea"/>
                <a:cs typeface="Arial" pitchFamily="34" charset="0"/>
              </a:rPr>
              <a:t>dikkate</a:t>
            </a:r>
            <a:r>
              <a:rPr kumimoji="0" lang="en-US" sz="2700" b="1" kern="1200" dirty="0" smtClean="0">
                <a:solidFill>
                  <a:schemeClr val="tx1"/>
                </a:solidFill>
                <a:latin typeface="Arial" pitchFamily="34" charset="0"/>
                <a:ea typeface="+mn-ea"/>
                <a:cs typeface="Arial" pitchFamily="34" charset="0"/>
              </a:rPr>
              <a:t> </a:t>
            </a:r>
            <a:r>
              <a:rPr kumimoji="0" lang="en-US" sz="2700" b="1" kern="1200" dirty="0" err="1" smtClean="0">
                <a:solidFill>
                  <a:schemeClr val="tx1"/>
                </a:solidFill>
                <a:latin typeface="Arial" pitchFamily="34" charset="0"/>
                <a:ea typeface="+mn-ea"/>
                <a:cs typeface="Arial" pitchFamily="34" charset="0"/>
              </a:rPr>
              <a:t>alınarak</a:t>
            </a:r>
            <a:r>
              <a:rPr kumimoji="0" lang="en-US" sz="2700" b="1" kern="1200" dirty="0" smtClean="0">
                <a:solidFill>
                  <a:schemeClr val="tx1"/>
                </a:solidFill>
                <a:latin typeface="Arial" pitchFamily="34" charset="0"/>
                <a:ea typeface="+mn-ea"/>
                <a:cs typeface="Arial" pitchFamily="34" charset="0"/>
              </a:rPr>
              <a:t>  </a:t>
            </a:r>
            <a:r>
              <a:rPr lang="tr-TR" b="1" dirty="0" smtClean="0">
                <a:latin typeface="Arial" pitchFamily="34" charset="0"/>
                <a:cs typeface="Arial" pitchFamily="34" charset="0"/>
              </a:rPr>
              <a:t>ücretsiz ders kitaplarının girişleri yapılmalı</a:t>
            </a:r>
            <a:endParaRPr kumimoji="0" lang="tr-TR" sz="2700" b="1" kern="1200" dirty="0" smtClean="0">
              <a:solidFill>
                <a:schemeClr val="tx1"/>
              </a:solidFill>
              <a:latin typeface="Arial" pitchFamily="34" charset="0"/>
              <a:ea typeface="+mn-ea"/>
              <a:cs typeface="Arial" pitchFamily="34" charset="0"/>
            </a:endParaRPr>
          </a:p>
          <a:p>
            <a:pPr lvl="0">
              <a:buNone/>
            </a:pPr>
            <a:endParaRPr kumimoji="0" lang="tr-TR" sz="2700" b="1" kern="1200" dirty="0" smtClean="0">
              <a:solidFill>
                <a:schemeClr val="tx1"/>
              </a:solidFill>
              <a:latin typeface="Arial" pitchFamily="34" charset="0"/>
              <a:ea typeface="+mn-ea"/>
              <a:cs typeface="Arial" pitchFamily="34" charset="0"/>
            </a:endParaRPr>
          </a:p>
          <a:p>
            <a:pPr lvl="0"/>
            <a:r>
              <a:rPr kumimoji="0" lang="en-US" sz="2700" b="1" kern="1200" dirty="0" err="1" smtClean="0">
                <a:solidFill>
                  <a:schemeClr val="tx1"/>
                </a:solidFill>
                <a:latin typeface="Arial" pitchFamily="34" charset="0"/>
                <a:ea typeface="+mn-ea"/>
                <a:cs typeface="Arial" pitchFamily="34" charset="0"/>
              </a:rPr>
              <a:t>Ayrıca</a:t>
            </a:r>
            <a:r>
              <a:rPr kumimoji="0" lang="en-US" sz="2700" b="1" kern="1200" dirty="0" smtClean="0">
                <a:solidFill>
                  <a:schemeClr val="tx1"/>
                </a:solidFill>
                <a:latin typeface="Arial" pitchFamily="34" charset="0"/>
                <a:ea typeface="+mn-ea"/>
                <a:cs typeface="Arial" pitchFamily="34" charset="0"/>
              </a:rPr>
              <a:t>; </a:t>
            </a:r>
            <a:r>
              <a:rPr kumimoji="0" lang="tr-TR" sz="2700" b="1" kern="1200" dirty="0" smtClean="0">
                <a:solidFill>
                  <a:srgbClr val="FF0000"/>
                </a:solidFill>
                <a:latin typeface="Arial" pitchFamily="34" charset="0"/>
                <a:ea typeface="+mn-ea"/>
                <a:cs typeface="Arial" pitchFamily="34" charset="0"/>
              </a:rPr>
              <a:t>1.sınıfta sürekli devamsız olan</a:t>
            </a:r>
            <a:r>
              <a:rPr kumimoji="0" lang="tr-TR" sz="2700" b="1" kern="1200" dirty="0" smtClean="0">
                <a:solidFill>
                  <a:schemeClr val="tx1"/>
                </a:solidFill>
                <a:latin typeface="Arial" pitchFamily="34" charset="0"/>
                <a:ea typeface="+mn-ea"/>
                <a:cs typeface="Arial" pitchFamily="34" charset="0"/>
              </a:rPr>
              <a:t> “Kayıt yapılan ancak hiç okula devam etmemiş” öğrenciler için 2. sınıfta okutulmak üzere kitap girişinin yapılmaması gereklidir.</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12</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3</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pPr algn="ctr">
              <a:buNone/>
            </a:pP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2018-2019Eğitim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ilçe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genelindeki</a:t>
            </a:r>
            <a:r>
              <a:rPr lang="en-US" sz="2500" b="1" dirty="0" smtClean="0">
                <a:latin typeface="Arial" pitchFamily="34" charset="0"/>
                <a:cs typeface="Arial" pitchFamily="34" charset="0"/>
              </a:rPr>
              <a:t> 2. </a:t>
            </a:r>
            <a:r>
              <a:rPr lang="en-US" sz="2500" b="1" dirty="0" err="1" smtClean="0">
                <a:latin typeface="Arial" pitchFamily="34" charset="0"/>
                <a:cs typeface="Arial" pitchFamily="34" charset="0"/>
              </a:rPr>
              <a:t>sınıf</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ve öğretmen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tr-TR" sz="2500" b="1" dirty="0" smtClean="0">
                <a:latin typeface="Arial" pitchFamily="34" charset="0"/>
                <a:cs typeface="Arial" pitchFamily="34" charset="0"/>
              </a:rPr>
              <a:t>  kitap girişleri kontrol edilmelidir.</a:t>
            </a:r>
          </a:p>
          <a:p>
            <a:pPr>
              <a:buNone/>
            </a:pPr>
            <a:endParaRPr lang="tr-TR" sz="2500" b="1" dirty="0" smtClean="0">
              <a:latin typeface="Arial" pitchFamily="34" charset="0"/>
              <a:cs typeface="Arial" pitchFamily="34" charset="0"/>
            </a:endParaRPr>
          </a:p>
          <a:p>
            <a:r>
              <a:rPr lang="en-US" sz="2500" b="1" dirty="0" err="1" smtClean="0">
                <a:latin typeface="Arial" pitchFamily="34" charset="0"/>
                <a:cs typeface="Arial" pitchFamily="34" charset="0"/>
              </a:rPr>
              <a:t>Ayrıca</a:t>
            </a:r>
            <a:r>
              <a:rPr lang="en-US" sz="2500" b="1" dirty="0" smtClean="0">
                <a:latin typeface="Arial" pitchFamily="34" charset="0"/>
                <a:cs typeface="Arial" pitchFamily="34" charset="0"/>
              </a:rPr>
              <a:t>; 3. </a:t>
            </a:r>
            <a:r>
              <a:rPr lang="en-US" sz="2500" b="1" dirty="0" err="1" smtClean="0">
                <a:latin typeface="Arial" pitchFamily="34" charset="0"/>
                <a:cs typeface="Arial" pitchFamily="34" charset="0"/>
              </a:rPr>
              <a:t>sınıfta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okutulan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ders</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kitaplarının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bütün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çeşitleri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aynı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miktarda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olmak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zorundadır</a:t>
            </a:r>
            <a:r>
              <a:rPr lang="en-US" sz="2500" b="1" dirty="0" smtClean="0">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13</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4</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2018-2019Eğitim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ilçe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genelindeki</a:t>
            </a:r>
            <a:r>
              <a:rPr lang="en-US" sz="2500" b="1" dirty="0" smtClean="0">
                <a:latin typeface="Arial" pitchFamily="34" charset="0"/>
                <a:cs typeface="Arial" pitchFamily="34" charset="0"/>
              </a:rPr>
              <a:t> 3. </a:t>
            </a:r>
            <a:r>
              <a:rPr lang="en-US" sz="2500" b="1" dirty="0" err="1" smtClean="0">
                <a:latin typeface="Arial" pitchFamily="34" charset="0"/>
                <a:cs typeface="Arial" pitchFamily="34" charset="0"/>
              </a:rPr>
              <a:t>sınıf</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ve öğretmen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tr-TR" sz="2500" b="1" dirty="0" smtClean="0">
                <a:latin typeface="Arial" pitchFamily="34" charset="0"/>
                <a:cs typeface="Arial" pitchFamily="34" charset="0"/>
              </a:rPr>
              <a:t>  kitap girişleri kontrol edilmelidir</a:t>
            </a:r>
          </a:p>
          <a:p>
            <a:pPr>
              <a:buNone/>
            </a:pPr>
            <a:endParaRPr lang="tr-TR" sz="2500" b="1" dirty="0" smtClean="0">
              <a:latin typeface="Arial" pitchFamily="34" charset="0"/>
              <a:cs typeface="Arial" pitchFamily="34" charset="0"/>
            </a:endParaRPr>
          </a:p>
          <a:p>
            <a:r>
              <a:rPr lang="en-US" sz="2500" b="1" dirty="0" err="1" smtClean="0">
                <a:latin typeface="Arial" pitchFamily="34" charset="0"/>
                <a:cs typeface="Arial" pitchFamily="34" charset="0"/>
              </a:rPr>
              <a:t>Ayrıca</a:t>
            </a:r>
            <a:r>
              <a:rPr lang="en-US" sz="2500" b="1" dirty="0" smtClean="0">
                <a:latin typeface="Arial" pitchFamily="34" charset="0"/>
                <a:cs typeface="Arial" pitchFamily="34" charset="0"/>
              </a:rPr>
              <a:t>; 4. </a:t>
            </a:r>
            <a:r>
              <a:rPr lang="en-US" sz="2500" b="1" dirty="0" err="1" smtClean="0">
                <a:latin typeface="Arial" pitchFamily="34" charset="0"/>
                <a:cs typeface="Arial" pitchFamily="34" charset="0"/>
              </a:rPr>
              <a:t>sınıfta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okutulan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ders</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kitaplarının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bütün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çeşitleri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aynı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miktarda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olmak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zorundadır</a:t>
            </a:r>
            <a:r>
              <a:rPr lang="en-US" sz="2500" b="1" dirty="0" smtClean="0">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14</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5</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2018-2019</a:t>
            </a:r>
            <a:r>
              <a:rPr lang="tr-TR" sz="2500" b="1" dirty="0" smtClean="0">
                <a:latin typeface="Arial" pitchFamily="34" charset="0"/>
                <a:cs typeface="Arial" pitchFamily="34" charset="0"/>
              </a:rPr>
              <a:t> </a:t>
            </a:r>
            <a:r>
              <a:rPr lang="en-US" sz="2500" b="1" dirty="0" err="1" smtClean="0">
                <a:latin typeface="Arial" pitchFamily="34" charset="0"/>
                <a:cs typeface="Arial" pitchFamily="34" charset="0"/>
              </a:rPr>
              <a:t>Eğitim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ilçe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genelindeki</a:t>
            </a:r>
            <a:r>
              <a:rPr lang="en-US" sz="2500" b="1" dirty="0" smtClean="0">
                <a:latin typeface="Arial" pitchFamily="34" charset="0"/>
                <a:cs typeface="Arial" pitchFamily="34" charset="0"/>
              </a:rPr>
              <a:t> 4. </a:t>
            </a:r>
            <a:r>
              <a:rPr lang="en-US" sz="2500" b="1" dirty="0" err="1" smtClean="0">
                <a:latin typeface="Arial" pitchFamily="34" charset="0"/>
                <a:cs typeface="Arial" pitchFamily="34" charset="0"/>
              </a:rPr>
              <a:t>sınıf</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tr-TR" sz="2500" b="1" dirty="0" smtClean="0">
                <a:latin typeface="Arial" pitchFamily="34" charset="0"/>
                <a:cs typeface="Arial" pitchFamily="34" charset="0"/>
              </a:rPr>
              <a:t> kitap girişlerinin yapılması sağlanacaktır. Bunun için mutlak surette okul ilçe milli eğitim müdürlüklerinle koordineli şekilde 5. sınıflar için kitap girişlerini yapmalıdır.</a:t>
            </a:r>
          </a:p>
          <a:p>
            <a:pPr>
              <a:buNone/>
            </a:pPr>
            <a:endParaRPr lang="tr-TR" sz="2500" b="1" dirty="0" smtClean="0">
              <a:latin typeface="Arial" pitchFamily="34" charset="0"/>
              <a:cs typeface="Arial" pitchFamily="34" charset="0"/>
            </a:endParaRPr>
          </a:p>
          <a:p>
            <a:r>
              <a:rPr lang="en-US" sz="2000" b="1" dirty="0" smtClean="0">
                <a:latin typeface="Arial" pitchFamily="34" charset="0"/>
                <a:cs typeface="Arial" pitchFamily="34" charset="0"/>
              </a:rPr>
              <a:t>SEÇMELİ DERSLERİ SADECE  O DERSİ OKUYACAK OLAN ÖĞRENCİ SAYISINA </a:t>
            </a:r>
            <a:r>
              <a:rPr lang="tr-TR" sz="2000" b="1" dirty="0" smtClean="0">
                <a:latin typeface="Arial" pitchFamily="34" charset="0"/>
                <a:cs typeface="Arial" pitchFamily="34" charset="0"/>
              </a:rPr>
              <a:t>GÖRE GİRİŞİNİN YAPILMASI SAĞLANMALIDIR.</a:t>
            </a:r>
            <a:endParaRPr lang="tr-TR" sz="20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15</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332656"/>
            <a:ext cx="8229600" cy="5544617"/>
          </a:xfrm>
        </p:spPr>
        <p:txBody>
          <a:bodyPr>
            <a:normAutofit lnSpcReduction="10000"/>
          </a:bodyPr>
          <a:lstStyle/>
          <a:p>
            <a:pPr marL="725488" indent="-363538" algn="just">
              <a:buNone/>
            </a:pPr>
            <a:endParaRPr lang="tr-TR" sz="2500" b="1" dirty="0">
              <a:latin typeface="Arial" pitchFamily="34" charset="0"/>
              <a:cs typeface="Arial" pitchFamily="34" charset="0"/>
            </a:endParaRPr>
          </a:p>
          <a:p>
            <a:r>
              <a:rPr lang="tr-TR" sz="2500" b="1" dirty="0" smtClean="0">
                <a:solidFill>
                  <a:srgbClr val="FF0000"/>
                </a:solidFill>
                <a:latin typeface="Arial" pitchFamily="34" charset="0"/>
                <a:cs typeface="Arial" pitchFamily="34" charset="0"/>
              </a:rPr>
              <a:t>5</a:t>
            </a:r>
            <a:r>
              <a:rPr lang="en-US" sz="2500" b="1" dirty="0" smtClean="0">
                <a:solidFill>
                  <a:srgbClr val="FF0000"/>
                </a:solidFill>
                <a:latin typeface="Arial" pitchFamily="34" charset="0"/>
                <a:cs typeface="Arial" pitchFamily="34" charset="0"/>
              </a:rPr>
              <a:t>. SINIF</a:t>
            </a:r>
            <a:r>
              <a:rPr lang="tr-TR" sz="2500" b="1" dirty="0" smtClean="0">
                <a:solidFill>
                  <a:srgbClr val="FF0000"/>
                </a:solidFill>
                <a:latin typeface="Arial" pitchFamily="34" charset="0"/>
                <a:cs typeface="Arial" pitchFamily="34" charset="0"/>
              </a:rPr>
              <a:t> SEÇMELİ DERSLERİ</a:t>
            </a:r>
          </a:p>
          <a:p>
            <a:r>
              <a:rPr lang="tr-TR" sz="2500" b="1" dirty="0" smtClean="0">
                <a:latin typeface="Arial" pitchFamily="34" charset="0"/>
                <a:cs typeface="Arial" pitchFamily="34" charset="0"/>
              </a:rPr>
              <a:t>Temel Eğitim Genel Müdürlüğü’nün 06/02/2015 tarih ve 1320756 sayılı emirlerine göre ve öğrenci sayıları baz alınarak seçmeli ders kitaplarının girişleri yapılmalı, </a:t>
            </a:r>
          </a:p>
          <a:p>
            <a:r>
              <a:rPr lang="tr-TR" sz="2500" b="1" dirty="0" smtClean="0">
                <a:latin typeface="Arial" pitchFamily="34" charset="0"/>
                <a:cs typeface="Arial" pitchFamily="34" charset="0"/>
              </a:rPr>
              <a:t>Ancak, yönetmeliğin ilgili maddesinde 5. sınıfta okuyan öğrencilerin seçmeli dersleri 4. sınıflarda seçilmesi gerektiğinden dolayı, 4. sınıf öğrencilerine seçmeli ders çizelgeleri dağıtımı yapılarak, seçilen dersler o okulun bölge kayıt ortaokuluna gönderilecektir. </a:t>
            </a:r>
            <a:r>
              <a:rPr lang="tr-TR" sz="2500" b="1" dirty="0" smtClean="0">
                <a:solidFill>
                  <a:srgbClr val="FF0000"/>
                </a:solidFill>
                <a:latin typeface="Arial" pitchFamily="34" charset="0"/>
                <a:cs typeface="Arial" pitchFamily="34" charset="0"/>
              </a:rPr>
              <a:t>Aynı liste ilçe milli eğitim müdürlüğüne de bir tutanakla gönderilecektir.</a:t>
            </a:r>
            <a:endParaRPr lang="tr-TR" sz="2500" b="1" dirty="0">
              <a:solidFill>
                <a:srgbClr val="FF0000"/>
              </a:solidFill>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16</a:t>
            </a:fld>
            <a:endParaRPr lang="tr-TR" dirty="0"/>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fontScale="92500"/>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6</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2018-2019</a:t>
            </a:r>
            <a:r>
              <a:rPr lang="tr-TR" sz="2500" b="1" dirty="0" smtClean="0">
                <a:latin typeface="Arial" pitchFamily="34" charset="0"/>
                <a:cs typeface="Arial" pitchFamily="34" charset="0"/>
              </a:rPr>
              <a:t> </a:t>
            </a:r>
            <a:r>
              <a:rPr lang="en-US" sz="2500" b="1" dirty="0" err="1" smtClean="0">
                <a:latin typeface="Arial" pitchFamily="34" charset="0"/>
                <a:cs typeface="Arial" pitchFamily="34" charset="0"/>
              </a:rPr>
              <a:t>Eğitim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ilçe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genelindeki</a:t>
            </a:r>
            <a:r>
              <a:rPr lang="en-US" sz="2500" b="1" dirty="0" smtClean="0">
                <a:latin typeface="Arial" pitchFamily="34" charset="0"/>
                <a:cs typeface="Arial" pitchFamily="34" charset="0"/>
              </a:rPr>
              <a:t> 5. </a:t>
            </a:r>
            <a:r>
              <a:rPr lang="en-US" sz="2500" b="1" dirty="0" err="1" smtClean="0">
                <a:latin typeface="Arial" pitchFamily="34" charset="0"/>
                <a:cs typeface="Arial" pitchFamily="34" charset="0"/>
              </a:rPr>
              <a:t>sınıf</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ve öğretmen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tr-TR" sz="2500" b="1" dirty="0" smtClean="0">
                <a:latin typeface="Arial" pitchFamily="34" charset="0"/>
                <a:cs typeface="Arial" pitchFamily="34" charset="0"/>
              </a:rPr>
              <a:t>  kitap girişleri kontrol edilecektir</a:t>
            </a:r>
          </a:p>
          <a:p>
            <a:pPr>
              <a:buNone/>
            </a:pPr>
            <a:endParaRPr lang="tr-TR" sz="2500" b="1" dirty="0" smtClean="0">
              <a:latin typeface="Arial" pitchFamily="34" charset="0"/>
              <a:cs typeface="Arial" pitchFamily="34" charset="0"/>
            </a:endParaRPr>
          </a:p>
          <a:p>
            <a:r>
              <a:rPr lang="en-US" sz="2400" b="1" dirty="0" smtClean="0">
                <a:latin typeface="Arial" pitchFamily="34" charset="0"/>
                <a:cs typeface="Arial" pitchFamily="34" charset="0"/>
              </a:rPr>
              <a:t>SEÇMELİ DERSLER </a:t>
            </a:r>
            <a:r>
              <a:rPr lang="tr-TR" sz="2400" b="1" dirty="0" smtClean="0">
                <a:latin typeface="Arial" pitchFamily="34" charset="0"/>
                <a:cs typeface="Arial" pitchFamily="34" charset="0"/>
              </a:rPr>
              <a:t>: Temel Eğitim Genel Müdürlüğü’nün 06/02/2015 tarih ve 1320756 sayılı emirlerine göre ve öğrenci sayıları baz alınarak giriş yapılacaktır., </a:t>
            </a:r>
            <a:r>
              <a:rPr lang="tr-TR" sz="2400" b="1" u="sng" dirty="0" smtClean="0">
                <a:latin typeface="Arial" pitchFamily="34" charset="0"/>
                <a:cs typeface="Arial" pitchFamily="34" charset="0"/>
              </a:rPr>
              <a:t>bu seçimi yapılan dersler için bakanlığımız kitap basımı yapacaktır.</a:t>
            </a:r>
            <a:r>
              <a:rPr lang="tr-TR" sz="2800" b="1" dirty="0" smtClean="0">
                <a:solidFill>
                  <a:srgbClr val="FF0000"/>
                </a:solidFill>
                <a:latin typeface="Arial" pitchFamily="34" charset="0"/>
                <a:cs typeface="Arial" pitchFamily="34" charset="0"/>
              </a:rPr>
              <a:t> Daha sonradan seçilen dersler hiçbir şekilde değiştirilemeyecek</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17</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fontScale="92500"/>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7</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2018-2019</a:t>
            </a:r>
            <a:r>
              <a:rPr lang="tr-TR" sz="2500" b="1" dirty="0" smtClean="0">
                <a:latin typeface="Arial" pitchFamily="34" charset="0"/>
                <a:cs typeface="Arial" pitchFamily="34" charset="0"/>
              </a:rPr>
              <a:t> </a:t>
            </a:r>
            <a:r>
              <a:rPr lang="en-US" sz="2500" b="1" dirty="0" err="1" smtClean="0">
                <a:latin typeface="Arial" pitchFamily="34" charset="0"/>
                <a:cs typeface="Arial" pitchFamily="34" charset="0"/>
              </a:rPr>
              <a:t>Eğitim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ilçe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genelindeki</a:t>
            </a:r>
            <a:r>
              <a:rPr lang="en-US" sz="2500" b="1" dirty="0" smtClean="0">
                <a:latin typeface="Arial" pitchFamily="34" charset="0"/>
                <a:cs typeface="Arial" pitchFamily="34" charset="0"/>
              </a:rPr>
              <a:t>  6. </a:t>
            </a:r>
            <a:r>
              <a:rPr lang="en-US" sz="2500" b="1" dirty="0" err="1" smtClean="0">
                <a:latin typeface="Arial" pitchFamily="34" charset="0"/>
                <a:cs typeface="Arial" pitchFamily="34" charset="0"/>
              </a:rPr>
              <a:t>sınıf</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ve öğretmen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tr-TR" sz="2500" b="1" dirty="0" smtClean="0">
                <a:latin typeface="Arial" pitchFamily="34" charset="0"/>
                <a:cs typeface="Arial" pitchFamily="34" charset="0"/>
              </a:rPr>
              <a:t>  kitap girişleri kontrol edilecektir</a:t>
            </a:r>
            <a:r>
              <a:rPr lang="en-US" sz="2500" b="1" dirty="0" smtClean="0">
                <a:latin typeface="Arial" pitchFamily="34" charset="0"/>
                <a:cs typeface="Arial" pitchFamily="34" charset="0"/>
              </a:rPr>
              <a:t>. </a:t>
            </a:r>
            <a:endParaRPr lang="tr-TR" sz="2500" b="1" dirty="0" smtClean="0">
              <a:latin typeface="Arial" pitchFamily="34" charset="0"/>
              <a:cs typeface="Arial" pitchFamily="34" charset="0"/>
            </a:endParaRPr>
          </a:p>
          <a:p>
            <a:endParaRPr lang="tr-TR" sz="2500" b="1" dirty="0" smtClean="0">
              <a:latin typeface="Arial" pitchFamily="34" charset="0"/>
              <a:cs typeface="Arial" pitchFamily="34" charset="0"/>
            </a:endParaRPr>
          </a:p>
          <a:p>
            <a:r>
              <a:rPr lang="en-US" sz="2400" b="1" dirty="0" smtClean="0">
                <a:latin typeface="Arial" pitchFamily="34" charset="0"/>
                <a:cs typeface="Arial" pitchFamily="34" charset="0"/>
              </a:rPr>
              <a:t>SEÇMELİ DERSLER </a:t>
            </a:r>
            <a:r>
              <a:rPr lang="tr-TR" sz="2400" b="1" dirty="0" smtClean="0">
                <a:latin typeface="Arial" pitchFamily="34" charset="0"/>
                <a:cs typeface="Arial" pitchFamily="34" charset="0"/>
              </a:rPr>
              <a:t>: Temel Eğitim Genel Müdürlüğü’nün 06/02/2015 tarih ve 1320756 sayılı emirlerine göre ve öğrenci sayıları baz alınarak giriş yapılacaktır., </a:t>
            </a:r>
            <a:r>
              <a:rPr lang="tr-TR" sz="2400" b="1" u="sng" dirty="0" smtClean="0">
                <a:latin typeface="Arial" pitchFamily="34" charset="0"/>
                <a:cs typeface="Arial" pitchFamily="34" charset="0"/>
              </a:rPr>
              <a:t>bu seçimi yapılan dersler için bakanlığımız kitap basımı yapacaktır.</a:t>
            </a:r>
            <a:r>
              <a:rPr lang="tr-TR" sz="2800" b="1" dirty="0" smtClean="0">
                <a:solidFill>
                  <a:srgbClr val="FF0000"/>
                </a:solidFill>
                <a:latin typeface="Arial" pitchFamily="34" charset="0"/>
                <a:cs typeface="Arial" pitchFamily="34" charset="0"/>
              </a:rPr>
              <a:t> Daha sonradan seçilen dersler hiçbir şekilde değiştirilemeyecek</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18</a:t>
            </a:fld>
            <a:endParaRPr lang="tr-TR" dirty="0"/>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5184577"/>
          </a:xfrm>
        </p:spPr>
        <p:txBody>
          <a:bodyPr>
            <a:normAutofit fontScale="92500" lnSpcReduction="10000"/>
          </a:bodyPr>
          <a:lstStyle/>
          <a:p>
            <a:pPr marL="725488" indent="-363538" algn="just">
              <a:buNone/>
            </a:pPr>
            <a:endParaRPr lang="tr-TR" sz="2500" b="1" dirty="0">
              <a:latin typeface="Arial" pitchFamily="34" charset="0"/>
              <a:cs typeface="Arial" pitchFamily="34" charset="0"/>
            </a:endParaRPr>
          </a:p>
          <a:p>
            <a:pPr algn="ctr">
              <a:buNone/>
            </a:pPr>
            <a:r>
              <a:rPr lang="tr-TR" b="1" dirty="0" smtClean="0">
                <a:solidFill>
                  <a:srgbClr val="FF0000"/>
                </a:solidFill>
                <a:latin typeface="Arial" pitchFamily="34" charset="0"/>
                <a:cs typeface="Arial" pitchFamily="34" charset="0"/>
              </a:rPr>
              <a:t>8</a:t>
            </a:r>
            <a:r>
              <a:rPr lang="en-US" b="1" dirty="0" smtClean="0">
                <a:solidFill>
                  <a:srgbClr val="FF0000"/>
                </a:solidFill>
                <a:latin typeface="Arial" pitchFamily="34" charset="0"/>
                <a:cs typeface="Arial" pitchFamily="34" charset="0"/>
              </a:rPr>
              <a:t>. SINIFLAR </a:t>
            </a:r>
            <a:endParaRPr lang="tr-TR" b="1" dirty="0" smtClean="0">
              <a:solidFill>
                <a:srgbClr val="FF0000"/>
              </a:solidFill>
              <a:latin typeface="Arial" pitchFamily="34" charset="0"/>
              <a:cs typeface="Arial" pitchFamily="34" charset="0"/>
            </a:endParaRPr>
          </a:p>
          <a:p>
            <a:r>
              <a:rPr lang="en-US" b="1" dirty="0" smtClean="0">
                <a:latin typeface="Arial" pitchFamily="34" charset="0"/>
                <a:cs typeface="Arial" pitchFamily="34" charset="0"/>
              </a:rPr>
              <a:t>2018-2019</a:t>
            </a:r>
            <a:r>
              <a:rPr lang="tr-TR" b="1" dirty="0" smtClean="0">
                <a:latin typeface="Arial" pitchFamily="34" charset="0"/>
                <a:cs typeface="Arial" pitchFamily="34" charset="0"/>
              </a:rPr>
              <a:t> </a:t>
            </a:r>
            <a:r>
              <a:rPr lang="en-US" b="1" dirty="0" err="1" smtClean="0">
                <a:latin typeface="Arial" pitchFamily="34" charset="0"/>
                <a:cs typeface="Arial" pitchFamily="34" charset="0"/>
              </a:rPr>
              <a:t>Eğitim</a:t>
            </a:r>
            <a:r>
              <a:rPr lang="en-US" b="1" dirty="0" smtClean="0">
                <a:latin typeface="Arial" pitchFamily="34" charset="0"/>
                <a:cs typeface="Arial" pitchFamily="34" charset="0"/>
              </a:rPr>
              <a:t> </a:t>
            </a:r>
            <a:r>
              <a:rPr lang="en-US" b="1" dirty="0" err="1" smtClean="0">
                <a:latin typeface="Arial" pitchFamily="34" charset="0"/>
                <a:cs typeface="Arial" pitchFamily="34" charset="0"/>
              </a:rPr>
              <a:t>Öğretim</a:t>
            </a:r>
            <a:r>
              <a:rPr lang="en-US" b="1" dirty="0" smtClean="0">
                <a:latin typeface="Arial" pitchFamily="34" charset="0"/>
                <a:cs typeface="Arial" pitchFamily="34" charset="0"/>
              </a:rPr>
              <a:t> </a:t>
            </a:r>
            <a:r>
              <a:rPr lang="en-US" b="1" dirty="0" err="1" smtClean="0">
                <a:latin typeface="Arial" pitchFamily="34" charset="0"/>
                <a:cs typeface="Arial" pitchFamily="34" charset="0"/>
              </a:rPr>
              <a:t>Yılında</a:t>
            </a:r>
            <a:r>
              <a:rPr lang="en-US" b="1" dirty="0" smtClean="0">
                <a:latin typeface="Arial" pitchFamily="34" charset="0"/>
                <a:cs typeface="Arial" pitchFamily="34" charset="0"/>
              </a:rPr>
              <a:t> </a:t>
            </a:r>
            <a:r>
              <a:rPr lang="en-US" b="1" dirty="0" err="1" smtClean="0">
                <a:latin typeface="Arial" pitchFamily="34" charset="0"/>
                <a:cs typeface="Arial" pitchFamily="34" charset="0"/>
              </a:rPr>
              <a:t>ilçe</a:t>
            </a:r>
            <a:r>
              <a:rPr lang="en-US" b="1" dirty="0" smtClean="0">
                <a:latin typeface="Arial" pitchFamily="34" charset="0"/>
                <a:cs typeface="Arial" pitchFamily="34" charset="0"/>
              </a:rPr>
              <a:t> </a:t>
            </a:r>
            <a:r>
              <a:rPr lang="en-US" b="1" dirty="0" err="1" smtClean="0">
                <a:latin typeface="Arial" pitchFamily="34" charset="0"/>
                <a:cs typeface="Arial" pitchFamily="34" charset="0"/>
              </a:rPr>
              <a:t>genelindeki</a:t>
            </a:r>
            <a:r>
              <a:rPr lang="en-US" b="1" dirty="0" smtClean="0">
                <a:latin typeface="Arial" pitchFamily="34" charset="0"/>
                <a:cs typeface="Arial" pitchFamily="34" charset="0"/>
              </a:rPr>
              <a:t>  7. </a:t>
            </a:r>
            <a:r>
              <a:rPr lang="en-US" b="1" dirty="0" err="1" smtClean="0">
                <a:latin typeface="Arial" pitchFamily="34" charset="0"/>
                <a:cs typeface="Arial" pitchFamily="34" charset="0"/>
              </a:rPr>
              <a:t>sınıf</a:t>
            </a:r>
            <a:r>
              <a:rPr lang="en-US" b="1" dirty="0" smtClean="0">
                <a:latin typeface="Arial" pitchFamily="34" charset="0"/>
                <a:cs typeface="Arial" pitchFamily="34" charset="0"/>
              </a:rPr>
              <a:t> </a:t>
            </a:r>
            <a:r>
              <a:rPr lang="en-US" b="1" dirty="0" err="1" smtClean="0">
                <a:latin typeface="Arial" pitchFamily="34" charset="0"/>
                <a:cs typeface="Arial" pitchFamily="34" charset="0"/>
              </a:rPr>
              <a:t>öğrenci</a:t>
            </a:r>
            <a:r>
              <a:rPr lang="en-US" b="1" dirty="0" smtClean="0">
                <a:latin typeface="Arial" pitchFamily="34" charset="0"/>
                <a:cs typeface="Arial" pitchFamily="34" charset="0"/>
              </a:rPr>
              <a:t> </a:t>
            </a:r>
            <a:r>
              <a:rPr lang="tr-TR" b="1" dirty="0" smtClean="0">
                <a:latin typeface="Arial" pitchFamily="34" charset="0"/>
                <a:cs typeface="Arial" pitchFamily="34" charset="0"/>
              </a:rPr>
              <a:t>ve öğretmen </a:t>
            </a:r>
            <a:r>
              <a:rPr lang="en-US" b="1" dirty="0" err="1" smtClean="0">
                <a:latin typeface="Arial" pitchFamily="34" charset="0"/>
                <a:cs typeface="Arial" pitchFamily="34" charset="0"/>
              </a:rPr>
              <a:t>sayıları</a:t>
            </a:r>
            <a:r>
              <a:rPr lang="en-US" b="1" dirty="0" smtClean="0">
                <a:latin typeface="Arial" pitchFamily="34" charset="0"/>
                <a:cs typeface="Arial" pitchFamily="34" charset="0"/>
              </a:rPr>
              <a:t> </a:t>
            </a:r>
            <a:r>
              <a:rPr lang="en-US" b="1" dirty="0" err="1" smtClean="0">
                <a:latin typeface="Arial" pitchFamily="34" charset="0"/>
                <a:cs typeface="Arial" pitchFamily="34" charset="0"/>
              </a:rPr>
              <a:t>dikkate</a:t>
            </a:r>
            <a:r>
              <a:rPr lang="en-US" b="1" dirty="0" smtClean="0">
                <a:latin typeface="Arial" pitchFamily="34" charset="0"/>
                <a:cs typeface="Arial" pitchFamily="34" charset="0"/>
              </a:rPr>
              <a:t> </a:t>
            </a:r>
            <a:r>
              <a:rPr lang="en-US" b="1" dirty="0" err="1" smtClean="0">
                <a:latin typeface="Arial" pitchFamily="34" charset="0"/>
                <a:cs typeface="Arial" pitchFamily="34" charset="0"/>
              </a:rPr>
              <a:t>alınarak</a:t>
            </a:r>
            <a:r>
              <a:rPr lang="tr-TR" b="1" dirty="0" smtClean="0">
                <a:latin typeface="Arial" pitchFamily="34" charset="0"/>
                <a:cs typeface="Arial" pitchFamily="34" charset="0"/>
              </a:rPr>
              <a:t>  kitap girişleri kontrol edilecektir</a:t>
            </a:r>
            <a:r>
              <a:rPr lang="en-US" b="1" dirty="0" smtClean="0">
                <a:latin typeface="Arial" pitchFamily="34" charset="0"/>
                <a:cs typeface="Arial" pitchFamily="34" charset="0"/>
              </a:rPr>
              <a:t>. </a:t>
            </a:r>
            <a:endParaRPr lang="tr-TR" b="1" dirty="0" smtClean="0">
              <a:latin typeface="Arial" pitchFamily="34" charset="0"/>
              <a:cs typeface="Arial" pitchFamily="34" charset="0"/>
            </a:endParaRPr>
          </a:p>
          <a:p>
            <a:pPr>
              <a:buNone/>
            </a:pPr>
            <a:endParaRPr lang="tr-TR" b="1" dirty="0" smtClean="0">
              <a:latin typeface="Arial" pitchFamily="34" charset="0"/>
              <a:cs typeface="Arial" pitchFamily="34" charset="0"/>
            </a:endParaRPr>
          </a:p>
          <a:p>
            <a:r>
              <a:rPr lang="en-US" b="1" dirty="0" smtClean="0">
                <a:latin typeface="Arial" pitchFamily="34" charset="0"/>
                <a:cs typeface="Arial" pitchFamily="34" charset="0"/>
              </a:rPr>
              <a:t>SEÇMELİ DERSLER </a:t>
            </a:r>
            <a:r>
              <a:rPr lang="tr-TR" b="1" dirty="0" smtClean="0">
                <a:latin typeface="Arial" pitchFamily="34" charset="0"/>
                <a:cs typeface="Arial" pitchFamily="34" charset="0"/>
              </a:rPr>
              <a:t>: Temel Eğitim Genel Müdürlüğü’nün 06/02/2015 tarih ve 1320756 sayılı emirlerine göre ve öğrenci sayıları baz alınarak giriş yapılacaktır. </a:t>
            </a:r>
            <a:r>
              <a:rPr lang="tr-TR" b="1" u="sng" dirty="0" smtClean="0">
                <a:latin typeface="Arial" pitchFamily="34" charset="0"/>
                <a:cs typeface="Arial" pitchFamily="34" charset="0"/>
              </a:rPr>
              <a:t>bu seçimi yapılan dersler için bakanlığımız kitap basımı yapacaktır.</a:t>
            </a:r>
            <a:r>
              <a:rPr lang="tr-TR" b="1" dirty="0" smtClean="0">
                <a:solidFill>
                  <a:srgbClr val="FF0000"/>
                </a:solidFill>
                <a:latin typeface="Arial" pitchFamily="34" charset="0"/>
                <a:cs typeface="Arial" pitchFamily="34" charset="0"/>
              </a:rPr>
              <a:t> Daha sonradan seçilen dersler hiçbir şekilde değiştirilemeyecek</a:t>
            </a:r>
            <a:endParaRPr lang="tr-TR" b="1" dirty="0" smtClean="0">
              <a:latin typeface="Arial" pitchFamily="34" charset="0"/>
              <a:cs typeface="Arial" pitchFamily="34" charset="0"/>
            </a:endParaRPr>
          </a:p>
          <a:p>
            <a:pPr>
              <a:buNone/>
            </a:pP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19</a:t>
            </a:fld>
            <a:endParaRPr lang="tr-TR" dirty="0"/>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836712"/>
            <a:ext cx="8229600" cy="5026563"/>
          </a:xfrm>
        </p:spPr>
        <p:txBody>
          <a:bodyPr>
            <a:normAutofit fontScale="92500" lnSpcReduction="10000"/>
          </a:bodyPr>
          <a:lstStyle/>
          <a:p>
            <a:pPr algn="just"/>
            <a:r>
              <a:rPr lang="tr-TR" sz="2500" b="1" dirty="0" smtClean="0">
                <a:latin typeface="Arial" pitchFamily="34" charset="0"/>
                <a:cs typeface="Arial" pitchFamily="34" charset="0"/>
              </a:rPr>
              <a:t>2006-2007 eğitim-öğretim yılından itibaren ders kitabı ihtiyacı, okul/kurum müdürlükleri tarafından kitap seçim modülüne girilmekte ve kitapların temin edilerek dağıtılmasında kitap seçim modülüne girilen veriler esas alınmaktadır.</a:t>
            </a:r>
          </a:p>
          <a:p>
            <a:pPr algn="just"/>
            <a:r>
              <a:rPr lang="tr-TR" sz="2500" b="1" dirty="0" smtClean="0">
                <a:latin typeface="Arial" pitchFamily="34" charset="0"/>
                <a:cs typeface="Arial" pitchFamily="34" charset="0"/>
              </a:rPr>
              <a:t>Ancak, bazı okul/kurum idarecileri ücretsiz ders kitapları ihtiyaç girişine gerekli önem ve hassasiyeti göstermemekte, kitap ihtiyaçlarını girmemekte ya da sistemi kullanmakta zorluk yaşamakta ve bu nedenle de kitap ihtiyaçlarının zamanında ve eksiksiz olarak tespiti mümkün olmamaktadır.</a:t>
            </a:r>
          </a:p>
          <a:p>
            <a:pPr algn="just"/>
            <a:r>
              <a:rPr lang="tr-TR" sz="2400" b="1" dirty="0" smtClean="0">
                <a:latin typeface="Arial" pitchFamily="34" charset="0"/>
                <a:cs typeface="Arial" pitchFamily="34" charset="0"/>
              </a:rPr>
              <a:t>Sistemde kontrol mekanizması bulunmasına rağmen Okul/kurum müdürlüklerince Modüle girilen veriler bazı okul müdürlüklerince kurulan komisyon tarafından  gerektiği gibi kontrol edilmemektedir.</a:t>
            </a:r>
          </a:p>
          <a:p>
            <a:pPr algn="just"/>
            <a:endParaRPr lang="tr-TR" sz="2500" b="1" dirty="0" smtClean="0">
              <a:latin typeface="Arial" pitchFamily="34" charset="0"/>
              <a:cs typeface="Arial" pitchFamily="34" charset="0"/>
            </a:endParaRPr>
          </a:p>
          <a:p>
            <a:pPr algn="just"/>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a:t>
            </a:fld>
            <a:endParaRPr lang="tr-TR" dirty="0"/>
          </a:p>
        </p:txBody>
      </p:sp>
      <p:sp>
        <p:nvSpPr>
          <p:cNvPr id="4" name="Başlık 3"/>
          <p:cNvSpPr>
            <a:spLocks noGrp="1"/>
          </p:cNvSpPr>
          <p:nvPr>
            <p:ph type="title"/>
          </p:nvPr>
        </p:nvSpPr>
        <p:spPr>
          <a:xfrm>
            <a:off x="457200" y="188640"/>
            <a:ext cx="8229600" cy="720080"/>
          </a:xfrm>
        </p:spPr>
        <p:txBody>
          <a:bodyPr>
            <a:normAutofit/>
          </a:bodyPr>
          <a:lstStyle/>
          <a:p>
            <a:pPr algn="ctr"/>
            <a:r>
              <a:rPr lang="tr-TR" sz="2500" b="1" dirty="0">
                <a:solidFill>
                  <a:srgbClr val="C00000"/>
                </a:solidFill>
                <a:latin typeface="Arial" pitchFamily="34" charset="0"/>
                <a:cs typeface="Arial" pitchFamily="34" charset="0"/>
              </a:rPr>
              <a:t>DERS </a:t>
            </a:r>
            <a:r>
              <a:rPr lang="tr-TR" sz="2500" b="1" dirty="0">
                <a:solidFill>
                  <a:srgbClr val="C00000"/>
                </a:solidFill>
                <a:latin typeface="Times New Roman" pitchFamily="18" charset="0"/>
                <a:cs typeface="Times New Roman" pitchFamily="18" charset="0"/>
              </a:rPr>
              <a:t>KİTABI İHTİYACININ BELİRLENMESİ</a:t>
            </a:r>
            <a:endParaRPr lang="tr-TR"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298205857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80728"/>
            <a:ext cx="8229600" cy="4896545"/>
          </a:xfrm>
        </p:spPr>
        <p:txBody>
          <a:bodyPr>
            <a:normAutofit/>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9</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2018-2019</a:t>
            </a:r>
            <a:r>
              <a:rPr lang="tr-TR" sz="2500" b="1" dirty="0" smtClean="0">
                <a:latin typeface="Arial" pitchFamily="34" charset="0"/>
                <a:cs typeface="Arial" pitchFamily="34" charset="0"/>
              </a:rPr>
              <a:t> </a:t>
            </a:r>
            <a:r>
              <a:rPr lang="en-US" sz="2500" b="1" dirty="0" err="1" smtClean="0">
                <a:latin typeface="Arial" pitchFamily="34" charset="0"/>
                <a:cs typeface="Arial" pitchFamily="34" charset="0"/>
              </a:rPr>
              <a:t>Eğitim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Ortaöğretim kurumları 9. sınıf kitap girişlerini mutlaka ilçe milli eğitim müdürlüğü ile birlikte koordine etmelidir </a:t>
            </a:r>
            <a:r>
              <a:rPr lang="en-US" sz="2500" b="1" dirty="0" err="1" smtClean="0">
                <a:solidFill>
                  <a:srgbClr val="FF0000"/>
                </a:solidFill>
                <a:latin typeface="Arial" pitchFamily="34" charset="0"/>
                <a:cs typeface="Arial" pitchFamily="34" charset="0"/>
              </a:rPr>
              <a:t>ilçe</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genelindeki</a:t>
            </a:r>
            <a:r>
              <a:rPr lang="en-US" sz="2500" b="1" dirty="0" smtClean="0">
                <a:solidFill>
                  <a:srgbClr val="FF0000"/>
                </a:solidFill>
                <a:latin typeface="Arial" pitchFamily="34" charset="0"/>
                <a:cs typeface="Arial" pitchFamily="34" charset="0"/>
              </a:rPr>
              <a:t>  8. </a:t>
            </a:r>
            <a:r>
              <a:rPr lang="en-US" sz="2500" b="1" dirty="0" err="1" smtClean="0">
                <a:solidFill>
                  <a:srgbClr val="FF0000"/>
                </a:solidFill>
                <a:latin typeface="Arial" pitchFamily="34" charset="0"/>
                <a:cs typeface="Arial" pitchFamily="34" charset="0"/>
              </a:rPr>
              <a:t>sınıf</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öğrenci</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sayıları</a:t>
            </a:r>
            <a:r>
              <a:rPr lang="tr-TR" sz="2500" b="1" dirty="0" smtClean="0">
                <a:solidFill>
                  <a:srgbClr val="FF0000"/>
                </a:solidFill>
                <a:latin typeface="Arial" pitchFamily="34" charset="0"/>
                <a:cs typeface="Arial" pitchFamily="34" charset="0"/>
              </a:rPr>
              <a:t>,</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sınıf</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tekrarları</a:t>
            </a:r>
            <a:r>
              <a:rPr lang="tr-TR" sz="2500" b="1" dirty="0" smtClean="0">
                <a:solidFill>
                  <a:srgbClr val="FF0000"/>
                </a:solidFill>
                <a:latin typeface="Arial" pitchFamily="34" charset="0"/>
                <a:cs typeface="Arial" pitchFamily="34" charset="0"/>
              </a:rPr>
              <a:t> ve istatistiki bilgiler de </a:t>
            </a:r>
            <a:r>
              <a:rPr lang="en-US" sz="2500" b="1" dirty="0" err="1" smtClean="0">
                <a:solidFill>
                  <a:srgbClr val="FF0000"/>
                </a:solidFill>
                <a:latin typeface="Arial" pitchFamily="34" charset="0"/>
                <a:cs typeface="Arial" pitchFamily="34" charset="0"/>
              </a:rPr>
              <a:t>dikkate</a:t>
            </a:r>
            <a:r>
              <a:rPr lang="en-US" sz="2500" b="1" dirty="0" smtClean="0">
                <a:solidFill>
                  <a:srgbClr val="FF0000"/>
                </a:solidFill>
                <a:latin typeface="Arial" pitchFamily="34" charset="0"/>
                <a:cs typeface="Arial" pitchFamily="34" charset="0"/>
              </a:rPr>
              <a:t> </a:t>
            </a:r>
            <a:r>
              <a:rPr lang="tr-TR" sz="2500" b="1" dirty="0" smtClean="0">
                <a:solidFill>
                  <a:srgbClr val="FF0000"/>
                </a:solidFill>
                <a:latin typeface="Arial" pitchFamily="34" charset="0"/>
                <a:cs typeface="Arial" pitchFamily="34" charset="0"/>
              </a:rPr>
              <a:t>alınarak </a:t>
            </a:r>
            <a:r>
              <a:rPr lang="tr-TR" sz="2500" b="1" dirty="0" smtClean="0">
                <a:latin typeface="Arial" pitchFamily="34" charset="0"/>
                <a:cs typeface="Arial" pitchFamily="34" charset="0"/>
              </a:rPr>
              <a:t>kitap girişleri yapılmalıdır. </a:t>
            </a:r>
          </a:p>
          <a:p>
            <a:r>
              <a:rPr lang="en-US" sz="2500" b="1" dirty="0" smtClean="0">
                <a:latin typeface="Arial" pitchFamily="34" charset="0"/>
                <a:cs typeface="Arial" pitchFamily="34" charset="0"/>
              </a:rPr>
              <a:t> 9. </a:t>
            </a:r>
            <a:r>
              <a:rPr lang="en-US" sz="2500" b="1" dirty="0" err="1" smtClean="0">
                <a:latin typeface="Arial" pitchFamily="34" charset="0"/>
                <a:cs typeface="Arial" pitchFamily="34" charset="0"/>
              </a:rPr>
              <a:t>sınıfta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okutulan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ders</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kitaplarının</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zorunlu dersleri </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aynı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miktarda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ol</a:t>
            </a:r>
            <a:r>
              <a:rPr lang="tr-TR" sz="2500" b="1" dirty="0" smtClean="0">
                <a:latin typeface="Arial" pitchFamily="34" charset="0"/>
                <a:cs typeface="Arial" pitchFamily="34" charset="0"/>
              </a:rPr>
              <a:t>malı, öğretmen sayılarına göre bir miktar farklılık olabilir bunun dışında  unutulan ders kitabı olmamalıdır.</a:t>
            </a: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20</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FF0000"/>
                </a:solidFill>
                <a:latin typeface="Arial" pitchFamily="34" charset="0"/>
                <a:cs typeface="Arial" pitchFamily="34" charset="0"/>
              </a:rPr>
              <a:t>DERS KİTABI İHTİYACININ BELİRLENMESİ</a:t>
            </a: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fontScale="92500" lnSpcReduction="20000"/>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10</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pPr lvl="0"/>
            <a:r>
              <a:rPr lang="en-US" b="1" dirty="0" smtClean="0">
                <a:latin typeface="Arial" pitchFamily="34" charset="0"/>
                <a:cs typeface="Arial" pitchFamily="34" charset="0"/>
              </a:rPr>
              <a:t>10. </a:t>
            </a:r>
            <a:r>
              <a:rPr lang="en-US" b="1" dirty="0" err="1" smtClean="0">
                <a:latin typeface="Arial" pitchFamily="34" charset="0"/>
                <a:cs typeface="Arial" pitchFamily="34" charset="0"/>
              </a:rPr>
              <a:t>sınıflar</a:t>
            </a:r>
            <a:r>
              <a:rPr lang="en-US" b="1" dirty="0" smtClean="0">
                <a:latin typeface="Arial" pitchFamily="34" charset="0"/>
                <a:cs typeface="Arial" pitchFamily="34" charset="0"/>
              </a:rPr>
              <a:t> </a:t>
            </a:r>
            <a:r>
              <a:rPr lang="en-US" b="1" dirty="0" err="1" smtClean="0">
                <a:latin typeface="Arial" pitchFamily="34" charset="0"/>
                <a:cs typeface="Arial" pitchFamily="34" charset="0"/>
              </a:rPr>
              <a:t>için</a:t>
            </a:r>
            <a:r>
              <a:rPr lang="en-US" b="1" dirty="0" smtClean="0">
                <a:latin typeface="Arial" pitchFamily="34" charset="0"/>
                <a:cs typeface="Arial" pitchFamily="34" charset="0"/>
              </a:rPr>
              <a:t> </a:t>
            </a:r>
            <a:r>
              <a:rPr lang="en-US" b="1" dirty="0" err="1" smtClean="0">
                <a:latin typeface="Arial" pitchFamily="34" charset="0"/>
                <a:cs typeface="Arial" pitchFamily="34" charset="0"/>
              </a:rPr>
              <a:t>kitap</a:t>
            </a:r>
            <a:r>
              <a:rPr lang="en-US" b="1" dirty="0" smtClean="0">
                <a:latin typeface="Arial" pitchFamily="34" charset="0"/>
                <a:cs typeface="Arial" pitchFamily="34" charset="0"/>
              </a:rPr>
              <a:t> </a:t>
            </a:r>
            <a:r>
              <a:rPr lang="en-US" b="1" dirty="0" err="1" smtClean="0">
                <a:latin typeface="Arial" pitchFamily="34" charset="0"/>
                <a:cs typeface="Arial" pitchFamily="34" charset="0"/>
              </a:rPr>
              <a:t>girişleri</a:t>
            </a:r>
            <a:r>
              <a:rPr lang="en-US" b="1" dirty="0" smtClean="0">
                <a:latin typeface="Arial" pitchFamily="34" charset="0"/>
                <a:cs typeface="Arial" pitchFamily="34" charset="0"/>
              </a:rPr>
              <a:t> </a:t>
            </a:r>
            <a:r>
              <a:rPr lang="en-US" b="1" dirty="0" err="1" smtClean="0">
                <a:latin typeface="Arial" pitchFamily="34" charset="0"/>
                <a:cs typeface="Arial" pitchFamily="34" charset="0"/>
              </a:rPr>
              <a:t>yapılırken</a:t>
            </a:r>
            <a:r>
              <a:rPr lang="en-US" b="1" dirty="0" smtClean="0">
                <a:latin typeface="Arial" pitchFamily="34" charset="0"/>
                <a:cs typeface="Arial" pitchFamily="34" charset="0"/>
              </a:rPr>
              <a:t> </a:t>
            </a:r>
            <a:r>
              <a:rPr lang="tr-TR" b="1" dirty="0" smtClean="0">
                <a:latin typeface="Arial" pitchFamily="34" charset="0"/>
                <a:cs typeface="Arial" pitchFamily="34" charset="0"/>
              </a:rPr>
              <a:t> 9</a:t>
            </a:r>
            <a:r>
              <a:rPr lang="en-US" b="1" dirty="0" smtClean="0">
                <a:latin typeface="Arial" pitchFamily="34" charset="0"/>
                <a:cs typeface="Arial" pitchFamily="34" charset="0"/>
              </a:rPr>
              <a:t>. </a:t>
            </a:r>
            <a:r>
              <a:rPr lang="tr-TR" b="1" dirty="0" smtClean="0">
                <a:latin typeface="Arial" pitchFamily="34" charset="0"/>
                <a:cs typeface="Arial" pitchFamily="34" charset="0"/>
              </a:rPr>
              <a:t>s</a:t>
            </a:r>
            <a:r>
              <a:rPr lang="en-US" b="1" dirty="0" err="1" smtClean="0">
                <a:latin typeface="Arial" pitchFamily="34" charset="0"/>
                <a:cs typeface="Arial" pitchFamily="34" charset="0"/>
              </a:rPr>
              <a:t>ınıftan</a:t>
            </a:r>
            <a:r>
              <a:rPr lang="en-US" b="1" dirty="0" smtClean="0">
                <a:latin typeface="Arial" pitchFamily="34" charset="0"/>
                <a:cs typeface="Arial" pitchFamily="34" charset="0"/>
              </a:rPr>
              <a:t> </a:t>
            </a:r>
            <a:r>
              <a:rPr lang="tr-TR" b="1" dirty="0" smtClean="0">
                <a:latin typeface="Arial" pitchFamily="34" charset="0"/>
                <a:cs typeface="Arial" pitchFamily="34" charset="0"/>
              </a:rPr>
              <a:t>10. sınıfa geçecek </a:t>
            </a:r>
            <a:r>
              <a:rPr lang="en-US" b="1" dirty="0" err="1" smtClean="0">
                <a:latin typeface="Arial" pitchFamily="34" charset="0"/>
                <a:cs typeface="Arial" pitchFamily="34" charset="0"/>
              </a:rPr>
              <a:t>olan</a:t>
            </a:r>
            <a:r>
              <a:rPr lang="en-US" b="1" dirty="0" smtClean="0">
                <a:latin typeface="Arial" pitchFamily="34" charset="0"/>
                <a:cs typeface="Arial" pitchFamily="34" charset="0"/>
              </a:rPr>
              <a:t> </a:t>
            </a:r>
            <a:r>
              <a:rPr lang="en-US" b="1" dirty="0" err="1" smtClean="0">
                <a:latin typeface="Arial" pitchFamily="34" charset="0"/>
                <a:cs typeface="Arial" pitchFamily="34" charset="0"/>
              </a:rPr>
              <a:t>öğrenci</a:t>
            </a:r>
            <a:r>
              <a:rPr lang="en-US" b="1" dirty="0" smtClean="0">
                <a:latin typeface="Arial" pitchFamily="34" charset="0"/>
                <a:cs typeface="Arial" pitchFamily="34" charset="0"/>
              </a:rPr>
              <a:t> </a:t>
            </a:r>
            <a:r>
              <a:rPr lang="en-US" b="1" dirty="0" err="1" smtClean="0">
                <a:latin typeface="Arial" pitchFamily="34" charset="0"/>
                <a:cs typeface="Arial" pitchFamily="34" charset="0"/>
              </a:rPr>
              <a:t>sayıları</a:t>
            </a:r>
            <a:r>
              <a:rPr lang="en-US" b="1" dirty="0" smtClean="0">
                <a:latin typeface="Arial" pitchFamily="34" charset="0"/>
                <a:cs typeface="Arial" pitchFamily="34" charset="0"/>
              </a:rPr>
              <a:t> </a:t>
            </a:r>
            <a:r>
              <a:rPr lang="en-US" b="1" dirty="0" err="1" smtClean="0">
                <a:latin typeface="Arial" pitchFamily="34" charset="0"/>
                <a:cs typeface="Arial" pitchFamily="34" charset="0"/>
              </a:rPr>
              <a:t>dikkate</a:t>
            </a:r>
            <a:r>
              <a:rPr lang="en-US" b="1" dirty="0" smtClean="0">
                <a:latin typeface="Arial" pitchFamily="34" charset="0"/>
                <a:cs typeface="Arial" pitchFamily="34" charset="0"/>
              </a:rPr>
              <a:t> </a:t>
            </a:r>
            <a:r>
              <a:rPr lang="en-US" b="1" dirty="0" err="1" smtClean="0">
                <a:latin typeface="Arial" pitchFamily="34" charset="0"/>
                <a:cs typeface="Arial" pitchFamily="34" charset="0"/>
              </a:rPr>
              <a:t>alınaca</a:t>
            </a:r>
            <a:r>
              <a:rPr lang="tr-TR" b="1" dirty="0" err="1" smtClean="0">
                <a:latin typeface="Arial" pitchFamily="34" charset="0"/>
                <a:cs typeface="Arial" pitchFamily="34" charset="0"/>
              </a:rPr>
              <a:t>ktır</a:t>
            </a:r>
            <a:r>
              <a:rPr lang="tr-TR" b="1" dirty="0" smtClean="0">
                <a:latin typeface="Arial" pitchFamily="34" charset="0"/>
                <a:cs typeface="Arial" pitchFamily="34" charset="0"/>
              </a:rPr>
              <a:t>.</a:t>
            </a:r>
          </a:p>
          <a:p>
            <a:pPr lvl="0">
              <a:buNone/>
            </a:pPr>
            <a:endParaRPr lang="tr-TR" b="1" dirty="0" smtClean="0">
              <a:latin typeface="Arial" pitchFamily="34" charset="0"/>
              <a:cs typeface="Arial" pitchFamily="34" charset="0"/>
            </a:endParaRPr>
          </a:p>
          <a:p>
            <a:pPr lvl="0"/>
            <a:r>
              <a:rPr lang="tr-TR" b="1" dirty="0" smtClean="0">
                <a:latin typeface="Arial" pitchFamily="34" charset="0"/>
                <a:cs typeface="Arial" pitchFamily="34" charset="0"/>
              </a:rPr>
              <a:t>9. sınıflardaki sınıf tekrarları göz önüne alındığında 10. sınıflarda fazla kitap israfı olmaktadır.  </a:t>
            </a:r>
            <a:r>
              <a:rPr lang="tr-TR" b="1" dirty="0" smtClean="0">
                <a:solidFill>
                  <a:srgbClr val="FF0000"/>
                </a:solidFill>
                <a:latin typeface="Arial" pitchFamily="34" charset="0"/>
                <a:cs typeface="Arial" pitchFamily="34" charset="0"/>
              </a:rPr>
              <a:t>Özellikle meslek liselerince 1 </a:t>
            </a:r>
            <a:r>
              <a:rPr lang="tr-TR" b="1" dirty="0" err="1" smtClean="0">
                <a:solidFill>
                  <a:srgbClr val="FF0000"/>
                </a:solidFill>
                <a:latin typeface="Arial" pitchFamily="34" charset="0"/>
                <a:cs typeface="Arial" pitchFamily="34" charset="0"/>
              </a:rPr>
              <a:t>tk</a:t>
            </a:r>
            <a:r>
              <a:rPr lang="tr-TR" b="1" dirty="0" smtClean="0">
                <a:solidFill>
                  <a:srgbClr val="FF0000"/>
                </a:solidFill>
                <a:latin typeface="Arial" pitchFamily="34" charset="0"/>
                <a:cs typeface="Arial" pitchFamily="34" charset="0"/>
              </a:rPr>
              <a:t>. dahi 10. sınıflar için fazla kitap girişi yapılmayacaktır.</a:t>
            </a:r>
          </a:p>
          <a:p>
            <a:pPr lvl="0"/>
            <a:endParaRPr lang="tr-TR" b="1" dirty="0" smtClean="0">
              <a:latin typeface="Arial" pitchFamily="34" charset="0"/>
              <a:cs typeface="Arial" pitchFamily="34" charset="0"/>
            </a:endParaRPr>
          </a:p>
          <a:p>
            <a:r>
              <a:rPr lang="en-US" b="1" dirty="0" smtClean="0">
                <a:latin typeface="Arial" pitchFamily="34" charset="0"/>
                <a:cs typeface="Arial" pitchFamily="34" charset="0"/>
              </a:rPr>
              <a:t>SEÇMELİ DERSLERİ SADECE  O DERSİ OKUYACAK OLAN ÖĞRENCİ SAYISINA GÖRE GİRİLECEKTİR</a:t>
            </a:r>
            <a:r>
              <a:rPr lang="en-US" sz="2500" b="1" dirty="0" smtClean="0">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21</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lnSpcReduction="10000"/>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11</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11. </a:t>
            </a:r>
            <a:r>
              <a:rPr lang="en-US" sz="2500" b="1" dirty="0" err="1" smtClean="0">
                <a:latin typeface="Arial" pitchFamily="34" charset="0"/>
                <a:cs typeface="Arial" pitchFamily="34" charset="0"/>
              </a:rPr>
              <a:t>sınıflar</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için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yapılırken</a:t>
            </a:r>
            <a:r>
              <a:rPr lang="en-US" sz="2500" b="1" dirty="0" smtClean="0">
                <a:latin typeface="Arial" pitchFamily="34" charset="0"/>
                <a:cs typeface="Arial" pitchFamily="34" charset="0"/>
              </a:rPr>
              <a:t> 10. </a:t>
            </a:r>
            <a:r>
              <a:rPr lang="en-US" sz="2500" b="1" dirty="0" err="1" smtClean="0">
                <a:latin typeface="Arial" pitchFamily="34" charset="0"/>
                <a:cs typeface="Arial" pitchFamily="34" charset="0"/>
              </a:rPr>
              <a:t>sınıfl</a:t>
            </a:r>
            <a:r>
              <a:rPr lang="tr-TR" sz="2500" b="1" dirty="0" smtClean="0">
                <a:latin typeface="Arial" pitchFamily="34" charset="0"/>
                <a:cs typeface="Arial" pitchFamily="34" charset="0"/>
              </a:rPr>
              <a:t>tan 11.sınıfa geçecek olan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alınacağı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gibi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alanlar</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konusunda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hassas</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davranılmalıdır</a:t>
            </a:r>
            <a:r>
              <a:rPr lang="en-US" sz="2500" b="1" dirty="0" smtClean="0">
                <a:latin typeface="Arial" pitchFamily="34" charset="0"/>
                <a:cs typeface="Arial" pitchFamily="34" charset="0"/>
              </a:rPr>
              <a:t>. </a:t>
            </a:r>
            <a:endParaRPr lang="tr-TR" sz="2500" b="1" dirty="0" smtClean="0">
              <a:latin typeface="Arial" pitchFamily="34" charset="0"/>
              <a:cs typeface="Arial" pitchFamily="34" charset="0"/>
            </a:endParaRPr>
          </a:p>
          <a:p>
            <a:r>
              <a:rPr lang="tr-TR" sz="2500" b="1" i="1" u="sng" dirty="0" smtClean="0">
                <a:solidFill>
                  <a:srgbClr val="FF0000"/>
                </a:solidFill>
                <a:latin typeface="Arial" pitchFamily="34" charset="0"/>
                <a:cs typeface="Arial" pitchFamily="34" charset="0"/>
              </a:rPr>
              <a:t>10.sınıftan 11. sınıfa geçen tüm öğrenciler için aynı kitaplar girilmeyecek, alanlar (sayısal, sözel, vb.) istatistiki bilgiler göz önüne alınarak giriş yapılacaktır</a:t>
            </a:r>
          </a:p>
          <a:p>
            <a:r>
              <a:rPr lang="en-US" sz="2500" b="1" dirty="0" smtClean="0">
                <a:latin typeface="Arial" pitchFamily="34" charset="0"/>
                <a:cs typeface="Arial" pitchFamily="34" charset="0"/>
              </a:rPr>
              <a:t> SEÇMELİ DERSLERİ SADECE  O DERSİ OKUYACAK OLAN ÖĞRENCİ SAYISINA GÖRE GİRİLECEKTİR.</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22</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a:bodyPr>
          <a:lstStyle/>
          <a:p>
            <a:pPr marL="725488" indent="-363538" algn="just">
              <a:buNone/>
            </a:pPr>
            <a:endParaRPr lang="tr-TR" sz="2500" b="1" dirty="0">
              <a:latin typeface="Arial" pitchFamily="34" charset="0"/>
              <a:cs typeface="Arial" pitchFamily="34" charset="0"/>
            </a:endParaRPr>
          </a:p>
          <a:p>
            <a:pPr algn="ctr">
              <a:buNone/>
            </a:pPr>
            <a:r>
              <a:rPr lang="tr-TR" sz="2500" b="1" dirty="0" smtClean="0">
                <a:solidFill>
                  <a:srgbClr val="FF0000"/>
                </a:solidFill>
                <a:latin typeface="Arial" pitchFamily="34" charset="0"/>
                <a:cs typeface="Arial" pitchFamily="34" charset="0"/>
              </a:rPr>
              <a:t>12</a:t>
            </a:r>
            <a:r>
              <a:rPr lang="en-US" sz="2500" b="1" dirty="0" smtClean="0">
                <a:solidFill>
                  <a:srgbClr val="FF0000"/>
                </a:solidFill>
                <a:latin typeface="Arial" pitchFamily="34" charset="0"/>
                <a:cs typeface="Arial" pitchFamily="34" charset="0"/>
              </a:rPr>
              <a:t>. SINIFLAR </a:t>
            </a:r>
            <a:endParaRPr lang="tr-TR" sz="2500" b="1" dirty="0" smtClean="0">
              <a:solidFill>
                <a:srgbClr val="FF0000"/>
              </a:solidFill>
              <a:latin typeface="Arial" pitchFamily="34" charset="0"/>
              <a:cs typeface="Arial" pitchFamily="34" charset="0"/>
            </a:endParaRPr>
          </a:p>
          <a:p>
            <a:r>
              <a:rPr lang="en-US" sz="2500" b="1" dirty="0" smtClean="0">
                <a:latin typeface="Arial" pitchFamily="34" charset="0"/>
                <a:cs typeface="Arial" pitchFamily="34" charset="0"/>
              </a:rPr>
              <a:t>12. </a:t>
            </a:r>
            <a:r>
              <a:rPr lang="en-US" sz="2500" b="1" dirty="0" err="1" smtClean="0">
                <a:latin typeface="Arial" pitchFamily="34" charset="0"/>
                <a:cs typeface="Arial" pitchFamily="34" charset="0"/>
              </a:rPr>
              <a:t>sınıflar</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için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yapılırken</a:t>
            </a:r>
            <a:r>
              <a:rPr lang="en-US" sz="2500" b="1" dirty="0" smtClean="0">
                <a:latin typeface="Arial" pitchFamily="34" charset="0"/>
                <a:cs typeface="Arial" pitchFamily="34" charset="0"/>
              </a:rPr>
              <a:t> 11. </a:t>
            </a:r>
            <a:r>
              <a:rPr lang="tr-TR" sz="2500" b="1" dirty="0" smtClean="0">
                <a:latin typeface="Arial" pitchFamily="34" charset="0"/>
                <a:cs typeface="Arial" pitchFamily="34" charset="0"/>
              </a:rPr>
              <a:t>sınıftan 12.sınıfa geçecek olan </a:t>
            </a:r>
            <a:r>
              <a:rPr lang="en-US" sz="2500" b="1" dirty="0" err="1" smtClean="0">
                <a:latin typeface="Arial" pitchFamily="34" charset="0"/>
                <a:cs typeface="Arial" pitchFamily="34" charset="0"/>
              </a:rPr>
              <a:t>öğrenci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alınacağı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gibi</a:t>
            </a:r>
            <a:r>
              <a:rPr lang="en-US" sz="2500" b="1" dirty="0" smtClean="0">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alanlar</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konusunda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da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hassas</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davranılmalıdır</a:t>
            </a:r>
            <a:r>
              <a:rPr lang="en-US" sz="2500" b="1" dirty="0" smtClean="0">
                <a:solidFill>
                  <a:srgbClr val="FF0000"/>
                </a:solidFill>
                <a:latin typeface="Arial" pitchFamily="34" charset="0"/>
                <a:cs typeface="Arial" pitchFamily="34" charset="0"/>
              </a:rPr>
              <a:t>.  </a:t>
            </a:r>
            <a:endParaRPr lang="tr-TR" sz="2500" b="1" dirty="0" smtClean="0">
              <a:solidFill>
                <a:srgbClr val="FF0000"/>
              </a:solidFill>
              <a:latin typeface="Arial" pitchFamily="34" charset="0"/>
              <a:cs typeface="Arial" pitchFamily="34" charset="0"/>
            </a:endParaRPr>
          </a:p>
          <a:p>
            <a:endParaRPr lang="tr-TR" sz="2500" b="1" dirty="0" smtClean="0">
              <a:latin typeface="Arial" pitchFamily="34" charset="0"/>
              <a:cs typeface="Arial" pitchFamily="34" charset="0"/>
            </a:endParaRPr>
          </a:p>
          <a:p>
            <a:r>
              <a:rPr lang="en-US" sz="2500" b="1" dirty="0" smtClean="0">
                <a:latin typeface="Arial" pitchFamily="34" charset="0"/>
                <a:cs typeface="Arial" pitchFamily="34" charset="0"/>
              </a:rPr>
              <a:t>SEÇMELİ DERSLERİ SADECE  O DERSİ OKUYACAK OLAN ÖĞRENCİ SAYISINA GÖRE GİRİLECEKTİR.</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23</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08720"/>
            <a:ext cx="8229600" cy="4968553"/>
          </a:xfrm>
        </p:spPr>
        <p:txBody>
          <a:bodyPr>
            <a:normAutofit/>
          </a:bodyPr>
          <a:lstStyle/>
          <a:p>
            <a:pPr marL="725488" indent="-363538" algn="just">
              <a:buNone/>
            </a:pPr>
            <a:endParaRPr lang="tr-TR" sz="2500" b="1" dirty="0">
              <a:latin typeface="Arial" pitchFamily="34" charset="0"/>
              <a:cs typeface="Arial" pitchFamily="34" charset="0"/>
            </a:endParaRPr>
          </a:p>
          <a:p>
            <a:r>
              <a:rPr lang="en-US" sz="2500" b="1" dirty="0" smtClean="0">
                <a:solidFill>
                  <a:srgbClr val="FF0000"/>
                </a:solidFill>
                <a:latin typeface="Arial" pitchFamily="34" charset="0"/>
                <a:cs typeface="Arial" pitchFamily="34" charset="0"/>
              </a:rPr>
              <a:t>YABANCI DİL KİTAP SEÇİMLERİ </a:t>
            </a:r>
            <a:endParaRPr lang="tr-TR" sz="2500" b="1" dirty="0" smtClean="0">
              <a:solidFill>
                <a:srgbClr val="FF0000"/>
              </a:solidFill>
              <a:latin typeface="Arial" pitchFamily="34" charset="0"/>
              <a:cs typeface="Arial" pitchFamily="34" charset="0"/>
            </a:endParaRPr>
          </a:p>
          <a:p>
            <a:r>
              <a:rPr lang="en-US" sz="2500" b="1" dirty="0" err="1" smtClean="0">
                <a:latin typeface="Arial" pitchFamily="34" charset="0"/>
                <a:cs typeface="Arial" pitchFamily="34" charset="0"/>
              </a:rPr>
              <a:t>İlçe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Milli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Eğitim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Müdürlükleri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tarafından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müdürlüklerinde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kurulacak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olan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komisyonu</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titizlikle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takip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edilecek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olup</a:t>
            </a:r>
            <a:r>
              <a:rPr lang="en-US" sz="2500" b="1" dirty="0" smtClean="0">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kitap</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giriş</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komisyonunda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mutlaka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yabancı</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dil</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öğretmenlerinin</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görev</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almaları</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sağlanacaktır</a:t>
            </a:r>
            <a:r>
              <a:rPr lang="en-US" sz="2500" b="1" dirty="0" smtClean="0">
                <a:solidFill>
                  <a:srgbClr val="FF0000"/>
                </a:solidFill>
                <a:latin typeface="Arial" pitchFamily="34" charset="0"/>
                <a:cs typeface="Arial" pitchFamily="34" charset="0"/>
              </a:rPr>
              <a:t>. </a:t>
            </a:r>
            <a:endParaRPr lang="tr-TR" sz="2500" b="1" dirty="0" smtClean="0">
              <a:solidFill>
                <a:srgbClr val="FF0000"/>
              </a:solidFill>
              <a:latin typeface="Arial" pitchFamily="34" charset="0"/>
              <a:cs typeface="Arial" pitchFamily="34" charset="0"/>
            </a:endParaRPr>
          </a:p>
          <a:p>
            <a:r>
              <a:rPr lang="en-US" sz="2500" b="1" dirty="0" err="1" smtClean="0">
                <a:solidFill>
                  <a:srgbClr val="FF0000"/>
                </a:solidFill>
                <a:latin typeface="Arial" pitchFamily="34" charset="0"/>
                <a:cs typeface="Arial" pitchFamily="34" charset="0"/>
              </a:rPr>
              <a:t>Örneğin</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okul</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müdürlü</a:t>
            </a:r>
            <a:r>
              <a:rPr lang="tr-TR" sz="2500" b="1" dirty="0" err="1" smtClean="0">
                <a:solidFill>
                  <a:srgbClr val="FF0000"/>
                </a:solidFill>
                <a:latin typeface="Arial" pitchFamily="34" charset="0"/>
                <a:cs typeface="Arial" pitchFamily="34" charset="0"/>
              </a:rPr>
              <a:t>kleri</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İngilizce</a:t>
            </a:r>
            <a:r>
              <a:rPr lang="en-US" sz="2500" b="1" dirty="0" smtClean="0">
                <a:solidFill>
                  <a:srgbClr val="FF0000"/>
                </a:solidFill>
                <a:latin typeface="Arial" pitchFamily="34" charset="0"/>
                <a:cs typeface="Arial" pitchFamily="34" charset="0"/>
              </a:rPr>
              <a:t> A1.1 </a:t>
            </a:r>
            <a:r>
              <a:rPr lang="en-US" sz="2500" b="1" dirty="0" err="1" smtClean="0">
                <a:solidFill>
                  <a:srgbClr val="FF0000"/>
                </a:solidFill>
                <a:latin typeface="Arial" pitchFamily="34" charset="0"/>
                <a:cs typeface="Arial" pitchFamily="34" charset="0"/>
              </a:rPr>
              <a:t>girişini</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yaptık</a:t>
            </a:r>
            <a:r>
              <a:rPr lang="tr-TR" sz="2500" b="1" dirty="0" smtClean="0">
                <a:solidFill>
                  <a:srgbClr val="FF0000"/>
                </a:solidFill>
                <a:latin typeface="Arial" pitchFamily="34" charset="0"/>
                <a:cs typeface="Arial" pitchFamily="34" charset="0"/>
              </a:rPr>
              <a:t>tan </a:t>
            </a:r>
            <a:r>
              <a:rPr lang="en-US" sz="2500" b="1" dirty="0" err="1" smtClean="0">
                <a:solidFill>
                  <a:srgbClr val="FF0000"/>
                </a:solidFill>
                <a:latin typeface="Arial" pitchFamily="34" charset="0"/>
                <a:cs typeface="Arial" pitchFamily="34" charset="0"/>
              </a:rPr>
              <a:t>sonr</a:t>
            </a:r>
            <a:r>
              <a:rPr lang="tr-TR" sz="2500" b="1" dirty="0" smtClean="0">
                <a:solidFill>
                  <a:srgbClr val="FF0000"/>
                </a:solidFill>
                <a:latin typeface="Arial" pitchFamily="34" charset="0"/>
                <a:cs typeface="Arial" pitchFamily="34" charset="0"/>
              </a:rPr>
              <a:t>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vaz</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geçip</a:t>
            </a:r>
            <a:r>
              <a:rPr lang="en-US" sz="2500" b="1" dirty="0" smtClean="0">
                <a:solidFill>
                  <a:srgbClr val="FF0000"/>
                </a:solidFill>
                <a:latin typeface="Arial" pitchFamily="34" charset="0"/>
                <a:cs typeface="Arial" pitchFamily="34" charset="0"/>
              </a:rPr>
              <a:t> A1.2 </a:t>
            </a:r>
            <a:r>
              <a:rPr lang="en-US" sz="2500" b="1" dirty="0" err="1" smtClean="0">
                <a:solidFill>
                  <a:srgbClr val="FF0000"/>
                </a:solidFill>
                <a:latin typeface="Arial" pitchFamily="34" charset="0"/>
                <a:cs typeface="Arial" pitchFamily="34" charset="0"/>
              </a:rPr>
              <a:t>okutmak</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istiyoruz</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diye</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başvuruda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bulunmayacakları</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konusunda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bilgilendirilecektir</a:t>
            </a:r>
            <a:r>
              <a:rPr lang="en-US" sz="2500" b="1" dirty="0" smtClean="0">
                <a:solidFill>
                  <a:srgbClr val="FF0000"/>
                </a:solidFill>
                <a:latin typeface="Arial" pitchFamily="34" charset="0"/>
                <a:cs typeface="Arial" pitchFamily="34" charset="0"/>
              </a:rPr>
              <a:t>.</a:t>
            </a:r>
            <a:r>
              <a:rPr lang="en-US" sz="2500" b="1" dirty="0" smtClean="0">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Kitaplar</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ders</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kitabı</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ve</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Çalışma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kitabı</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olarak</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mutlaka</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takım</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halinde</a:t>
            </a:r>
            <a:r>
              <a:rPr lang="en-US" sz="2500" b="1" dirty="0" smtClean="0">
                <a:solidFill>
                  <a:srgbClr val="FF0000"/>
                </a:solidFill>
                <a:latin typeface="Arial" pitchFamily="34" charset="0"/>
                <a:cs typeface="Arial" pitchFamily="34" charset="0"/>
              </a:rPr>
              <a:t> </a:t>
            </a:r>
            <a:r>
              <a:rPr lang="en-US" sz="2500" b="1" dirty="0" err="1" smtClean="0">
                <a:solidFill>
                  <a:srgbClr val="FF0000"/>
                </a:solidFill>
                <a:latin typeface="Arial" pitchFamily="34" charset="0"/>
                <a:cs typeface="Arial" pitchFamily="34" charset="0"/>
              </a:rPr>
              <a:t>girilecektir</a:t>
            </a:r>
            <a:r>
              <a:rPr lang="en-US" sz="2500" b="1" dirty="0" smtClean="0">
                <a:solidFill>
                  <a:srgbClr val="FF0000"/>
                </a:solidFill>
                <a:latin typeface="Arial" pitchFamily="34" charset="0"/>
                <a:cs typeface="Arial" pitchFamily="34" charset="0"/>
              </a:rPr>
              <a:t>.  </a:t>
            </a:r>
            <a:endParaRPr lang="tr-TR" sz="2500" b="1" dirty="0">
              <a:solidFill>
                <a:srgbClr val="FF0000"/>
              </a:solidFill>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24</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5256585"/>
          </a:xfrm>
        </p:spPr>
        <p:txBody>
          <a:bodyPr>
            <a:normAutofit/>
          </a:bodyPr>
          <a:lstStyle/>
          <a:p>
            <a:pPr marL="725488" indent="-363538" algn="just">
              <a:buNone/>
            </a:pPr>
            <a:endParaRPr lang="tr-TR" sz="2500" b="1" dirty="0">
              <a:latin typeface="Arial" pitchFamily="34" charset="0"/>
              <a:cs typeface="Arial" pitchFamily="34" charset="0"/>
            </a:endParaRPr>
          </a:p>
          <a:p>
            <a:r>
              <a:rPr lang="en-US" sz="2500" b="1" dirty="0" smtClean="0">
                <a:solidFill>
                  <a:srgbClr val="FF0000"/>
                </a:solidFill>
                <a:latin typeface="Arial" pitchFamily="34" charset="0"/>
                <a:cs typeface="Arial" pitchFamily="34" charset="0"/>
              </a:rPr>
              <a:t>YABANCI DİL KİTAP SEÇİMLERİ </a:t>
            </a:r>
            <a:endParaRPr lang="tr-TR" sz="2500" b="1" dirty="0" smtClean="0">
              <a:solidFill>
                <a:srgbClr val="FF0000"/>
              </a:solidFill>
              <a:latin typeface="Arial" pitchFamily="34" charset="0"/>
              <a:cs typeface="Arial" pitchFamily="34" charset="0"/>
            </a:endParaRPr>
          </a:p>
          <a:p>
            <a:pPr lvl="0"/>
            <a:r>
              <a:rPr lang="tr-TR" sz="2400" b="1" dirty="0" smtClean="0">
                <a:latin typeface="Arial" pitchFamily="34" charset="0"/>
                <a:cs typeface="Arial" pitchFamily="34" charset="0"/>
              </a:rPr>
              <a:t>2019-2020 eğitim öğretim yılı </a:t>
            </a:r>
            <a:r>
              <a:rPr lang="tr-TR" sz="2400" b="1" dirty="0" err="1" smtClean="0">
                <a:latin typeface="Arial" pitchFamily="34" charset="0"/>
                <a:cs typeface="Arial" pitchFamily="34" charset="0"/>
              </a:rPr>
              <a:t>mebbis</a:t>
            </a:r>
            <a:r>
              <a:rPr lang="tr-TR" sz="2400" b="1" dirty="0" smtClean="0">
                <a:latin typeface="Arial" pitchFamily="34" charset="0"/>
                <a:cs typeface="Arial" pitchFamily="34" charset="0"/>
              </a:rPr>
              <a:t> kitap seçim modülünde kitap girişleri yapılır iken Kod’a göre değil kitap ismine göre giriş yapılması gerekiyor.</a:t>
            </a:r>
          </a:p>
          <a:p>
            <a:r>
              <a:rPr lang="tr-TR" sz="2400" b="1" u="sng" dirty="0" smtClean="0">
                <a:latin typeface="Arial" pitchFamily="34" charset="0"/>
                <a:cs typeface="Arial" pitchFamily="34" charset="0"/>
              </a:rPr>
              <a:t>Özellikle yabancı dil kitaplarında o kitabın hangi okulda hangi sınıfta okutulacağı seçilen kitabın karşısında </a:t>
            </a:r>
            <a:r>
              <a:rPr lang="tr-TR" sz="2400" b="1" u="sng" dirty="0" smtClean="0">
                <a:solidFill>
                  <a:srgbClr val="FF0000"/>
                </a:solidFill>
                <a:latin typeface="Arial" pitchFamily="34" charset="0"/>
                <a:cs typeface="Arial" pitchFamily="34" charset="0"/>
              </a:rPr>
              <a:t>“Açıklamalar” </a:t>
            </a:r>
            <a:r>
              <a:rPr lang="tr-TR" sz="2400" b="1" u="sng" dirty="0" smtClean="0">
                <a:latin typeface="Arial" pitchFamily="34" charset="0"/>
                <a:cs typeface="Arial" pitchFamily="34" charset="0"/>
              </a:rPr>
              <a:t>kısmında yazmaktadır. Bu kitabın okul ve kurumlarda  uygunluğunu kontrol edilerek yabancı dil öğretmeni ile birlikte tercih yapılması sağlanacaktır</a:t>
            </a:r>
            <a:endParaRPr lang="tr-TR" sz="2500" b="1" dirty="0" smtClean="0">
              <a:solidFill>
                <a:srgbClr val="FF0000"/>
              </a:solidFill>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25</a:t>
            </a:fld>
            <a:endParaRPr lang="tr-TR" dirty="0"/>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752529"/>
          </a:xfrm>
        </p:spPr>
        <p:txBody>
          <a:bodyPr>
            <a:normAutofit/>
          </a:bodyPr>
          <a:lstStyle/>
          <a:p>
            <a:pPr marL="725488" indent="-363538" algn="just">
              <a:buNone/>
            </a:pPr>
            <a:endParaRPr lang="tr-TR" sz="2500" b="1" dirty="0">
              <a:latin typeface="Arial" pitchFamily="34" charset="0"/>
              <a:cs typeface="Arial" pitchFamily="34" charset="0"/>
            </a:endParaRPr>
          </a:p>
          <a:p>
            <a:r>
              <a:rPr lang="en-US" sz="2500" b="1" dirty="0" smtClean="0">
                <a:solidFill>
                  <a:srgbClr val="FF0000"/>
                </a:solidFill>
                <a:latin typeface="Arial" pitchFamily="34" charset="0"/>
                <a:cs typeface="Arial" pitchFamily="34" charset="0"/>
              </a:rPr>
              <a:t>KLAVUZ KİTAP GİRİŞLERİ</a:t>
            </a:r>
            <a:endParaRPr lang="tr-TR" sz="2500" b="1" dirty="0" smtClean="0">
              <a:solidFill>
                <a:srgbClr val="FF0000"/>
              </a:solidFill>
              <a:latin typeface="Arial" pitchFamily="34" charset="0"/>
              <a:cs typeface="Arial" pitchFamily="34" charset="0"/>
            </a:endParaRPr>
          </a:p>
          <a:p>
            <a:pPr>
              <a:buNone/>
            </a:pPr>
            <a:endParaRPr lang="tr-TR" sz="2500" b="1" dirty="0" smtClean="0">
              <a:solidFill>
                <a:srgbClr val="FF0000"/>
              </a:solidFill>
              <a:latin typeface="Arial" pitchFamily="34" charset="0"/>
              <a:cs typeface="Arial" pitchFamily="34" charset="0"/>
            </a:endParaRPr>
          </a:p>
          <a:p>
            <a:pPr algn="just"/>
            <a:r>
              <a:rPr lang="en-US" sz="2500" b="1" dirty="0" smtClean="0">
                <a:solidFill>
                  <a:srgbClr val="FF0000"/>
                </a:solidFill>
                <a:latin typeface="Arial" pitchFamily="34" charset="0"/>
                <a:cs typeface="Arial" pitchFamily="34" charset="0"/>
              </a:rPr>
              <a:t> </a:t>
            </a:r>
            <a:r>
              <a:rPr lang="en-US" sz="2500" b="1" dirty="0" err="1" smtClean="0">
                <a:latin typeface="Arial" pitchFamily="34" charset="0"/>
                <a:cs typeface="Arial" pitchFamily="34" charset="0"/>
              </a:rPr>
              <a:t>Klavuz</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yapılırken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öğretmen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sayıları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yapılacaktır</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Yeni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açılması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planlanan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okullarla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ilgili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araştırma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yapılarak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okulun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şube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sayısı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ve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ata</a:t>
            </a:r>
            <a:r>
              <a:rPr lang="tr-TR" sz="2500" b="1" dirty="0" smtClean="0">
                <a:latin typeface="Arial" pitchFamily="34" charset="0"/>
                <a:cs typeface="Arial" pitchFamily="34" charset="0"/>
              </a:rPr>
              <a:t>n</a:t>
            </a:r>
            <a:r>
              <a:rPr lang="en-US" sz="2500" b="1" dirty="0" err="1" smtClean="0">
                <a:latin typeface="Arial" pitchFamily="34" charset="0"/>
                <a:cs typeface="Arial" pitchFamily="34" charset="0"/>
              </a:rPr>
              <a:t>ması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planlanan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öğretmen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sayısı</a:t>
            </a:r>
            <a:r>
              <a:rPr lang="tr-TR" sz="2500" b="1" dirty="0" smtClean="0">
                <a:latin typeface="Arial" pitchFamily="34" charset="0"/>
                <a:cs typeface="Arial" pitchFamily="34" charset="0"/>
              </a:rPr>
              <a:t> </a:t>
            </a:r>
            <a:r>
              <a:rPr lang="en-US" sz="2500" b="1" dirty="0" err="1" smtClean="0">
                <a:latin typeface="Arial" pitchFamily="34" charset="0"/>
                <a:cs typeface="Arial" pitchFamily="34" charset="0"/>
              </a:rPr>
              <a:t>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göz</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ön</a:t>
            </a:r>
            <a:r>
              <a:rPr lang="tr-TR" sz="2500" b="1" dirty="0" smtClean="0">
                <a:latin typeface="Arial" pitchFamily="34" charset="0"/>
                <a:cs typeface="Arial" pitchFamily="34" charset="0"/>
              </a:rPr>
              <a:t>ün</a:t>
            </a:r>
            <a:r>
              <a:rPr lang="en-US" sz="2500" b="1" dirty="0" smtClean="0">
                <a:latin typeface="Arial" pitchFamily="34" charset="0"/>
                <a:cs typeface="Arial" pitchFamily="34" charset="0"/>
              </a:rPr>
              <a:t>e </a:t>
            </a:r>
            <a:r>
              <a:rPr lang="en-US" sz="2500" b="1" dirty="0" err="1" smtClean="0">
                <a:latin typeface="Arial" pitchFamily="34" charset="0"/>
                <a:cs typeface="Arial" pitchFamily="34" charset="0"/>
              </a:rPr>
              <a:t>alınacaktır</a:t>
            </a:r>
            <a:r>
              <a:rPr lang="en-US" sz="2500" b="1" dirty="0" smtClean="0">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26</a:t>
            </a:fld>
            <a:endParaRPr lang="tr-TR" dirty="0"/>
          </a:p>
        </p:txBody>
      </p:sp>
      <p:sp>
        <p:nvSpPr>
          <p:cNvPr id="4" name="Başlık 3"/>
          <p:cNvSpPr>
            <a:spLocks noGrp="1"/>
          </p:cNvSpPr>
          <p:nvPr>
            <p:ph type="title"/>
          </p:nvPr>
        </p:nvSpPr>
        <p:spPr>
          <a:xfrm>
            <a:off x="457200" y="274638"/>
            <a:ext cx="8229600" cy="778098"/>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5184577"/>
          </a:xfrm>
        </p:spPr>
        <p:txBody>
          <a:bodyPr>
            <a:normAutofit lnSpcReduction="10000"/>
          </a:bodyPr>
          <a:lstStyle/>
          <a:p>
            <a:pPr marL="725488" indent="-363538" algn="just">
              <a:buNone/>
            </a:pPr>
            <a:endParaRPr lang="tr-TR" sz="2500" b="1" dirty="0">
              <a:latin typeface="Arial" pitchFamily="34" charset="0"/>
              <a:cs typeface="Arial" pitchFamily="34" charset="0"/>
            </a:endParaRPr>
          </a:p>
          <a:p>
            <a:r>
              <a:rPr lang="en-US" sz="2500" b="1" dirty="0" smtClean="0">
                <a:solidFill>
                  <a:srgbClr val="FF0000"/>
                </a:solidFill>
                <a:latin typeface="Arial" pitchFamily="34" charset="0"/>
                <a:cs typeface="Arial" pitchFamily="34" charset="0"/>
              </a:rPr>
              <a:t>SEÇMELİ DERSLER </a:t>
            </a:r>
            <a:endParaRPr lang="tr-TR" sz="2500" b="1" dirty="0" smtClean="0">
              <a:solidFill>
                <a:srgbClr val="FF0000"/>
              </a:solidFill>
              <a:latin typeface="Arial" pitchFamily="34" charset="0"/>
              <a:cs typeface="Arial" pitchFamily="34" charset="0"/>
            </a:endParaRPr>
          </a:p>
          <a:p>
            <a:pPr algn="just"/>
            <a:r>
              <a:rPr lang="en-US" sz="2500" b="1" dirty="0" err="1" smtClean="0">
                <a:latin typeface="Arial" pitchFamily="34" charset="0"/>
                <a:cs typeface="Arial" pitchFamily="34" charset="0"/>
              </a:rPr>
              <a:t>Seçmeli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Dersler</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mutlaka</a:t>
            </a:r>
            <a:r>
              <a:rPr lang="en-US" sz="2500" b="1" dirty="0" smtClean="0">
                <a:latin typeface="Arial" pitchFamily="34" charset="0"/>
                <a:cs typeface="Arial" pitchFamily="34" charset="0"/>
              </a:rPr>
              <a:t> </a:t>
            </a:r>
            <a:r>
              <a:rPr lang="tr-TR" sz="2500" b="1" dirty="0" smtClean="0">
                <a:latin typeface="Arial" pitchFamily="34" charset="0"/>
                <a:cs typeface="Arial" pitchFamily="34" charset="0"/>
              </a:rPr>
              <a:t>Şubat</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ayında</a:t>
            </a:r>
            <a:r>
              <a:rPr lang="tr-TR" sz="2500" b="1" dirty="0" smtClean="0">
                <a:latin typeface="Arial" pitchFamily="34" charset="0"/>
                <a:cs typeface="Arial" pitchFamily="34" charset="0"/>
              </a:rPr>
              <a:t> öğrenciler tarafından </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tercih</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edilen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ve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okulun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mevcut</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öğretmen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kadrosu</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dikkate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alınarak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giriş</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yapılması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kitap</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israfının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veya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eksikliğin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önlenmesinde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önemli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bir</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katkı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sağlanacaktır</a:t>
            </a:r>
            <a:r>
              <a:rPr lang="en-US" sz="2500" b="1" dirty="0" smtClean="0">
                <a:latin typeface="Arial" pitchFamily="34" charset="0"/>
                <a:cs typeface="Arial" pitchFamily="34" charset="0"/>
              </a:rPr>
              <a:t>.</a:t>
            </a:r>
            <a:endParaRPr lang="tr-TR" sz="2500" b="1" dirty="0" smtClean="0">
              <a:latin typeface="Arial" pitchFamily="34" charset="0"/>
              <a:cs typeface="Arial" pitchFamily="34" charset="0"/>
            </a:endParaRPr>
          </a:p>
          <a:p>
            <a:pPr algn="just"/>
            <a:r>
              <a:rPr lang="tr-TR" sz="2500" b="1" dirty="0" smtClean="0">
                <a:latin typeface="Arial" pitchFamily="34" charset="0"/>
                <a:cs typeface="Arial" pitchFamily="34" charset="0"/>
              </a:rPr>
              <a:t>S</a:t>
            </a:r>
            <a:r>
              <a:rPr lang="en-US" sz="2500" b="1" dirty="0" err="1" smtClean="0">
                <a:latin typeface="Arial" pitchFamily="34" charset="0"/>
                <a:cs typeface="Arial" pitchFamily="34" charset="0"/>
              </a:rPr>
              <a:t>eçmeli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dersler</a:t>
            </a:r>
            <a:r>
              <a:rPr lang="tr-TR" sz="2500" b="1" dirty="0" smtClean="0">
                <a:latin typeface="Arial" pitchFamily="34" charset="0"/>
                <a:cs typeface="Arial" pitchFamily="34" charset="0"/>
              </a:rPr>
              <a:t>,</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müdürlükleri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iyi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planla</a:t>
            </a:r>
            <a:r>
              <a:rPr lang="tr-TR" sz="2500" b="1" dirty="0" err="1" smtClean="0">
                <a:latin typeface="Arial" pitchFamily="34" charset="0"/>
                <a:cs typeface="Arial" pitchFamily="34" charset="0"/>
              </a:rPr>
              <a:t>yacaklardır</a:t>
            </a:r>
            <a:r>
              <a:rPr lang="tr-TR" sz="2500" b="1" dirty="0" smtClean="0">
                <a:latin typeface="Arial" pitchFamily="34" charset="0"/>
                <a:cs typeface="Arial" pitchFamily="34" charset="0"/>
              </a:rPr>
              <a:t>.</a:t>
            </a:r>
          </a:p>
          <a:p>
            <a:pPr algn="just"/>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Öğretmen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kadrosunda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değişiklik</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olmadığı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takdirde</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müdürlüğünün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seçtiği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seçmeli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dersin</a:t>
            </a:r>
            <a:r>
              <a:rPr lang="en-US" sz="2500" b="1" dirty="0" smtClean="0">
                <a:latin typeface="Arial" pitchFamily="34" charset="0"/>
                <a:cs typeface="Arial" pitchFamily="34" charset="0"/>
              </a:rPr>
              <a:t> 201</a:t>
            </a:r>
            <a:r>
              <a:rPr lang="tr-TR" sz="2500" b="1" dirty="0" smtClean="0">
                <a:latin typeface="Arial" pitchFamily="34" charset="0"/>
                <a:cs typeface="Arial" pitchFamily="34" charset="0"/>
              </a:rPr>
              <a:t>9</a:t>
            </a:r>
            <a:r>
              <a:rPr lang="en-US" sz="2500" b="1" dirty="0" smtClean="0">
                <a:latin typeface="Arial" pitchFamily="34" charset="0"/>
                <a:cs typeface="Arial" pitchFamily="34" charset="0"/>
              </a:rPr>
              <a:t>-20</a:t>
            </a:r>
            <a:r>
              <a:rPr lang="tr-TR" sz="2500" b="1" dirty="0" smtClean="0">
                <a:latin typeface="Arial" pitchFamily="34" charset="0"/>
                <a:cs typeface="Arial" pitchFamily="34" charset="0"/>
              </a:rPr>
              <a:t>20</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eğitim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öğretim</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yılında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okutulması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sağlanacağından</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dolayı</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okul</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müdürlükleri</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bu</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konuda</a:t>
            </a:r>
            <a:r>
              <a:rPr lang="en-US" sz="2500" b="1" dirty="0" smtClean="0">
                <a:latin typeface="Arial" pitchFamily="34" charset="0"/>
                <a:cs typeface="Arial" pitchFamily="34" charset="0"/>
              </a:rPr>
              <a:t> </a:t>
            </a:r>
            <a:r>
              <a:rPr lang="en-US" sz="2500" b="1" dirty="0" err="1" smtClean="0">
                <a:latin typeface="Arial" pitchFamily="34" charset="0"/>
                <a:cs typeface="Arial" pitchFamily="34" charset="0"/>
              </a:rPr>
              <a:t>uyarılacaktır</a:t>
            </a:r>
            <a:r>
              <a:rPr lang="en-US" sz="2500" b="1" dirty="0" smtClean="0">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27</a:t>
            </a:fld>
            <a:endParaRPr lang="tr-TR" dirty="0"/>
          </a:p>
        </p:txBody>
      </p:sp>
    </p:spTree>
    <p:extLst>
      <p:ext uri="{BB962C8B-B14F-4D97-AF65-F5344CB8AC3E}">
        <p14:creationId xmlns:p14="http://schemas.microsoft.com/office/powerpoint/2010/main" val="420217324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08720"/>
            <a:ext cx="8229600" cy="5098571"/>
          </a:xfrm>
        </p:spPr>
        <p:txBody>
          <a:bodyPr>
            <a:noAutofit/>
          </a:bodyPr>
          <a:lstStyle/>
          <a:p>
            <a:r>
              <a:rPr lang="tr-TR" sz="2500" b="1" dirty="0" smtClean="0">
                <a:solidFill>
                  <a:srgbClr val="FF0000"/>
                </a:solidFill>
                <a:latin typeface="Arial" pitchFamily="34" charset="0"/>
                <a:cs typeface="Arial" pitchFamily="34" charset="0"/>
              </a:rPr>
              <a:t>Modüle </a:t>
            </a:r>
            <a:r>
              <a:rPr lang="tr-TR" sz="2500" b="1" dirty="0">
                <a:solidFill>
                  <a:srgbClr val="FF0000"/>
                </a:solidFill>
                <a:latin typeface="Arial" pitchFamily="34" charset="0"/>
                <a:cs typeface="Arial" pitchFamily="34" charset="0"/>
              </a:rPr>
              <a:t>Girilen Verilerin </a:t>
            </a:r>
            <a:r>
              <a:rPr lang="tr-TR" sz="2500" b="1" dirty="0" smtClean="0">
                <a:solidFill>
                  <a:srgbClr val="FF0000"/>
                </a:solidFill>
                <a:latin typeface="Arial" pitchFamily="34" charset="0"/>
                <a:cs typeface="Arial" pitchFamily="34" charset="0"/>
              </a:rPr>
              <a:t>Kontrolü</a:t>
            </a:r>
          </a:p>
          <a:p>
            <a:pPr algn="just"/>
            <a:r>
              <a:rPr lang="tr-TR" sz="2500" b="1" dirty="0" smtClean="0">
                <a:latin typeface="Arial" pitchFamily="34" charset="0"/>
                <a:cs typeface="Arial" pitchFamily="34" charset="0"/>
              </a:rPr>
              <a:t>Kitap Seçim Modülüne girilen verilerin ilçe millî eğitim müdürlüklerince kontrol edilmesi ve eksik veya yanlışların ilgili okul/kurumlarca düzeltilmesi sağlanacaktır.</a:t>
            </a:r>
          </a:p>
          <a:p>
            <a:pPr algn="just"/>
            <a:r>
              <a:rPr lang="tr-TR" sz="2500" b="1" dirty="0" smtClean="0">
                <a:latin typeface="Arial" pitchFamily="34" charset="0"/>
                <a:cs typeface="Arial" pitchFamily="34" charset="0"/>
              </a:rPr>
              <a:t>Kitap ihtiyacını girmeyen okulların isimleri, Kitap Seçim Modülünün Ekran Raporlarında bulunmaktadır. Ekran </a:t>
            </a:r>
            <a:r>
              <a:rPr lang="tr-TR" sz="2500" b="1" dirty="0">
                <a:latin typeface="Arial" pitchFamily="34" charset="0"/>
                <a:cs typeface="Arial" pitchFamily="34" charset="0"/>
              </a:rPr>
              <a:t>r</a:t>
            </a:r>
            <a:r>
              <a:rPr lang="tr-TR" sz="2500" b="1" dirty="0" smtClean="0">
                <a:latin typeface="Arial" pitchFamily="34" charset="0"/>
                <a:cs typeface="Arial" pitchFamily="34" charset="0"/>
              </a:rPr>
              <a:t>aporlarına, </a:t>
            </a:r>
            <a:r>
              <a:rPr lang="tr-TR" sz="2500" b="1" dirty="0">
                <a:latin typeface="Arial" pitchFamily="34" charset="0"/>
                <a:cs typeface="Arial" pitchFamily="34" charset="0"/>
              </a:rPr>
              <a:t>Kitap Seçim </a:t>
            </a:r>
            <a:r>
              <a:rPr lang="tr-TR" sz="2500" b="1" dirty="0" smtClean="0">
                <a:latin typeface="Arial" pitchFamily="34" charset="0"/>
                <a:cs typeface="Arial" pitchFamily="34" charset="0"/>
              </a:rPr>
              <a:t>Modülü şifresi olan ilçe milli eğitim müdürlüklerince ulaşılabilmektedir.</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28</a:t>
            </a:fld>
            <a:endParaRPr lang="tr-TR" dirty="0"/>
          </a:p>
        </p:txBody>
      </p:sp>
      <p:sp>
        <p:nvSpPr>
          <p:cNvPr id="4" name="Başlık 3"/>
          <p:cNvSpPr>
            <a:spLocks noGrp="1"/>
          </p:cNvSpPr>
          <p:nvPr>
            <p:ph type="title"/>
          </p:nvPr>
        </p:nvSpPr>
        <p:spPr>
          <a:xfrm>
            <a:off x="457200" y="274638"/>
            <a:ext cx="8229600" cy="634082"/>
          </a:xfrm>
        </p:spPr>
        <p:txBody>
          <a:bodyPr>
            <a:normAutofit/>
          </a:bodyPr>
          <a:lstStyle/>
          <a:p>
            <a:pPr algn="ctr"/>
            <a:r>
              <a:rPr lang="tr-TR" sz="2500" b="1" dirty="0">
                <a:solidFill>
                  <a:srgbClr val="C00000"/>
                </a:solidFill>
                <a:latin typeface="Arial" pitchFamily="34" charset="0"/>
                <a:cs typeface="Arial" pitchFamily="34" charset="0"/>
              </a:rPr>
              <a:t>DERS 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363588760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484784"/>
            <a:ext cx="8147248" cy="4522507"/>
          </a:xfrm>
        </p:spPr>
        <p:txBody>
          <a:bodyPr>
            <a:normAutofit/>
          </a:bodyPr>
          <a:lstStyle/>
          <a:p>
            <a:pPr algn="just"/>
            <a:r>
              <a:rPr lang="tr-TR" sz="2500" b="1" dirty="0" smtClean="0">
                <a:latin typeface="Arial" pitchFamily="34" charset="0"/>
                <a:cs typeface="Arial" pitchFamily="34" charset="0"/>
              </a:rPr>
              <a:t>Kitap seçim modülünden alınan ve okul/kurum müdürlüklerince </a:t>
            </a:r>
            <a:r>
              <a:rPr lang="x-none" sz="2500" b="1" smtClean="0">
                <a:latin typeface="Arial" pitchFamily="34" charset="0"/>
                <a:cs typeface="Arial" pitchFamily="34" charset="0"/>
              </a:rPr>
              <a:t>ilçe </a:t>
            </a:r>
            <a:r>
              <a:rPr lang="x-none" sz="2500" b="1">
                <a:latin typeface="Arial" pitchFamily="34" charset="0"/>
                <a:cs typeface="Arial" pitchFamily="34" charset="0"/>
              </a:rPr>
              <a:t>millî eğitim </a:t>
            </a:r>
            <a:r>
              <a:rPr lang="x-none" sz="2500" b="1" smtClean="0">
                <a:latin typeface="Arial" pitchFamily="34" charset="0"/>
                <a:cs typeface="Arial" pitchFamily="34" charset="0"/>
              </a:rPr>
              <a:t>müdürlü</a:t>
            </a:r>
            <a:r>
              <a:rPr lang="tr-TR" sz="2500" b="1" dirty="0" smtClean="0">
                <a:latin typeface="Arial" pitchFamily="34" charset="0"/>
                <a:cs typeface="Arial" pitchFamily="34" charset="0"/>
              </a:rPr>
              <a:t>klerine </a:t>
            </a:r>
            <a:r>
              <a:rPr lang="x-none" sz="2500" b="1" smtClean="0">
                <a:latin typeface="Arial" pitchFamily="34" charset="0"/>
                <a:cs typeface="Arial" pitchFamily="34" charset="0"/>
              </a:rPr>
              <a:t>gönderile</a:t>
            </a:r>
            <a:r>
              <a:rPr lang="tr-TR" sz="2500" b="1" dirty="0" smtClean="0">
                <a:latin typeface="Arial" pitchFamily="34" charset="0"/>
                <a:cs typeface="Arial" pitchFamily="34" charset="0"/>
              </a:rPr>
              <a:t>n l</a:t>
            </a:r>
            <a:r>
              <a:rPr lang="x-none" sz="2500" b="1" smtClean="0">
                <a:latin typeface="Arial" pitchFamily="34" charset="0"/>
                <a:cs typeface="Arial" pitchFamily="34" charset="0"/>
              </a:rPr>
              <a:t>istelerde </a:t>
            </a:r>
            <a:r>
              <a:rPr lang="x-none" sz="2500" b="1">
                <a:latin typeface="Arial" pitchFamily="34" charset="0"/>
                <a:cs typeface="Arial" pitchFamily="34" charset="0"/>
              </a:rPr>
              <a:t>yer alan kitap sayıları</a:t>
            </a:r>
            <a:r>
              <a:rPr lang="tr-TR" sz="2500" b="1" dirty="0">
                <a:latin typeface="Arial" pitchFamily="34" charset="0"/>
                <a:cs typeface="Arial" pitchFamily="34" charset="0"/>
              </a:rPr>
              <a:t>, </a:t>
            </a:r>
            <a:r>
              <a:rPr lang="x-none" sz="2500" b="1" smtClean="0">
                <a:latin typeface="Arial" pitchFamily="34" charset="0"/>
                <a:cs typeface="Arial" pitchFamily="34" charset="0"/>
              </a:rPr>
              <a:t>ilçe </a:t>
            </a:r>
            <a:r>
              <a:rPr lang="x-none" sz="2500" b="1">
                <a:latin typeface="Arial" pitchFamily="34" charset="0"/>
                <a:cs typeface="Arial" pitchFamily="34" charset="0"/>
              </a:rPr>
              <a:t>millî eğitim </a:t>
            </a:r>
            <a:r>
              <a:rPr lang="x-none" sz="2500" b="1" smtClean="0">
                <a:latin typeface="Arial" pitchFamily="34" charset="0"/>
                <a:cs typeface="Arial" pitchFamily="34" charset="0"/>
              </a:rPr>
              <a:t>müdürlü</a:t>
            </a:r>
            <a:r>
              <a:rPr lang="tr-TR" sz="2500" b="1" dirty="0" err="1" smtClean="0">
                <a:latin typeface="Arial" pitchFamily="34" charset="0"/>
                <a:cs typeface="Arial" pitchFamily="34" charset="0"/>
              </a:rPr>
              <a:t>klerinde</a:t>
            </a:r>
            <a:r>
              <a:rPr lang="tr-TR" sz="2500" b="1" dirty="0" smtClean="0">
                <a:latin typeface="Arial" pitchFamily="34" charset="0"/>
                <a:cs typeface="Arial" pitchFamily="34" charset="0"/>
              </a:rPr>
              <a:t> kurulan komisyon tarafından</a:t>
            </a:r>
            <a:r>
              <a:rPr lang="x-none" sz="2500" b="1" smtClean="0">
                <a:latin typeface="Arial" pitchFamily="34" charset="0"/>
                <a:cs typeface="Arial" pitchFamily="34" charset="0"/>
              </a:rPr>
              <a:t> </a:t>
            </a:r>
            <a:r>
              <a:rPr lang="x-none" sz="2500" b="1">
                <a:latin typeface="Arial" pitchFamily="34" charset="0"/>
                <a:cs typeface="Arial" pitchFamily="34" charset="0"/>
              </a:rPr>
              <a:t>öğrenci ve öğretmen sayıları </a:t>
            </a:r>
            <a:r>
              <a:rPr lang="tr-TR" sz="2500" b="1" dirty="0" smtClean="0">
                <a:latin typeface="Arial" pitchFamily="34" charset="0"/>
                <a:cs typeface="Arial" pitchFamily="34" charset="0"/>
              </a:rPr>
              <a:t>esas alınarak kontrol edilecektir. Sayılarda görülen tutarsızlıklar belirlenerek ilgili okul/kurum müdürlükleri aranarak verilerin düzeltilmesi sağlanacaktır.</a:t>
            </a:r>
            <a:r>
              <a:rPr lang="x-none" sz="2500" b="1" smtClean="0">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29</a:t>
            </a:fld>
            <a:endParaRPr lang="tr-TR" dirty="0"/>
          </a:p>
        </p:txBody>
      </p:sp>
      <p:sp>
        <p:nvSpPr>
          <p:cNvPr id="4" name="Başlık 3"/>
          <p:cNvSpPr>
            <a:spLocks noGrp="1"/>
          </p:cNvSpPr>
          <p:nvPr>
            <p:ph type="title"/>
          </p:nvPr>
        </p:nvSpPr>
        <p:spPr>
          <a:xfrm>
            <a:off x="457200" y="274638"/>
            <a:ext cx="8229600" cy="850106"/>
          </a:xfrm>
        </p:spPr>
        <p:txBody>
          <a:bodyPr>
            <a:normAutofit fontScale="90000"/>
          </a:bodyPr>
          <a:lstStyle/>
          <a:p>
            <a:pPr algn="ctr"/>
            <a:r>
              <a:rPr lang="tr-TR" sz="2500" b="1" dirty="0" smtClean="0">
                <a:solidFill>
                  <a:srgbClr val="C00000"/>
                </a:solidFill>
                <a:latin typeface="Arial" pitchFamily="34" charset="0"/>
                <a:cs typeface="Arial" pitchFamily="34" charset="0"/>
              </a:rPr>
              <a:t/>
            </a:r>
            <a:br>
              <a:rPr lang="tr-TR" sz="2500" b="1" dirty="0" smtClean="0">
                <a:solidFill>
                  <a:srgbClr val="C00000"/>
                </a:solidFill>
                <a:latin typeface="Arial" pitchFamily="34" charset="0"/>
                <a:cs typeface="Arial" pitchFamily="34" charset="0"/>
              </a:rPr>
            </a:br>
            <a:r>
              <a:rPr lang="tr-TR" sz="2500" b="1" dirty="0" smtClean="0">
                <a:solidFill>
                  <a:srgbClr val="C00000"/>
                </a:solidFill>
                <a:latin typeface="Arial" pitchFamily="34" charset="0"/>
                <a:cs typeface="Arial" pitchFamily="34" charset="0"/>
              </a:rPr>
              <a:t>DERS </a:t>
            </a:r>
            <a:r>
              <a:rPr lang="tr-TR" sz="2500" b="1" dirty="0">
                <a:solidFill>
                  <a:srgbClr val="C00000"/>
                </a:solidFill>
                <a:latin typeface="Arial" pitchFamily="34" charset="0"/>
                <a:cs typeface="Arial" pitchFamily="34" charset="0"/>
              </a:rPr>
              <a:t>KİTABI İHTİYACININ BELİRLENMESİ</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154184718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80728"/>
            <a:ext cx="8229600" cy="5026563"/>
          </a:xfrm>
        </p:spPr>
        <p:txBody>
          <a:bodyPr>
            <a:normAutofit/>
          </a:bodyPr>
          <a:lstStyle/>
          <a:p>
            <a:pPr algn="just">
              <a:spcBef>
                <a:spcPts val="0"/>
              </a:spcBef>
              <a:buFont typeface="Wingdings" panose="05000000000000000000" pitchFamily="2" charset="2"/>
              <a:buChar char="Ø"/>
            </a:pPr>
            <a:r>
              <a:rPr lang="tr-TR" sz="2200" b="1" dirty="0" smtClean="0">
                <a:latin typeface="Arial" pitchFamily="34" charset="0"/>
                <a:cs typeface="Arial" pitchFamily="34" charset="0"/>
              </a:rPr>
              <a:t>Bu nedenle de bazı okullarda kitap fazlalığı, bazı okullarda ise ilave kitap ihtiyacı oluşmaktadır.</a:t>
            </a:r>
          </a:p>
          <a:p>
            <a:pPr algn="just">
              <a:spcBef>
                <a:spcPts val="0"/>
              </a:spcBef>
              <a:buFont typeface="Wingdings" panose="05000000000000000000" pitchFamily="2" charset="2"/>
              <a:buChar char="Ø"/>
            </a:pPr>
            <a:r>
              <a:rPr lang="tr-TR" sz="2200" b="1" dirty="0" smtClean="0">
                <a:latin typeface="Arial" pitchFamily="34" charset="0"/>
                <a:cs typeface="Arial" pitchFamily="34" charset="0"/>
              </a:rPr>
              <a:t>Bakanlığımızca, 2017-2018 eğitim öğretim yılından itibaren yukarıda belirtilen sorunların ortadan kaldırılması amacıyla Modüle öğrenci sayıları da entegre edilmiştir.</a:t>
            </a:r>
          </a:p>
          <a:p>
            <a:pPr algn="just">
              <a:spcBef>
                <a:spcPts val="0"/>
              </a:spcBef>
              <a:buFont typeface="Wingdings" panose="05000000000000000000" pitchFamily="2" charset="2"/>
              <a:buChar char="Ø"/>
            </a:pPr>
            <a:r>
              <a:rPr lang="tr-TR" sz="2200" b="1" dirty="0" smtClean="0">
                <a:solidFill>
                  <a:srgbClr val="FF0000"/>
                </a:solidFill>
                <a:latin typeface="Arial" pitchFamily="34" charset="0"/>
                <a:cs typeface="Arial" pitchFamily="34" charset="0"/>
              </a:rPr>
              <a:t>Kitap ihtiyaçlarının okul/kurumlarca  Kitap Seçim Modülüne girilmesi için 3 ekran oluşturulmuştur</a:t>
            </a:r>
            <a:endParaRPr lang="tr-TR" sz="2200" b="1" dirty="0" smtClean="0">
              <a:solidFill>
                <a:srgbClr val="7030A0"/>
              </a:solidFill>
              <a:latin typeface="Arial" pitchFamily="34" charset="0"/>
              <a:cs typeface="Arial" pitchFamily="34" charset="0"/>
            </a:endParaRPr>
          </a:p>
          <a:p>
            <a:pPr algn="just">
              <a:spcBef>
                <a:spcPts val="0"/>
              </a:spcBef>
              <a:buNone/>
            </a:pPr>
            <a:endParaRPr lang="tr-TR" sz="2200" b="1" dirty="0" smtClean="0">
              <a:solidFill>
                <a:srgbClr val="7030A0"/>
              </a:solidFill>
              <a:latin typeface="Arial" pitchFamily="34" charset="0"/>
              <a:cs typeface="Arial" pitchFamily="34" charset="0"/>
            </a:endParaRPr>
          </a:p>
          <a:p>
            <a:pPr marL="1145286" lvl="2" indent="-514350" algn="just">
              <a:spcBef>
                <a:spcPts val="0"/>
              </a:spcBef>
              <a:buAutoNum type="arabicPeriod"/>
            </a:pPr>
            <a:r>
              <a:rPr lang="tr-TR" sz="2200" b="1" dirty="0" smtClean="0">
                <a:latin typeface="Arial" pitchFamily="34" charset="0"/>
                <a:cs typeface="Arial" pitchFamily="34" charset="0"/>
              </a:rPr>
              <a:t>Kitap İhtiyaç Belirleme </a:t>
            </a:r>
          </a:p>
          <a:p>
            <a:pPr marL="1145286" lvl="2" indent="-514350" algn="just">
              <a:spcBef>
                <a:spcPts val="0"/>
              </a:spcBef>
              <a:buAutoNum type="arabicPeriod"/>
            </a:pPr>
            <a:r>
              <a:rPr lang="tr-TR" sz="2200" b="1" dirty="0" smtClean="0">
                <a:latin typeface="Arial" pitchFamily="34" charset="0"/>
                <a:cs typeface="Arial" pitchFamily="34" charset="0"/>
              </a:rPr>
              <a:t>Özel Eğitim Kitapları İhtiyaç Belirleme</a:t>
            </a:r>
          </a:p>
          <a:p>
            <a:pPr marL="1145286" lvl="2" indent="-514350" algn="just">
              <a:spcBef>
                <a:spcPts val="0"/>
              </a:spcBef>
              <a:buAutoNum type="arabicPeriod"/>
            </a:pPr>
            <a:r>
              <a:rPr lang="tr-TR" sz="2200" b="1" dirty="0" smtClean="0">
                <a:latin typeface="Arial" pitchFamily="34" charset="0"/>
                <a:cs typeface="Arial" pitchFamily="34" charset="0"/>
              </a:rPr>
              <a:t>Braille Baskılı (Kabartma) Kitap İhtiyacı   Belirleme</a:t>
            </a:r>
          </a:p>
          <a:p>
            <a:endParaRPr lang="tr-TR"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3</a:t>
            </a:fld>
            <a:endParaRPr lang="tr-TR"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052736"/>
            <a:ext cx="8229600" cy="4954555"/>
          </a:xfrm>
        </p:spPr>
        <p:txBody>
          <a:bodyPr>
            <a:normAutofit fontScale="92500" lnSpcReduction="20000"/>
          </a:bodyPr>
          <a:lstStyle/>
          <a:p>
            <a:pPr algn="just"/>
            <a:r>
              <a:rPr lang="tr-TR" b="1" dirty="0" smtClean="0">
                <a:latin typeface="Arial" pitchFamily="34" charset="0"/>
                <a:cs typeface="Arial" pitchFamily="34" charset="0"/>
              </a:rPr>
              <a:t>Okul Müdürlüklerinde ve İlçe Milli Eğitim Müdürlüklerinde oluşturulan komisyonca </a:t>
            </a:r>
            <a:r>
              <a:rPr lang="tr-TR" b="1" dirty="0" err="1" smtClean="0">
                <a:latin typeface="Arial" pitchFamily="34" charset="0"/>
                <a:cs typeface="Arial" pitchFamily="34" charset="0"/>
              </a:rPr>
              <a:t>Mebbis</a:t>
            </a:r>
            <a:r>
              <a:rPr lang="tr-TR" b="1" dirty="0" smtClean="0">
                <a:latin typeface="Arial" pitchFamily="34" charset="0"/>
                <a:cs typeface="Arial" pitchFamily="34" charset="0"/>
              </a:rPr>
              <a:t> Kitap Girişleri kontrol edilir iken mutlak surette Talim Terbiye Kurulu Başkanlığınca kabul edilen güncel ders müfredat programına göre hazırlanan ders dağıtım çizelgesiyle karşılaştırılacaktır.</a:t>
            </a:r>
            <a:r>
              <a:rPr lang="x-none" b="1" smtClean="0">
                <a:latin typeface="Arial" pitchFamily="34" charset="0"/>
                <a:cs typeface="Arial" pitchFamily="34" charset="0"/>
              </a:rPr>
              <a:t>			</a:t>
            </a:r>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Kitap Girişlerinin kontrolü sağlandıktan sonra; kitap listeleri çıkartılarak her sayfası imzalanacak;</a:t>
            </a:r>
          </a:p>
          <a:p>
            <a:pPr algn="just"/>
            <a:r>
              <a:rPr lang="x-none" b="1" smtClean="0">
                <a:latin typeface="Arial" pitchFamily="34" charset="0"/>
                <a:cs typeface="Arial" pitchFamily="34" charset="0"/>
              </a:rPr>
              <a:t>Onaylı listenin bir sureti dosyalanacak, bir sureti de </a:t>
            </a:r>
            <a:r>
              <a:rPr lang="tr-TR" b="1" dirty="0" smtClean="0">
                <a:latin typeface="Arial" pitchFamily="34" charset="0"/>
                <a:cs typeface="Arial" pitchFamily="34" charset="0"/>
              </a:rPr>
              <a:t>Komisyon tutanağı ile birlikte </a:t>
            </a:r>
            <a:r>
              <a:rPr lang="x-none" b="1" smtClean="0">
                <a:latin typeface="Arial" pitchFamily="34" charset="0"/>
                <a:cs typeface="Arial" pitchFamily="34" charset="0"/>
              </a:rPr>
              <a:t> müdürlüğü</a:t>
            </a:r>
            <a:r>
              <a:rPr lang="tr-TR" b="1" dirty="0" smtClean="0">
                <a:latin typeface="Arial" pitchFamily="34" charset="0"/>
                <a:cs typeface="Arial" pitchFamily="34" charset="0"/>
              </a:rPr>
              <a:t>müze </a:t>
            </a:r>
            <a:r>
              <a:rPr lang="tr-TR" b="1" dirty="0" smtClean="0">
                <a:solidFill>
                  <a:srgbClr val="FF0000"/>
                </a:solidFill>
                <a:latin typeface="Arial" pitchFamily="34" charset="0"/>
                <a:cs typeface="Arial" pitchFamily="34" charset="0"/>
              </a:rPr>
              <a:t>26-28 Şubat 2019 </a:t>
            </a:r>
            <a:r>
              <a:rPr lang="tr-TR" b="1" dirty="0" smtClean="0">
                <a:latin typeface="Arial" pitchFamily="34" charset="0"/>
                <a:cs typeface="Arial" pitchFamily="34" charset="0"/>
              </a:rPr>
              <a:t>tarihlerinde elden teslim edilecektir.</a:t>
            </a:r>
            <a:endParaRPr lang="tr-TR" b="1" dirty="0" smtClean="0">
              <a:solidFill>
                <a:srgbClr val="FF0000"/>
              </a:solidFill>
              <a:latin typeface="Arial" pitchFamily="34" charset="0"/>
              <a:cs typeface="Arial" pitchFamily="34" charset="0"/>
            </a:endParaRPr>
          </a:p>
          <a:p>
            <a:pPr algn="just"/>
            <a:endParaRPr lang="tr-TR" sz="2500" b="1" dirty="0">
              <a:latin typeface="Arial" pitchFamily="34" charset="0"/>
              <a:cs typeface="Arial" pitchFamily="34" charset="0"/>
            </a:endParaRPr>
          </a:p>
          <a:p>
            <a:pPr>
              <a:buNone/>
            </a:pPr>
            <a:r>
              <a:rPr lang="x-none" sz="2500" b="1">
                <a:latin typeface="Arial" pitchFamily="34" charset="0"/>
                <a:cs typeface="Arial" pitchFamily="34" charset="0"/>
              </a:rPr>
              <a:t>					</a:t>
            </a:r>
            <a:r>
              <a:rPr lang="x-none" sz="2500" b="1" smtClean="0">
                <a:latin typeface="Arial" pitchFamily="34" charset="0"/>
                <a:cs typeface="Arial" pitchFamily="34" charset="0"/>
              </a:rPr>
              <a:t> </a:t>
            </a:r>
            <a:r>
              <a:rPr lang="x-none" sz="2500" b="1">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30</a:t>
            </a:fld>
            <a:endParaRPr lang="tr-TR" dirty="0"/>
          </a:p>
        </p:txBody>
      </p:sp>
      <p:sp>
        <p:nvSpPr>
          <p:cNvPr id="4" name="Başlık 3"/>
          <p:cNvSpPr>
            <a:spLocks noGrp="1"/>
          </p:cNvSpPr>
          <p:nvPr>
            <p:ph type="title"/>
          </p:nvPr>
        </p:nvSpPr>
        <p:spPr>
          <a:xfrm>
            <a:off x="457200" y="274638"/>
            <a:ext cx="8229600" cy="850106"/>
          </a:xfrm>
        </p:spPr>
        <p:txBody>
          <a:bodyPr>
            <a:normAutofit/>
          </a:bodyPr>
          <a:lstStyle/>
          <a:p>
            <a:pPr algn="ctr"/>
            <a:r>
              <a:rPr lang="tr-TR" sz="2500" b="1" dirty="0" smtClean="0">
                <a:solidFill>
                  <a:srgbClr val="C00000"/>
                </a:solidFill>
                <a:latin typeface="Arial" pitchFamily="34" charset="0"/>
                <a:cs typeface="Arial" pitchFamily="34" charset="0"/>
              </a:rPr>
              <a:t>KİTAP GİRİŞ KOMİSYONU</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154184718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noAutofit/>
          </a:bodyPr>
          <a:lstStyle/>
          <a:p>
            <a:pPr algn="just"/>
            <a:r>
              <a:rPr lang="tr-TR" sz="2200" b="1" dirty="0" smtClean="0">
                <a:latin typeface="Arial" pitchFamily="34" charset="0"/>
                <a:cs typeface="Arial" pitchFamily="34" charset="0"/>
              </a:rPr>
              <a:t>Okul müdürlüklerinde kitap girişleri için komisyon kurulması sağlanacak ve bu konularda hassasiyet gösterilmesi için gerekli tedbirler alınacaktır,</a:t>
            </a:r>
          </a:p>
          <a:p>
            <a:pPr algn="just"/>
            <a:r>
              <a:rPr lang="tr-TR" sz="2200" b="1" dirty="0" smtClean="0">
                <a:solidFill>
                  <a:srgbClr val="FF0000"/>
                </a:solidFill>
                <a:latin typeface="Arial" pitchFamily="34" charset="0"/>
                <a:cs typeface="Arial" pitchFamily="34" charset="0"/>
              </a:rPr>
              <a:t>Kitap girişlerinin bitiminde okul müdürlüklerinden  ilgi genelge ve ilçe milli eğitim müdürlüklerinin talimatları doğrultusunda kitap girişlerini eksiksiz tamamladıklarına dair komisyon tarafından tutanak imzalanacaktır.</a:t>
            </a:r>
          </a:p>
          <a:p>
            <a:pPr algn="just"/>
            <a:r>
              <a:rPr lang="tr-TR" sz="2200" b="1" dirty="0" smtClean="0">
                <a:latin typeface="Arial" pitchFamily="34" charset="0"/>
                <a:cs typeface="Arial" pitchFamily="34" charset="0"/>
              </a:rPr>
              <a:t>Kitap Girişlerinin kontrolü sağlandıktan sonra; kitap listeleri çıkartılarak her sayfası imzalanacak;</a:t>
            </a:r>
          </a:p>
          <a:p>
            <a:pPr algn="just"/>
            <a:r>
              <a:rPr lang="x-none" sz="2200" b="1" smtClean="0">
                <a:latin typeface="Arial" pitchFamily="34" charset="0"/>
                <a:cs typeface="Arial" pitchFamily="34" charset="0"/>
              </a:rPr>
              <a:t>Onaylı listenin bir sureti dosyalanacak, bir sureti de </a:t>
            </a:r>
            <a:r>
              <a:rPr lang="tr-TR" sz="2200" b="1" dirty="0" smtClean="0">
                <a:latin typeface="Arial" pitchFamily="34" charset="0"/>
                <a:cs typeface="Arial" pitchFamily="34" charset="0"/>
              </a:rPr>
              <a:t>Komisyon tutanağı ile birlikte </a:t>
            </a:r>
            <a:r>
              <a:rPr lang="x-none" sz="2200" b="1" smtClean="0">
                <a:latin typeface="Arial" pitchFamily="34" charset="0"/>
                <a:cs typeface="Arial" pitchFamily="34" charset="0"/>
              </a:rPr>
              <a:t> </a:t>
            </a:r>
            <a:r>
              <a:rPr lang="tr-TR" sz="2200" b="1" dirty="0" smtClean="0">
                <a:latin typeface="Arial" pitchFamily="34" charset="0"/>
                <a:cs typeface="Arial" pitchFamily="34" charset="0"/>
              </a:rPr>
              <a:t>İlçe Milli Eğitim Müdürlüklerinde kurulan komisyona kontrolleri yaptırılarak elden teslim edilecektir.</a:t>
            </a:r>
            <a:endParaRPr lang="tr-TR" sz="2200" b="1" dirty="0">
              <a:latin typeface="Arial" pitchFamily="34" charset="0"/>
              <a:cs typeface="Arial" pitchFamily="34" charset="0"/>
            </a:endParaRPr>
          </a:p>
          <a:p>
            <a:pPr>
              <a:buNone/>
            </a:pPr>
            <a:r>
              <a:rPr lang="x-none" sz="2200" b="1">
                <a:latin typeface="Arial" pitchFamily="34" charset="0"/>
                <a:cs typeface="Arial" pitchFamily="34" charset="0"/>
              </a:rPr>
              <a:t>					</a:t>
            </a:r>
            <a:r>
              <a:rPr lang="x-none" sz="2200" b="1" smtClean="0">
                <a:latin typeface="Arial" pitchFamily="34" charset="0"/>
                <a:cs typeface="Arial" pitchFamily="34" charset="0"/>
              </a:rPr>
              <a:t> </a:t>
            </a:r>
            <a:r>
              <a:rPr lang="x-none" sz="2200" b="1">
                <a:latin typeface="Arial" pitchFamily="34" charset="0"/>
                <a:cs typeface="Arial" pitchFamily="34" charset="0"/>
              </a:rPr>
              <a:t>	</a:t>
            </a:r>
            <a:endParaRPr lang="tr-TR" sz="22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31</a:t>
            </a:fld>
            <a:endParaRPr lang="tr-TR" dirty="0"/>
          </a:p>
        </p:txBody>
      </p:sp>
      <p:sp>
        <p:nvSpPr>
          <p:cNvPr id="4" name="Başlık 3"/>
          <p:cNvSpPr>
            <a:spLocks noGrp="1"/>
          </p:cNvSpPr>
          <p:nvPr>
            <p:ph type="title"/>
          </p:nvPr>
        </p:nvSpPr>
        <p:spPr>
          <a:xfrm>
            <a:off x="457200" y="274638"/>
            <a:ext cx="8229600" cy="850106"/>
          </a:xfrm>
        </p:spPr>
        <p:txBody>
          <a:bodyPr>
            <a:normAutofit/>
          </a:bodyPr>
          <a:lstStyle/>
          <a:p>
            <a:pPr algn="ctr"/>
            <a:r>
              <a:rPr lang="tr-TR" sz="2500" b="1" dirty="0" smtClean="0">
                <a:solidFill>
                  <a:srgbClr val="C00000"/>
                </a:solidFill>
                <a:latin typeface="Arial" pitchFamily="34" charset="0"/>
                <a:cs typeface="Arial" pitchFamily="34" charset="0"/>
              </a:rPr>
              <a:t>OKULLARDA KİTAP GİRİŞ KOMİSYONU</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1541847186"/>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normAutofit/>
          </a:bodyPr>
          <a:lstStyle/>
          <a:p>
            <a:pPr lvl="0" algn="just"/>
            <a:r>
              <a:rPr lang="tr-TR" sz="2400" b="1" dirty="0" smtClean="0">
                <a:latin typeface="Arial" pitchFamily="34" charset="0"/>
                <a:cs typeface="Arial" pitchFamily="34" charset="0"/>
              </a:rPr>
              <a:t>Okul Müdürlüklerinde kurulan komisyon ile İlçe Milli Eğitim Müdürlüklerinde Ücretsiz Ders Kitapları bölümünden sorumlu  Şube Müdürü ve şefler </a:t>
            </a:r>
            <a:r>
              <a:rPr lang="tr-TR" sz="2400" b="1" dirty="0" smtClean="0">
                <a:solidFill>
                  <a:srgbClr val="FF0000"/>
                </a:solidFill>
                <a:latin typeface="Arial" pitchFamily="34" charset="0"/>
                <a:cs typeface="Arial" pitchFamily="34" charset="0"/>
              </a:rPr>
              <a:t>05/02/2019 </a:t>
            </a:r>
            <a:r>
              <a:rPr lang="tr-TR" sz="2400" b="1" dirty="0" smtClean="0">
                <a:latin typeface="Arial" pitchFamily="34" charset="0"/>
                <a:cs typeface="Arial" pitchFamily="34" charset="0"/>
              </a:rPr>
              <a:t>tarihine kadar </a:t>
            </a:r>
            <a:r>
              <a:rPr lang="tr-TR" sz="2400" b="1" dirty="0" err="1" smtClean="0">
                <a:latin typeface="Arial" pitchFamily="34" charset="0"/>
                <a:cs typeface="Arial" pitchFamily="34" charset="0"/>
              </a:rPr>
              <a:t>Mebbis</a:t>
            </a:r>
            <a:r>
              <a:rPr lang="tr-TR" sz="2400" b="1" dirty="0" smtClean="0">
                <a:latin typeface="Arial" pitchFamily="34" charset="0"/>
                <a:cs typeface="Arial" pitchFamily="34" charset="0"/>
              </a:rPr>
              <a:t> Kitap Seçim Modülüne veri girişi ile ilgili  toplantı düzenleyecektir.</a:t>
            </a:r>
          </a:p>
          <a:p>
            <a:pPr lvl="0" algn="just"/>
            <a:r>
              <a:rPr lang="tr-TR" sz="2400" b="1" dirty="0" smtClean="0">
                <a:latin typeface="Arial" pitchFamily="34" charset="0"/>
                <a:cs typeface="Arial" pitchFamily="34" charset="0"/>
              </a:rPr>
              <a:t>Konunun hassasiyetini ve Bakanlığımız Destek Hizmetleri Genel Müdürlüğü’nün emirleri ve müdürlüğümüzün tavsiyeleri doğrultusunda giriş yapmaları konusunda bilgilendirilecektir.</a:t>
            </a:r>
          </a:p>
          <a:p>
            <a:pPr algn="just">
              <a:buNone/>
            </a:pPr>
            <a:endParaRPr lang="tr-TR" sz="2500" b="1" dirty="0">
              <a:latin typeface="Arial" pitchFamily="34" charset="0"/>
              <a:cs typeface="Arial" pitchFamily="34" charset="0"/>
            </a:endParaRPr>
          </a:p>
          <a:p>
            <a:pPr>
              <a:buNone/>
            </a:pPr>
            <a:r>
              <a:rPr lang="x-none" sz="2500" b="1">
                <a:latin typeface="Arial" pitchFamily="34" charset="0"/>
                <a:cs typeface="Arial" pitchFamily="34" charset="0"/>
              </a:rPr>
              <a:t>					</a:t>
            </a:r>
            <a:r>
              <a:rPr lang="x-none" sz="2500" b="1" smtClean="0">
                <a:latin typeface="Arial" pitchFamily="34" charset="0"/>
                <a:cs typeface="Arial" pitchFamily="34" charset="0"/>
              </a:rPr>
              <a:t> </a:t>
            </a:r>
            <a:r>
              <a:rPr lang="x-none" sz="2500" b="1">
                <a:latin typeface="Arial" pitchFamily="34" charset="0"/>
                <a:cs typeface="Arial" pitchFamily="34" charset="0"/>
              </a:rPr>
              <a:t>	</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32</a:t>
            </a:fld>
            <a:endParaRPr lang="tr-TR" dirty="0"/>
          </a:p>
        </p:txBody>
      </p:sp>
      <p:sp>
        <p:nvSpPr>
          <p:cNvPr id="4" name="Başlık 3"/>
          <p:cNvSpPr>
            <a:spLocks noGrp="1"/>
          </p:cNvSpPr>
          <p:nvPr>
            <p:ph type="title"/>
          </p:nvPr>
        </p:nvSpPr>
        <p:spPr>
          <a:xfrm>
            <a:off x="457200" y="274638"/>
            <a:ext cx="8229600" cy="850106"/>
          </a:xfrm>
        </p:spPr>
        <p:txBody>
          <a:bodyPr>
            <a:normAutofit/>
          </a:bodyPr>
          <a:lstStyle/>
          <a:p>
            <a:pPr algn="ctr"/>
            <a:r>
              <a:rPr lang="tr-TR" sz="2500" b="1" dirty="0" smtClean="0">
                <a:solidFill>
                  <a:srgbClr val="C00000"/>
                </a:solidFill>
                <a:latin typeface="Arial" pitchFamily="34" charset="0"/>
                <a:cs typeface="Arial" pitchFamily="34" charset="0"/>
              </a:rPr>
              <a:t>OKULLARDA KİTAP GİRİŞ KOMİSYONU</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1541847186"/>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052736"/>
            <a:ext cx="8229600" cy="4954555"/>
          </a:xfrm>
        </p:spPr>
        <p:txBody>
          <a:bodyPr>
            <a:normAutofit/>
          </a:bodyPr>
          <a:lstStyle/>
          <a:p>
            <a:pPr lvl="0"/>
            <a:endParaRPr lang="tr-TR" sz="2400" b="1" dirty="0" smtClean="0">
              <a:latin typeface="Arial" pitchFamily="34" charset="0"/>
              <a:cs typeface="Arial" pitchFamily="34" charset="0"/>
            </a:endParaRPr>
          </a:p>
          <a:p>
            <a:pPr lvl="0"/>
            <a:endParaRPr lang="tr-TR" sz="2400" b="1" dirty="0" smtClean="0">
              <a:latin typeface="Arial" pitchFamily="34" charset="0"/>
              <a:cs typeface="Arial" pitchFamily="34" charset="0"/>
            </a:endParaRPr>
          </a:p>
          <a:p>
            <a:pPr lvl="0" algn="just"/>
            <a:r>
              <a:rPr lang="tr-TR" sz="2400" b="1" dirty="0" smtClean="0">
                <a:latin typeface="Arial" pitchFamily="34" charset="0"/>
                <a:cs typeface="Arial" pitchFamily="34" charset="0"/>
              </a:rPr>
              <a:t>Okul Müdürlüklerinin kitap girişlerini mutlak surette </a:t>
            </a:r>
            <a:r>
              <a:rPr lang="tr-TR" sz="2400" b="1" dirty="0" smtClean="0">
                <a:solidFill>
                  <a:srgbClr val="FF0000"/>
                </a:solidFill>
                <a:latin typeface="Arial" pitchFamily="34" charset="0"/>
                <a:cs typeface="Arial" pitchFamily="34" charset="0"/>
              </a:rPr>
              <a:t>26/02/2019</a:t>
            </a:r>
            <a:r>
              <a:rPr lang="tr-TR" sz="2400" b="1" dirty="0" smtClean="0">
                <a:latin typeface="Arial" pitchFamily="34" charset="0"/>
                <a:cs typeface="Arial" pitchFamily="34" charset="0"/>
              </a:rPr>
              <a:t> tarihine kadar bitirmesi sağlanacaktır.</a:t>
            </a:r>
          </a:p>
          <a:p>
            <a:pPr lvl="0" algn="just">
              <a:buNone/>
            </a:pPr>
            <a:endParaRPr lang="tr-TR" sz="2400" b="1" dirty="0" smtClean="0">
              <a:latin typeface="Arial" pitchFamily="34" charset="0"/>
              <a:cs typeface="Arial" pitchFamily="34" charset="0"/>
            </a:endParaRPr>
          </a:p>
          <a:p>
            <a:pPr lvl="0" algn="just"/>
            <a:r>
              <a:rPr lang="tr-TR" sz="2400" b="1" dirty="0" smtClean="0">
                <a:latin typeface="Arial" pitchFamily="34" charset="0"/>
                <a:cs typeface="Arial" pitchFamily="34" charset="0"/>
              </a:rPr>
              <a:t>İlçe Milli Eğitim Müdürlüklerinde kurulan komisyonca </a:t>
            </a:r>
            <a:r>
              <a:rPr lang="tr-TR" sz="2400" b="1" dirty="0" smtClean="0">
                <a:solidFill>
                  <a:srgbClr val="FF0000"/>
                </a:solidFill>
                <a:latin typeface="Arial" pitchFamily="34" charset="0"/>
                <a:cs typeface="Arial" pitchFamily="34" charset="0"/>
              </a:rPr>
              <a:t>06/03/2019</a:t>
            </a:r>
            <a:r>
              <a:rPr lang="tr-TR" sz="2400" b="1" dirty="0" smtClean="0">
                <a:latin typeface="Arial" pitchFamily="34" charset="0"/>
                <a:cs typeface="Arial" pitchFamily="34" charset="0"/>
              </a:rPr>
              <a:t> tarihine kadar ücretsiz ders kitaplarının girişler kontrol edilerek komisyon raporu ve kitap girişleri çıkartılarak, İl Milli Eğitim Müdürlüğüne </a:t>
            </a:r>
            <a:r>
              <a:rPr lang="tr-TR" sz="2400" b="1" dirty="0" smtClean="0">
                <a:solidFill>
                  <a:srgbClr val="FF0000"/>
                </a:solidFill>
                <a:latin typeface="Arial" pitchFamily="34" charset="0"/>
                <a:cs typeface="Arial" pitchFamily="34" charset="0"/>
              </a:rPr>
              <a:t>06/03/2019</a:t>
            </a:r>
            <a:r>
              <a:rPr lang="tr-TR" sz="2400" b="1" dirty="0" smtClean="0">
                <a:latin typeface="Arial" pitchFamily="34" charset="0"/>
                <a:cs typeface="Arial" pitchFamily="34" charset="0"/>
              </a:rPr>
              <a:t> tarihine kadar elden teslim edilecektir.</a:t>
            </a: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33</a:t>
            </a:fld>
            <a:endParaRPr lang="tr-TR" dirty="0"/>
          </a:p>
        </p:txBody>
      </p:sp>
      <p:sp>
        <p:nvSpPr>
          <p:cNvPr id="4" name="Başlık 3"/>
          <p:cNvSpPr>
            <a:spLocks noGrp="1"/>
          </p:cNvSpPr>
          <p:nvPr>
            <p:ph type="title"/>
          </p:nvPr>
        </p:nvSpPr>
        <p:spPr>
          <a:xfrm>
            <a:off x="457200" y="274638"/>
            <a:ext cx="8229600" cy="850106"/>
          </a:xfrm>
        </p:spPr>
        <p:txBody>
          <a:bodyPr>
            <a:normAutofit fontScale="90000"/>
          </a:bodyPr>
          <a:lstStyle/>
          <a:p>
            <a:pPr algn="ctr"/>
            <a:r>
              <a:rPr lang="tr-TR" sz="2500" b="1" dirty="0" smtClean="0">
                <a:solidFill>
                  <a:srgbClr val="C00000"/>
                </a:solidFill>
                <a:latin typeface="Arial" pitchFamily="34" charset="0"/>
                <a:cs typeface="Arial" pitchFamily="34" charset="0"/>
              </a:rPr>
              <a:t>KİTAP GİRİŞLERİNİN EKSİKSİZ OLARAK TAMAMLANMASI </a:t>
            </a: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1541847186"/>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b="1" dirty="0" smtClean="0">
                <a:solidFill>
                  <a:srgbClr val="FF0000"/>
                </a:solidFill>
                <a:latin typeface="Arial" pitchFamily="34" charset="0"/>
                <a:cs typeface="Arial" pitchFamily="34" charset="0"/>
              </a:rPr>
              <a:t>Özel okul ve kurumlar ücretsiz ders kitaplarından talepte bulunmayacaklar ise, resmi yazıyla ilçe milli eğitim müdürlüklerine bildirecek olup, daha sonradan bu okul ile ilgili her hangi bir talepte bulunulmayacak ve ilçe milli eğitim müdürlüklerinde kurulan komisyonca tutanak altına alınacaktır.</a:t>
            </a:r>
          </a:p>
          <a:p>
            <a:r>
              <a:rPr lang="tr-TR" b="1" dirty="0" smtClean="0">
                <a:latin typeface="Arial" pitchFamily="34" charset="0"/>
                <a:cs typeface="Arial" pitchFamily="34" charset="0"/>
              </a:rPr>
              <a:t>Yeni açılan, açılacak olan okulların listesi (özellikle imam hatip, fen lisesi, özel okul vb.) mutlaka ilgili bölümden istenecek ve bu okullar içinde Bakanlığımızın talimatları doğrultusunda  kitap girişlerinin yapılması sağlanacaktır.</a:t>
            </a:r>
            <a:endParaRPr lang="tr-TR"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34</a:t>
            </a:fld>
            <a:endParaRPr lang="tr-TR" dirty="0"/>
          </a:p>
        </p:txBody>
      </p:sp>
      <p:sp>
        <p:nvSpPr>
          <p:cNvPr id="4" name="3 Başlık"/>
          <p:cNvSpPr>
            <a:spLocks noGrp="1"/>
          </p:cNvSpPr>
          <p:nvPr>
            <p:ph type="title"/>
          </p:nvPr>
        </p:nvSpPr>
        <p:spPr/>
        <p:txBody>
          <a:bodyPr>
            <a:normAutofit fontScale="90000"/>
          </a:bodyPr>
          <a:lstStyle/>
          <a:p>
            <a:pPr algn="ctr"/>
            <a:r>
              <a:rPr lang="tr-TR" b="1" dirty="0" smtClean="0">
                <a:solidFill>
                  <a:srgbClr val="FF0000"/>
                </a:solidFill>
                <a:latin typeface="Arial" pitchFamily="34" charset="0"/>
                <a:cs typeface="Arial" pitchFamily="34" charset="0"/>
              </a:rPr>
              <a:t>DİKKAT EDİLECEK DİĞER HUSUSULAR</a:t>
            </a:r>
            <a:endParaRPr lang="tr-TR" b="1" dirty="0">
              <a:solidFill>
                <a:srgbClr val="FF0000"/>
              </a:solidFill>
              <a:latin typeface="Arial" pitchFamily="34" charset="0"/>
              <a:cs typeface="Arial" pitchFamily="34"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b="1" dirty="0" smtClean="0">
                <a:solidFill>
                  <a:srgbClr val="FF0000"/>
                </a:solidFill>
                <a:latin typeface="Arial" pitchFamily="34" charset="0"/>
                <a:cs typeface="Arial" pitchFamily="34" charset="0"/>
              </a:rPr>
              <a:t>Ayrıca, 2019-2020 eğitim öğretim yılında dönüşüme uğrayacak olan okul ve kurumlarda mutlak surette göz önünde bulundurulmalıdır. (Ortaokul iken 2019-2020 eğitim öğretim yılında imam hatip ortaokulu olacak gibi)</a:t>
            </a:r>
          </a:p>
        </p:txBody>
      </p:sp>
      <p:sp>
        <p:nvSpPr>
          <p:cNvPr id="3" name="2 Slayt Numarası Yer Tutucusu"/>
          <p:cNvSpPr>
            <a:spLocks noGrp="1"/>
          </p:cNvSpPr>
          <p:nvPr>
            <p:ph type="sldNum" sz="quarter" idx="12"/>
          </p:nvPr>
        </p:nvSpPr>
        <p:spPr/>
        <p:txBody>
          <a:bodyPr/>
          <a:lstStyle/>
          <a:p>
            <a:fld id="{72391017-8096-4689-B84C-A42413263633}" type="slidenum">
              <a:rPr lang="tr-TR" smtClean="0"/>
              <a:pPr/>
              <a:t>35</a:t>
            </a:fld>
            <a:endParaRPr lang="tr-TR" dirty="0"/>
          </a:p>
        </p:txBody>
      </p:sp>
      <p:sp>
        <p:nvSpPr>
          <p:cNvPr id="4" name="3 Başlık"/>
          <p:cNvSpPr>
            <a:spLocks noGrp="1"/>
          </p:cNvSpPr>
          <p:nvPr>
            <p:ph type="title"/>
          </p:nvPr>
        </p:nvSpPr>
        <p:spPr/>
        <p:txBody>
          <a:bodyPr>
            <a:normAutofit fontScale="90000"/>
          </a:bodyPr>
          <a:lstStyle/>
          <a:p>
            <a:pPr algn="ctr"/>
            <a:r>
              <a:rPr lang="tr-TR" b="1" dirty="0" smtClean="0">
                <a:solidFill>
                  <a:srgbClr val="FF0000"/>
                </a:solidFill>
                <a:latin typeface="Arial" pitchFamily="34" charset="0"/>
                <a:cs typeface="Arial" pitchFamily="34" charset="0"/>
              </a:rPr>
              <a:t>DİKKAT EDİLECEK DİĞER HUSUSULAR</a:t>
            </a:r>
            <a:endParaRPr lang="tr-TR" b="1" dirty="0">
              <a:solidFill>
                <a:srgbClr val="FF0000"/>
              </a:solidFill>
              <a:latin typeface="Arial" pitchFamily="34" charset="0"/>
              <a:cs typeface="Arial" pitchFamily="34" charset="0"/>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normAutofit/>
          </a:bodyPr>
          <a:lstStyle/>
          <a:p>
            <a:pPr algn="ctr">
              <a:buNone/>
            </a:pPr>
            <a:endParaRPr lang="tr-TR" sz="2800" b="1" dirty="0" smtClean="0">
              <a:latin typeface="Arial" pitchFamily="34" charset="0"/>
              <a:cs typeface="Arial" pitchFamily="34" charset="0"/>
            </a:endParaRPr>
          </a:p>
          <a:p>
            <a:pPr algn="ctr">
              <a:buNone/>
            </a:pPr>
            <a:endParaRPr lang="tr-TR" sz="2800" b="1" dirty="0">
              <a:latin typeface="Arial" pitchFamily="34" charset="0"/>
              <a:cs typeface="Arial" pitchFamily="34" charset="0"/>
            </a:endParaRPr>
          </a:p>
          <a:p>
            <a:pPr algn="ctr">
              <a:buNone/>
            </a:pPr>
            <a:r>
              <a:rPr lang="tr-TR" sz="2800" b="1" dirty="0" smtClean="0">
                <a:latin typeface="Arial" pitchFamily="34" charset="0"/>
                <a:cs typeface="Arial" pitchFamily="34" charset="0"/>
              </a:rPr>
              <a:t>TEŞEKKÜR </a:t>
            </a:r>
            <a:r>
              <a:rPr lang="tr-TR" sz="2800" b="1" dirty="0" smtClean="0">
                <a:latin typeface="Arial" pitchFamily="34" charset="0"/>
                <a:cs typeface="Arial" pitchFamily="34" charset="0"/>
              </a:rPr>
              <a:t>EDİYOR ÇALIŞMALARINIZDA BAŞARILAR DİLİYORUZ</a:t>
            </a:r>
          </a:p>
          <a:p>
            <a:pPr marL="109728" indent="0" algn="ctr">
              <a:buNone/>
            </a:pPr>
            <a:r>
              <a:rPr lang="tr-TR" sz="4000" b="1" dirty="0" smtClean="0">
                <a:latin typeface="Arial" pitchFamily="34" charset="0"/>
                <a:cs typeface="Arial" pitchFamily="34" charset="0"/>
              </a:rPr>
              <a:t>GÖKHAN MEMİŞ</a:t>
            </a:r>
          </a:p>
          <a:p>
            <a:pPr marL="109728" indent="0" algn="ctr">
              <a:buNone/>
            </a:pPr>
            <a:r>
              <a:rPr lang="tr-TR" sz="4000" b="1" dirty="0" smtClean="0">
                <a:latin typeface="Arial" pitchFamily="34" charset="0"/>
                <a:cs typeface="Arial" pitchFamily="34" charset="0"/>
              </a:rPr>
              <a:t>ŞUBE MÜDÜRÜ</a:t>
            </a:r>
          </a:p>
          <a:p>
            <a:pPr lvl="0" algn="ctr">
              <a:buClr>
                <a:srgbClr val="2DA2BF"/>
              </a:buClr>
              <a:buNone/>
            </a:pPr>
            <a:r>
              <a:rPr lang="tr-TR" sz="2000" b="1" dirty="0">
                <a:solidFill>
                  <a:prstClr val="black"/>
                </a:solidFill>
                <a:latin typeface="Arial" pitchFamily="34" charset="0"/>
                <a:cs typeface="Arial" pitchFamily="34" charset="0"/>
              </a:rPr>
              <a:t>İlçe Milli Eğitim Müdürlüğü</a:t>
            </a:r>
          </a:p>
          <a:p>
            <a:pPr lvl="0" algn="ctr">
              <a:buClr>
                <a:srgbClr val="2DA2BF"/>
              </a:buClr>
              <a:buNone/>
            </a:pPr>
            <a:r>
              <a:rPr lang="tr-TR" sz="2000" b="1" dirty="0">
                <a:solidFill>
                  <a:prstClr val="black"/>
                </a:solidFill>
                <a:latin typeface="Arial" pitchFamily="34" charset="0"/>
                <a:cs typeface="Arial" pitchFamily="34" charset="0"/>
              </a:rPr>
              <a:t>Destek Hizmetleri Şubesi</a:t>
            </a:r>
          </a:p>
          <a:p>
            <a:pPr marL="109728" indent="0" algn="ctr">
              <a:buNone/>
            </a:pPr>
            <a:endParaRPr lang="tr-TR" sz="4000"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36</a:t>
            </a:fld>
            <a:endParaRPr lang="tr-TR"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314595"/>
          </a:xfrm>
        </p:spPr>
        <p:txBody>
          <a:bodyPr>
            <a:normAutofit fontScale="47500" lnSpcReduction="20000"/>
          </a:bodyPr>
          <a:lstStyle/>
          <a:p>
            <a:pPr algn="just">
              <a:buFont typeface="Wingdings" panose="05000000000000000000" pitchFamily="2" charset="2"/>
              <a:buChar char="Ø"/>
            </a:pPr>
            <a:r>
              <a:rPr lang="tr-TR" sz="5500" b="1" dirty="0" smtClean="0">
                <a:latin typeface="Arial" pitchFamily="34" charset="0"/>
                <a:cs typeface="Arial" pitchFamily="34" charset="0"/>
              </a:rPr>
              <a:t>Kitap İhtiyaç Belirleme Ekranına resmi ve özel bütün okul ve kurumlar tarafından kitap ihtiyaçları girilmektedir.</a:t>
            </a:r>
          </a:p>
          <a:p>
            <a:pPr algn="just">
              <a:buFont typeface="Wingdings" panose="05000000000000000000" pitchFamily="2" charset="2"/>
              <a:buChar char="Ø"/>
            </a:pPr>
            <a:r>
              <a:rPr lang="tr-TR" sz="5500" b="1" dirty="0" smtClean="0">
                <a:solidFill>
                  <a:srgbClr val="FF0000"/>
                </a:solidFill>
                <a:latin typeface="Arial" pitchFamily="34" charset="0"/>
                <a:cs typeface="Arial" pitchFamily="34" charset="0"/>
              </a:rPr>
              <a:t>Özel Eğitim Kitapları İhtiyaç Belirleme ekranına</a:t>
            </a:r>
            <a:r>
              <a:rPr lang="tr-TR" sz="5500" b="1" dirty="0" smtClean="0">
                <a:solidFill>
                  <a:srgbClr val="7030A0"/>
                </a:solidFill>
                <a:latin typeface="Arial" pitchFamily="34" charset="0"/>
                <a:cs typeface="Arial" pitchFamily="34" charset="0"/>
              </a:rPr>
              <a:t>;</a:t>
            </a:r>
          </a:p>
          <a:p>
            <a:pPr marL="627063" lvl="2" indent="-246063" algn="just"/>
            <a:r>
              <a:rPr lang="x-none" sz="5500" b="1" smtClean="0">
                <a:latin typeface="Arial" pitchFamily="34" charset="0"/>
                <a:cs typeface="Arial" pitchFamily="34" charset="0"/>
              </a:rPr>
              <a:t>Özel eğitim uygulama okulları (merkezleri), özel eğitim iş uygulama okulları (merkezleri)  ve özel eğitim mesleki eğitim okulu (merkezi) ile bu okulların programlarını uygulayan özel eğitim sınıfları bulunan okullar,</a:t>
            </a:r>
            <a:endParaRPr lang="tr-TR" sz="5500" b="1" dirty="0" smtClean="0">
              <a:latin typeface="Arial" pitchFamily="34" charset="0"/>
              <a:cs typeface="Arial" pitchFamily="34" charset="0"/>
            </a:endParaRPr>
          </a:p>
          <a:p>
            <a:pPr marL="627063" lvl="2" indent="-246063" algn="just"/>
            <a:r>
              <a:rPr lang="x-none" sz="5500" b="1" smtClean="0">
                <a:latin typeface="Arial" pitchFamily="34" charset="0"/>
                <a:cs typeface="Arial" pitchFamily="34" charset="0"/>
              </a:rPr>
              <a:t>İşitme engelliler okulları ile bu kademede işitme engelli öğrenciler için özel eğitim sınıfı açılan okul/kurumlar </a:t>
            </a:r>
            <a:endParaRPr lang="tr-TR" sz="5500" b="1" dirty="0" smtClean="0">
              <a:latin typeface="Arial" pitchFamily="34" charset="0"/>
              <a:cs typeface="Arial" pitchFamily="34" charset="0"/>
            </a:endParaRPr>
          </a:p>
          <a:p>
            <a:pPr marL="725488" indent="-363538" algn="just">
              <a:buNone/>
            </a:pPr>
            <a:r>
              <a:rPr lang="tr-TR" sz="5500" b="1" dirty="0" smtClean="0">
                <a:latin typeface="Arial" pitchFamily="34" charset="0"/>
                <a:cs typeface="Arial" pitchFamily="34" charset="0"/>
              </a:rPr>
              <a:t>   tarafından kitap ihtiyacı girilmektedir.</a:t>
            </a:r>
          </a:p>
          <a:p>
            <a:pPr marL="269875" indent="-242888" algn="just">
              <a:buFont typeface="Wingdings" panose="05000000000000000000" pitchFamily="2" charset="2"/>
              <a:buChar char="Ø"/>
            </a:pPr>
            <a:endParaRPr lang="tr-TR"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4</a:t>
            </a:fld>
            <a:endParaRPr lang="tr-TR"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80728"/>
            <a:ext cx="8229600" cy="5026563"/>
          </a:xfrm>
        </p:spPr>
        <p:txBody>
          <a:bodyPr>
            <a:normAutofit/>
          </a:bodyPr>
          <a:lstStyle/>
          <a:p>
            <a:pPr algn="just">
              <a:buFont typeface="Wingdings" panose="05000000000000000000" pitchFamily="2" charset="2"/>
              <a:buChar char="Ø"/>
            </a:pPr>
            <a:r>
              <a:rPr lang="x-none" sz="2400" b="1" smtClean="0">
                <a:latin typeface="Arial" pitchFamily="34" charset="0"/>
                <a:cs typeface="Arial" pitchFamily="34" charset="0"/>
              </a:rPr>
              <a:t>Özel Eğitim Kitapları İhtiyaç Belirleme” ekranına girilecek kitap sayısında</a:t>
            </a:r>
            <a:r>
              <a:rPr lang="tr-TR" sz="2400" b="1" dirty="0" smtClean="0">
                <a:latin typeface="Arial" pitchFamily="34" charset="0"/>
                <a:cs typeface="Arial" pitchFamily="34" charset="0"/>
              </a:rPr>
              <a:t>,</a:t>
            </a:r>
            <a:r>
              <a:rPr lang="x-none" sz="2400" b="1" smtClean="0">
                <a:latin typeface="Arial" pitchFamily="34" charset="0"/>
                <a:cs typeface="Arial" pitchFamily="34" charset="0"/>
              </a:rPr>
              <a:t> sadece okul/kurumunda özel eğitim ihtiyacı olan </a:t>
            </a:r>
            <a:r>
              <a:rPr lang="x-none" sz="2400" b="1" smtClean="0">
                <a:solidFill>
                  <a:srgbClr val="FF0000"/>
                </a:solidFill>
                <a:latin typeface="Arial" pitchFamily="34" charset="0"/>
                <a:cs typeface="Arial" pitchFamily="34" charset="0"/>
              </a:rPr>
              <a:t>öğrenci sayısı </a:t>
            </a:r>
            <a:r>
              <a:rPr lang="tr-TR" sz="2400" b="1" dirty="0" smtClean="0">
                <a:solidFill>
                  <a:srgbClr val="FF0000"/>
                </a:solidFill>
                <a:latin typeface="Arial" pitchFamily="34" charset="0"/>
                <a:cs typeface="Arial" pitchFamily="34" charset="0"/>
              </a:rPr>
              <a:t>ile bu öğrencileri okutan öğretmen sayısı </a:t>
            </a:r>
            <a:r>
              <a:rPr lang="x-none" sz="2400" b="1" smtClean="0">
                <a:solidFill>
                  <a:srgbClr val="FF0000"/>
                </a:solidFill>
                <a:latin typeface="Arial" pitchFamily="34" charset="0"/>
                <a:cs typeface="Arial" pitchFamily="34" charset="0"/>
              </a:rPr>
              <a:t>esas </a:t>
            </a:r>
            <a:r>
              <a:rPr lang="x-none" sz="2400" b="1" smtClean="0">
                <a:latin typeface="Arial" pitchFamily="34" charset="0"/>
                <a:cs typeface="Arial" pitchFamily="34" charset="0"/>
              </a:rPr>
              <a:t>alın</a:t>
            </a:r>
            <a:r>
              <a:rPr lang="tr-TR" sz="2400" b="1" dirty="0" err="1" smtClean="0">
                <a:latin typeface="Arial" pitchFamily="34" charset="0"/>
                <a:cs typeface="Arial" pitchFamily="34" charset="0"/>
              </a:rPr>
              <a:t>malıd</a:t>
            </a:r>
            <a:r>
              <a:rPr lang="x-none" sz="2400" b="1" smtClean="0">
                <a:latin typeface="Arial" pitchFamily="34" charset="0"/>
                <a:cs typeface="Arial" pitchFamily="34" charset="0"/>
              </a:rPr>
              <a:t>ır.</a:t>
            </a:r>
            <a:endParaRPr lang="tr-TR" sz="2400" b="1" dirty="0" smtClean="0">
              <a:latin typeface="Arial" pitchFamily="34" charset="0"/>
              <a:cs typeface="Arial" pitchFamily="34" charset="0"/>
            </a:endParaRPr>
          </a:p>
          <a:p>
            <a:pPr algn="just">
              <a:buNone/>
            </a:pPr>
            <a:endParaRPr lang="tr-TR" sz="2200" b="1" dirty="0" smtClean="0">
              <a:latin typeface="Arial" pitchFamily="34" charset="0"/>
              <a:cs typeface="Arial" pitchFamily="34" charset="0"/>
            </a:endParaRPr>
          </a:p>
          <a:p>
            <a:pPr algn="just">
              <a:buFont typeface="Wingdings" panose="05000000000000000000" pitchFamily="2" charset="2"/>
              <a:buChar char="Ø"/>
            </a:pPr>
            <a:r>
              <a:rPr lang="x-none" sz="2200" b="1" smtClean="0">
                <a:latin typeface="Arial" pitchFamily="34" charset="0"/>
                <a:cs typeface="Arial" pitchFamily="34" charset="0"/>
              </a:rPr>
              <a:t>“Braille (Kabartma) Baskılı Kitap İhtiyaç Belirleme” ekranına girilecek kitap sayısında sadece okul/kurumunda Braille baskılı kitap ihtiyacı bulunan </a:t>
            </a:r>
            <a:r>
              <a:rPr lang="x-none" sz="2200" b="1" smtClean="0">
                <a:solidFill>
                  <a:srgbClr val="FF0000"/>
                </a:solidFill>
                <a:latin typeface="Arial" pitchFamily="34" charset="0"/>
                <a:cs typeface="Arial" pitchFamily="34" charset="0"/>
              </a:rPr>
              <a:t>görme engelli öğrenci ve öğretmen sayısı</a:t>
            </a:r>
            <a:r>
              <a:rPr lang="tr-TR" sz="2200" b="1" dirty="0" err="1" smtClean="0">
                <a:solidFill>
                  <a:srgbClr val="FF0000"/>
                </a:solidFill>
                <a:latin typeface="Arial" pitchFamily="34" charset="0"/>
                <a:cs typeface="Arial" pitchFamily="34" charset="0"/>
              </a:rPr>
              <a:t>nın</a:t>
            </a:r>
            <a:r>
              <a:rPr lang="tr-TR" sz="2200" b="1" dirty="0" smtClean="0">
                <a:solidFill>
                  <a:srgbClr val="FF0000"/>
                </a:solidFill>
                <a:latin typeface="Arial" pitchFamily="34" charset="0"/>
                <a:cs typeface="Arial" pitchFamily="34" charset="0"/>
              </a:rPr>
              <a:t> </a:t>
            </a:r>
            <a:r>
              <a:rPr lang="x-none" sz="2200" b="1" smtClean="0">
                <a:latin typeface="Arial" pitchFamily="34" charset="0"/>
                <a:cs typeface="Arial" pitchFamily="34" charset="0"/>
              </a:rPr>
              <a:t>esas alın</a:t>
            </a:r>
            <a:r>
              <a:rPr lang="tr-TR" sz="2200" b="1" dirty="0" err="1" smtClean="0">
                <a:latin typeface="Arial" pitchFamily="34" charset="0"/>
                <a:cs typeface="Arial" pitchFamily="34" charset="0"/>
              </a:rPr>
              <a:t>ması</a:t>
            </a:r>
            <a:r>
              <a:rPr lang="tr-TR" sz="2200" b="1" dirty="0" smtClean="0">
                <a:latin typeface="Arial" pitchFamily="34" charset="0"/>
                <a:cs typeface="Arial" pitchFamily="34" charset="0"/>
              </a:rPr>
              <a:t> gerekmektedir</a:t>
            </a:r>
            <a:endParaRPr lang="tr-TR" sz="2200"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5</a:t>
            </a:fld>
            <a:endParaRPr lang="tr-TR"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04664"/>
            <a:ext cx="8229600" cy="5602627"/>
          </a:xfrm>
        </p:spPr>
        <p:txBody>
          <a:bodyPr>
            <a:normAutofit fontScale="85000" lnSpcReduction="20000"/>
          </a:bodyPr>
          <a:lstStyle/>
          <a:p>
            <a:pPr algn="just">
              <a:buFont typeface="Wingdings" panose="05000000000000000000" pitchFamily="2" charset="2"/>
              <a:buChar char="Ø"/>
            </a:pPr>
            <a:r>
              <a:rPr lang="tr-TR" sz="2800" b="1" dirty="0" smtClean="0">
                <a:latin typeface="Arial" pitchFamily="34" charset="0"/>
                <a:cs typeface="Arial" pitchFamily="34" charset="0"/>
              </a:rPr>
              <a:t>Kitap İhtiyaç Belirleme Ekranı”nda 2019-2020 eğitim-öğretim yılında okutulacak ders kitaplarının isimleri, “SINIFLAR”, “DİĞER”, "ÖĞRETMEN" ve “OKUL TÜRLERİ” olarak listelenmiştir. </a:t>
            </a:r>
          </a:p>
          <a:p>
            <a:pPr algn="just">
              <a:buFont typeface="Wingdings" panose="05000000000000000000" pitchFamily="2" charset="2"/>
              <a:buChar char="Ø"/>
            </a:pPr>
            <a:r>
              <a:rPr lang="tr-TR" sz="2800" b="1" dirty="0" smtClean="0">
                <a:latin typeface="Arial" pitchFamily="34" charset="0"/>
                <a:cs typeface="Arial" pitchFamily="34" charset="0"/>
              </a:rPr>
              <a:t>“Kitap İhtiyaç Belirleme Ekranı”nda kayıt eklemek için “Yeni kayıt” düğmesi seçilecektir. Gelen ekranda kitabın ilkokullar için 1, 2, 3 ve 4. sınıflar "ÖĞRETMEN" ve “DİĞER”, ortaokullar için 5, 6, 7 ve 8. sınıflar "ÖĞRETMEN" ve “DİĞER” seçeneği; lise okul/kurumları 9, 10, 11 ve 12. Sınıflar, “DİĞER”, "ÖĞRETMEN"  ve “OKUL </a:t>
            </a:r>
            <a:r>
              <a:rPr lang="tr-TR" sz="2800" b="1" dirty="0" err="1" smtClean="0">
                <a:latin typeface="Arial" pitchFamily="34" charset="0"/>
                <a:cs typeface="Arial" pitchFamily="34" charset="0"/>
              </a:rPr>
              <a:t>TÜRLERİ”ne</a:t>
            </a:r>
            <a:r>
              <a:rPr lang="tr-TR" sz="2800" b="1" dirty="0" smtClean="0">
                <a:latin typeface="Arial" pitchFamily="34" charset="0"/>
                <a:cs typeface="Arial" pitchFamily="34" charset="0"/>
              </a:rPr>
              <a:t> göre kitabın adına uygun seçilecektir. </a:t>
            </a:r>
            <a:r>
              <a:rPr lang="x-none" sz="2800" b="1" smtClean="0">
                <a:latin typeface="Arial" pitchFamily="34" charset="0"/>
                <a:cs typeface="Arial" pitchFamily="34" charset="0"/>
              </a:rPr>
              <a:t>Okutulacak kitabın adı, gelen listeden seçilecek ve kitaba ilişkin “</a:t>
            </a:r>
            <a:r>
              <a:rPr lang="x-none" sz="2800" b="1" smtClean="0">
                <a:solidFill>
                  <a:srgbClr val="FF0000"/>
                </a:solidFill>
                <a:latin typeface="Arial" pitchFamily="34" charset="0"/>
                <a:cs typeface="Arial" pitchFamily="34" charset="0"/>
              </a:rPr>
              <a:t>Açıklamalar”</a:t>
            </a:r>
            <a:r>
              <a:rPr lang="x-none" sz="2800" b="1" smtClean="0">
                <a:latin typeface="Arial" pitchFamily="34" charset="0"/>
                <a:cs typeface="Arial" pitchFamily="34" charset="0"/>
              </a:rPr>
              <a:t> dikkatle okunarak ihtiyaç duyulan kitap sayısı, ilgili kutucuğa giril</a:t>
            </a:r>
            <a:r>
              <a:rPr lang="tr-TR" sz="2800" b="1" dirty="0" smtClean="0">
                <a:latin typeface="Arial" pitchFamily="34" charset="0"/>
                <a:cs typeface="Arial" pitchFamily="34" charset="0"/>
              </a:rPr>
              <a:t>dikten sonra</a:t>
            </a:r>
            <a:r>
              <a:rPr lang="x-none" sz="2800" b="1" smtClean="0">
                <a:latin typeface="Arial" pitchFamily="34" charset="0"/>
                <a:cs typeface="Arial" pitchFamily="34" charset="0"/>
              </a:rPr>
              <a:t> mutlaka </a:t>
            </a:r>
            <a:r>
              <a:rPr lang="x-none" sz="2800" b="1" smtClean="0">
                <a:solidFill>
                  <a:srgbClr val="FF0000"/>
                </a:solidFill>
                <a:latin typeface="Arial" pitchFamily="34" charset="0"/>
                <a:cs typeface="Arial" pitchFamily="34" charset="0"/>
              </a:rPr>
              <a:t>“Üst menü” de yer alan “Kaydet” </a:t>
            </a:r>
            <a:r>
              <a:rPr lang="x-none" sz="2800" b="1" smtClean="0">
                <a:latin typeface="Arial" pitchFamily="34" charset="0"/>
                <a:cs typeface="Arial" pitchFamily="34" charset="0"/>
              </a:rPr>
              <a:t>düğmesine tıklanacaktır.</a:t>
            </a:r>
            <a:endParaRPr lang="tr-TR" sz="2800" b="1" dirty="0" smtClean="0">
              <a:latin typeface="Arial" pitchFamily="34" charset="0"/>
              <a:cs typeface="Arial" pitchFamily="34" charset="0"/>
            </a:endParaRPr>
          </a:p>
          <a:p>
            <a:endParaRPr lang="tr-TR"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6</a:t>
            </a:fld>
            <a:endParaRPr lang="tr-TR"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fld id="{72391017-8096-4689-B84C-A42413263633}" type="slidenum">
              <a:rPr lang="tr-TR" smtClean="0"/>
              <a:pPr/>
              <a:t>7</a:t>
            </a:fld>
            <a:endParaRPr lang="tr-TR" dirty="0"/>
          </a:p>
        </p:txBody>
      </p:sp>
      <p:sp>
        <p:nvSpPr>
          <p:cNvPr id="6" name="5 Dikdörtgen"/>
          <p:cNvSpPr/>
          <p:nvPr/>
        </p:nvSpPr>
        <p:spPr>
          <a:xfrm>
            <a:off x="395536" y="260649"/>
            <a:ext cx="8280920" cy="5386090"/>
          </a:xfrm>
          <a:prstGeom prst="rect">
            <a:avLst/>
          </a:prstGeom>
        </p:spPr>
        <p:txBody>
          <a:bodyPr wrap="square">
            <a:spAutoFit/>
          </a:bodyPr>
          <a:lstStyle/>
          <a:p>
            <a:pPr algn="just">
              <a:buFont typeface="Wingdings" panose="05000000000000000000" pitchFamily="2" charset="2"/>
              <a:buChar char="Ø"/>
            </a:pPr>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tr-T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x-none" sz="2200" b="1" smtClean="0">
                <a:latin typeface="Arial" panose="020B0604020202020204" pitchFamily="34" charset="0"/>
                <a:cs typeface="Arial" panose="020B0604020202020204" pitchFamily="34" charset="0"/>
              </a:rPr>
              <a:t>İlk</a:t>
            </a:r>
            <a:r>
              <a:rPr lang="tr-TR" sz="2200" b="1" dirty="0" smtClean="0">
                <a:latin typeface="Arial" panose="020B0604020202020204" pitchFamily="34" charset="0"/>
                <a:cs typeface="Arial" panose="020B0604020202020204" pitchFamily="34" charset="0"/>
              </a:rPr>
              <a:t>okul, ortaokul ve lise ders kitaplarında birden çok sınıfta kullanılmakta olan kitaplar </a:t>
            </a:r>
            <a:r>
              <a:rPr lang="x-none" sz="2200" b="1" smtClean="0">
                <a:latin typeface="Arial" panose="020B0604020202020204" pitchFamily="34" charset="0"/>
                <a:cs typeface="Arial" panose="020B0604020202020204" pitchFamily="34" charset="0"/>
              </a:rPr>
              <a:t>bulunmaktadır. </a:t>
            </a:r>
            <a:r>
              <a:rPr lang="x-none" sz="2200" b="1" smtClean="0">
                <a:solidFill>
                  <a:srgbClr val="FF0000"/>
                </a:solidFill>
                <a:latin typeface="Arial" panose="020B0604020202020204" pitchFamily="34" charset="0"/>
                <a:cs typeface="Arial" panose="020B0604020202020204" pitchFamily="34" charset="0"/>
              </a:rPr>
              <a:t>Bu kitaplar</a:t>
            </a:r>
            <a:r>
              <a:rPr lang="tr-TR" sz="2200" b="1" dirty="0" err="1" smtClean="0">
                <a:solidFill>
                  <a:srgbClr val="FF0000"/>
                </a:solidFill>
                <a:latin typeface="Arial" panose="020B0604020202020204" pitchFamily="34" charset="0"/>
                <a:cs typeface="Arial" panose="020B0604020202020204" pitchFamily="34" charset="0"/>
              </a:rPr>
              <a:t>ın</a:t>
            </a:r>
            <a:r>
              <a:rPr lang="x-none" sz="2200" b="1" smtClean="0">
                <a:solidFill>
                  <a:srgbClr val="FF0000"/>
                </a:solidFill>
                <a:latin typeface="Arial" panose="020B0604020202020204" pitchFamily="34" charset="0"/>
                <a:cs typeface="Arial" panose="020B0604020202020204" pitchFamily="34" charset="0"/>
              </a:rPr>
              <a:t> ihtiya</a:t>
            </a:r>
            <a:r>
              <a:rPr lang="tr-TR" sz="2200" b="1" dirty="0" err="1" smtClean="0">
                <a:solidFill>
                  <a:srgbClr val="FF0000"/>
                </a:solidFill>
                <a:latin typeface="Arial" panose="020B0604020202020204" pitchFamily="34" charset="0"/>
                <a:cs typeface="Arial" panose="020B0604020202020204" pitchFamily="34" charset="0"/>
              </a:rPr>
              <a:t>cı</a:t>
            </a:r>
            <a:r>
              <a:rPr lang="x-none" sz="2200" b="1" smtClean="0">
                <a:solidFill>
                  <a:srgbClr val="FF0000"/>
                </a:solidFill>
                <a:latin typeface="Arial" panose="020B0604020202020204" pitchFamily="34" charset="0"/>
                <a:cs typeface="Arial" panose="020B0604020202020204" pitchFamily="34" charset="0"/>
              </a:rPr>
              <a:t> “DİĞER” </a:t>
            </a:r>
            <a:r>
              <a:rPr lang="tr-TR" sz="2200" b="1" dirty="0" smtClean="0">
                <a:solidFill>
                  <a:srgbClr val="FF0000"/>
                </a:solidFill>
                <a:latin typeface="Arial" panose="020B0604020202020204" pitchFamily="34" charset="0"/>
                <a:cs typeface="Arial" panose="020B0604020202020204" pitchFamily="34" charset="0"/>
              </a:rPr>
              <a:t>seçeneği </a:t>
            </a:r>
            <a:r>
              <a:rPr lang="x-none" sz="2200" b="1" smtClean="0">
                <a:solidFill>
                  <a:srgbClr val="FF0000"/>
                </a:solidFill>
                <a:latin typeface="Arial" panose="020B0604020202020204" pitchFamily="34" charset="0"/>
                <a:cs typeface="Arial" panose="020B0604020202020204" pitchFamily="34" charset="0"/>
              </a:rPr>
              <a:t> tıklana</a:t>
            </a:r>
            <a:r>
              <a:rPr lang="tr-TR" sz="2200" b="1" dirty="0" err="1" smtClean="0">
                <a:solidFill>
                  <a:srgbClr val="FF0000"/>
                </a:solidFill>
                <a:latin typeface="Arial" panose="020B0604020202020204" pitchFamily="34" charset="0"/>
                <a:cs typeface="Arial" panose="020B0604020202020204" pitchFamily="34" charset="0"/>
              </a:rPr>
              <a:t>rak</a:t>
            </a:r>
            <a:r>
              <a:rPr lang="tr-TR" sz="2200" b="1" dirty="0" smtClean="0">
                <a:solidFill>
                  <a:srgbClr val="FF0000"/>
                </a:solidFill>
                <a:latin typeface="Arial" panose="020B0604020202020204" pitchFamily="34" charset="0"/>
                <a:cs typeface="Arial" panose="020B0604020202020204" pitchFamily="34" charset="0"/>
              </a:rPr>
              <a:t> yapılacaktır.</a:t>
            </a:r>
          </a:p>
          <a:p>
            <a:pPr algn="just">
              <a:buFont typeface="Wingdings" panose="05000000000000000000" pitchFamily="2" charset="2"/>
              <a:buChar char="Ø"/>
            </a:pPr>
            <a:r>
              <a:rPr lang="tr-TR" sz="2200" b="1" dirty="0" smtClean="0">
                <a:latin typeface="Arial" panose="020B0604020202020204" pitchFamily="34" charset="0"/>
                <a:cs typeface="Arial" panose="020B0604020202020204" pitchFamily="34" charset="0"/>
              </a:rPr>
              <a:t>Farklı okul türlerine ait kitapların seçimleri; Anadolu İmam Hatip Liseleri, Güzel Sanatlar Lisesi, Spor Liseleri, Fen Liseleri, Sosyal Bilim Liseleri ve Özel Eğitim Okulları seçenekleri tıklanarak yapılacaktır.</a:t>
            </a:r>
          </a:p>
          <a:p>
            <a:pPr algn="just">
              <a:buFont typeface="Wingdings" panose="05000000000000000000" pitchFamily="2" charset="2"/>
              <a:buChar char="Ø"/>
            </a:pPr>
            <a:r>
              <a:rPr lang="tr-TR" sz="2200" b="1" dirty="0" smtClean="0">
                <a:solidFill>
                  <a:srgbClr val="FF0000"/>
                </a:solidFill>
                <a:latin typeface="Arial" panose="020B0604020202020204" pitchFamily="34" charset="0"/>
                <a:cs typeface="Arial" panose="020B0604020202020204" pitchFamily="34" charset="0"/>
              </a:rPr>
              <a:t>Kitaba ilişkin ihtiyaç duyulan kitap sayısı zorunlu derslerde ekranda görülen öğrenci sayısı kadar olup, bu sayıya o dersi okutan öğretmen sayısı ilave edilerek belirlenen sayı ilgili kutucuğa girilecek ve “Üst menü” de yer alan “Kaydet” düğmesine basılacaktır. Bu işlem her kitap için tekrar edilecektir.</a:t>
            </a:r>
          </a:p>
          <a:p>
            <a:pPr algn="just"/>
            <a:endParaRPr lang="tr-TR"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08720"/>
            <a:ext cx="8229600" cy="5098571"/>
          </a:xfrm>
        </p:spPr>
        <p:txBody>
          <a:bodyPr>
            <a:normAutofit/>
          </a:bodyPr>
          <a:lstStyle/>
          <a:p>
            <a:pPr algn="just">
              <a:buFont typeface="Wingdings" panose="05000000000000000000" pitchFamily="2" charset="2"/>
              <a:buChar char="Ø"/>
            </a:pPr>
            <a:r>
              <a:rPr lang="x-none" sz="2200" b="1" smtClean="0">
                <a:latin typeface="Arial" pitchFamily="34" charset="0"/>
                <a:cs typeface="Arial" pitchFamily="34" charset="0"/>
              </a:rPr>
              <a:t>Kitap sayıları girildikçe okul için belirlenen kitaplar ve miktarları aynı sayfanın altında liste halinde yer alacaktır.</a:t>
            </a:r>
            <a:endParaRPr lang="tr-TR" sz="2200" b="1" dirty="0" smtClean="0">
              <a:latin typeface="Arial" pitchFamily="34" charset="0"/>
              <a:cs typeface="Arial" pitchFamily="34" charset="0"/>
            </a:endParaRPr>
          </a:p>
          <a:p>
            <a:pPr algn="just">
              <a:buFont typeface="Wingdings" panose="05000000000000000000" pitchFamily="2" charset="2"/>
              <a:buChar char="Ø"/>
            </a:pPr>
            <a:r>
              <a:rPr lang="x-none" sz="2200" b="1" smtClean="0">
                <a:latin typeface="Arial" pitchFamily="34" charset="0"/>
                <a:cs typeface="Arial" pitchFamily="34" charset="0"/>
              </a:rPr>
              <a:t>Girilmiş olan herhangi bir kayıt ile ilgili düzeltme yapmak veya kayıt silmek için sayfanın altında oluşan listedeki kitap kodunun başında yer alan “Açık klasör” şeklindeki resim tıklanacak, tekrar bu kitaba ait ekrana dönülerek istenilen</a:t>
            </a:r>
            <a:r>
              <a:rPr lang="tr-TR" sz="2200" b="1" dirty="0" smtClean="0">
                <a:latin typeface="Arial" pitchFamily="34" charset="0"/>
                <a:cs typeface="Arial" pitchFamily="34" charset="0"/>
              </a:rPr>
              <a:t> </a:t>
            </a:r>
            <a:r>
              <a:rPr lang="x-none" sz="2200" b="1" smtClean="0">
                <a:latin typeface="Arial" pitchFamily="34" charset="0"/>
                <a:cs typeface="Arial" pitchFamily="34" charset="0"/>
              </a:rPr>
              <a:t>işlem yapılabilecektir.</a:t>
            </a:r>
            <a:endParaRPr lang="tr-TR" sz="2200" b="1" dirty="0" smtClean="0">
              <a:latin typeface="Arial" pitchFamily="34" charset="0"/>
              <a:cs typeface="Arial" pitchFamily="34" charset="0"/>
            </a:endParaRPr>
          </a:p>
          <a:p>
            <a:pPr algn="just">
              <a:buNone/>
            </a:pPr>
            <a:endParaRPr lang="tr-TR" sz="2200" b="1" dirty="0" smtClean="0">
              <a:latin typeface="Arial" pitchFamily="34" charset="0"/>
              <a:cs typeface="Arial" pitchFamily="34" charset="0"/>
            </a:endParaRPr>
          </a:p>
          <a:p>
            <a:pPr algn="just">
              <a:buFont typeface="Wingdings" panose="05000000000000000000" pitchFamily="2" charset="2"/>
              <a:buChar char="Ø"/>
            </a:pPr>
            <a:r>
              <a:rPr lang="x-none" sz="2200" b="1" smtClean="0">
                <a:latin typeface="Arial" pitchFamily="34" charset="0"/>
                <a:cs typeface="Arial" pitchFamily="34" charset="0"/>
              </a:rPr>
              <a:t>Girilen her kitap için her defasında “Kaydet” düğmesine basılacaktır.</a:t>
            </a:r>
            <a:r>
              <a:rPr lang="tr-TR" sz="2200" b="1" dirty="0" smtClean="0">
                <a:latin typeface="Arial" pitchFamily="34" charset="0"/>
                <a:cs typeface="Arial" pitchFamily="34" charset="0"/>
              </a:rPr>
              <a:t> </a:t>
            </a:r>
            <a:r>
              <a:rPr lang="x-none" sz="2200" b="1" smtClean="0">
                <a:latin typeface="Arial" pitchFamily="34" charset="0"/>
                <a:cs typeface="Arial" pitchFamily="34" charset="0"/>
              </a:rPr>
              <a:t>Böylece kitapların tamamının kaydedildiğinden emin olunacaktır.</a:t>
            </a:r>
            <a:endParaRPr lang="tr-TR" sz="2200" b="1" dirty="0" smtClean="0">
              <a:latin typeface="Arial" pitchFamily="34" charset="0"/>
              <a:cs typeface="Arial" pitchFamily="34" charset="0"/>
            </a:endParaRPr>
          </a:p>
          <a:p>
            <a:pPr>
              <a:buNone/>
            </a:pPr>
            <a:endParaRPr lang="tr-TR" b="1" dirty="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fld id="{72391017-8096-4689-B84C-A42413263633}" type="slidenum">
              <a:rPr lang="tr-TR" smtClean="0"/>
              <a:pPr/>
              <a:t>8</a:t>
            </a:fld>
            <a:endParaRPr lang="tr-TR"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28596" y="476673"/>
            <a:ext cx="8258204" cy="5472608"/>
          </a:xfrm>
        </p:spPr>
        <p:txBody>
          <a:bodyPr>
            <a:normAutofit lnSpcReduction="10000"/>
          </a:bodyPr>
          <a:lstStyle/>
          <a:p>
            <a:pPr algn="just">
              <a:spcBef>
                <a:spcPts val="0"/>
              </a:spcBef>
              <a:buFont typeface="Wingdings" panose="05000000000000000000" pitchFamily="2" charset="2"/>
              <a:buChar char="Ø"/>
            </a:pPr>
            <a:r>
              <a:rPr lang="x-none" sz="2400" b="1" smtClean="0">
                <a:solidFill>
                  <a:srgbClr val="FF0000"/>
                </a:solidFill>
                <a:latin typeface="Arial" pitchFamily="34" charset="0"/>
                <a:cs typeface="Arial" pitchFamily="34" charset="0"/>
              </a:rPr>
              <a:t>Okul/kurumun ihtiyaç duyduğu kitap çeşidi ve sayısı girildikten sonra sayfanın altında oluşan liste incelenecek, ihtiyaç duyulan kitapların tamamının girilip girilmediği kontrol edilecektir.</a:t>
            </a:r>
            <a:endParaRPr lang="tr-TR" sz="2400" b="1" dirty="0" smtClean="0">
              <a:solidFill>
                <a:srgbClr val="FF0000"/>
              </a:solidFill>
              <a:latin typeface="Arial" pitchFamily="34" charset="0"/>
              <a:cs typeface="Arial" pitchFamily="34" charset="0"/>
            </a:endParaRPr>
          </a:p>
          <a:p>
            <a:pPr algn="just">
              <a:spcBef>
                <a:spcPts val="0"/>
              </a:spcBef>
              <a:buFont typeface="Wingdings" panose="05000000000000000000" pitchFamily="2" charset="2"/>
              <a:buChar char="Ø"/>
            </a:pPr>
            <a:r>
              <a:rPr lang="x-none" sz="2400" b="1" smtClean="0">
                <a:latin typeface="Arial" pitchFamily="34" charset="0"/>
                <a:cs typeface="Arial" pitchFamily="34" charset="0"/>
              </a:rPr>
              <a:t>İhtiyaç duyulan bütün kitapların giriş işlemi tamamlanıp kaydedildikten sonra “Üst menü” de yer alan </a:t>
            </a:r>
            <a:r>
              <a:rPr lang="x-none" sz="2400" b="1" smtClean="0">
                <a:solidFill>
                  <a:srgbClr val="FF0000"/>
                </a:solidFill>
                <a:latin typeface="Arial" pitchFamily="34" charset="0"/>
                <a:cs typeface="Arial" pitchFamily="34" charset="0"/>
              </a:rPr>
              <a:t>“Yazıcı resmine” </a:t>
            </a:r>
            <a:r>
              <a:rPr lang="x-none" sz="2400" b="1" smtClean="0">
                <a:latin typeface="Arial" pitchFamily="34" charset="0"/>
                <a:cs typeface="Arial" pitchFamily="34" charset="0"/>
              </a:rPr>
              <a:t>tıklanarak girilmiş olan verilerin dökümü alınacak ve alınan liste okul/kurum müdürlüklerince </a:t>
            </a:r>
            <a:r>
              <a:rPr lang="x-none" sz="2400" b="1" smtClean="0">
                <a:solidFill>
                  <a:srgbClr val="FF0000"/>
                </a:solidFill>
                <a:latin typeface="Arial" pitchFamily="34" charset="0"/>
                <a:cs typeface="Arial" pitchFamily="34" charset="0"/>
              </a:rPr>
              <a:t>kontrol edilerek onaylanacaktır.</a:t>
            </a:r>
            <a:endParaRPr lang="tr-TR" sz="2400" b="1" dirty="0" smtClean="0">
              <a:solidFill>
                <a:srgbClr val="FF0000"/>
              </a:solidFill>
              <a:latin typeface="Arial" pitchFamily="34" charset="0"/>
              <a:cs typeface="Arial" pitchFamily="34" charset="0"/>
            </a:endParaRPr>
          </a:p>
          <a:p>
            <a:pPr algn="just">
              <a:buFont typeface="Wingdings" panose="05000000000000000000" pitchFamily="2" charset="2"/>
              <a:buChar char="Ø"/>
            </a:pPr>
            <a:r>
              <a:rPr lang="x-none" sz="2400" b="1" smtClean="0">
                <a:solidFill>
                  <a:srgbClr val="FF0000"/>
                </a:solidFill>
                <a:latin typeface="Arial" pitchFamily="34" charset="0"/>
                <a:cs typeface="Arial" pitchFamily="34" charset="0"/>
              </a:rPr>
              <a:t>Onaylı listenin bir sureti dosyalanacak, bir sureti de ilçe millî eğitim müdürlüğüne gönderilecektir. </a:t>
            </a:r>
            <a:endParaRPr lang="tr-TR" sz="2400" b="1" dirty="0" smtClean="0">
              <a:solidFill>
                <a:srgbClr val="FF0000"/>
              </a:solidFill>
              <a:latin typeface="Arial" pitchFamily="34" charset="0"/>
              <a:cs typeface="Arial" pitchFamily="34" charset="0"/>
            </a:endParaRPr>
          </a:p>
          <a:p>
            <a:pPr algn="just">
              <a:buFont typeface="Wingdings" panose="05000000000000000000" pitchFamily="2" charset="2"/>
              <a:buChar char="Ø"/>
            </a:pPr>
            <a:r>
              <a:rPr lang="x-none" sz="2400" b="1" smtClean="0">
                <a:latin typeface="Arial" pitchFamily="34" charset="0"/>
                <a:cs typeface="Arial" pitchFamily="34" charset="0"/>
              </a:rPr>
              <a:t>Kitap ihtiyacının giriş işlemi tamamlanıp verilerin dökümü alındıktan sonra ekranın “Sağ üst” köşesinde yer alan “Çıkış düğmesi” tıklanarak “Modül”den çıkılacaktır.</a:t>
            </a:r>
            <a:endParaRPr lang="tr-TR" sz="2400" b="1" dirty="0" smtClean="0">
              <a:latin typeface="Arial" pitchFamily="34" charset="0"/>
              <a:cs typeface="Arial" pitchFamily="34" charset="0"/>
            </a:endParaRPr>
          </a:p>
          <a:p>
            <a:pPr algn="just">
              <a:spcBef>
                <a:spcPts val="0"/>
              </a:spcBef>
              <a:buFont typeface="Wingdings" panose="05000000000000000000" pitchFamily="2" charset="2"/>
              <a:buChar char="Ø"/>
            </a:pPr>
            <a:endParaRPr lang="tr-TR" sz="2500" b="1" dirty="0" smtClean="0">
              <a:latin typeface="Arial" pitchFamily="34" charset="0"/>
              <a:cs typeface="Arial" pitchFamily="34" charset="0"/>
            </a:endParaRPr>
          </a:p>
          <a:p>
            <a:pPr algn="just">
              <a:buNone/>
            </a:pPr>
            <a:endParaRPr lang="tr-TR" sz="2500" b="1" dirty="0">
              <a:latin typeface="Arial" pitchFamily="34" charset="0"/>
              <a:cs typeface="Arial" pitchFamily="34" charset="0"/>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9</a:t>
            </a:fld>
            <a:endParaRPr lang="tr-TR" dirty="0"/>
          </a:p>
        </p:txBody>
      </p:sp>
      <p:sp>
        <p:nvSpPr>
          <p:cNvPr id="4" name="Başlık 3"/>
          <p:cNvSpPr>
            <a:spLocks noGrp="1"/>
          </p:cNvSpPr>
          <p:nvPr>
            <p:ph type="title"/>
          </p:nvPr>
        </p:nvSpPr>
        <p:spPr>
          <a:xfrm>
            <a:off x="323528" y="274638"/>
            <a:ext cx="8363272" cy="778098"/>
          </a:xfrm>
        </p:spPr>
        <p:txBody>
          <a:bodyPr>
            <a:normAutofit fontScale="90000"/>
          </a:bodyPr>
          <a:lstStyle/>
          <a:p>
            <a:pPr algn="ctr"/>
            <a:r>
              <a:rPr lang="tr-TR" sz="2500" b="1" dirty="0" smtClean="0">
                <a:solidFill>
                  <a:srgbClr val="C00000"/>
                </a:solidFill>
                <a:latin typeface="Arial" pitchFamily="34" charset="0"/>
                <a:cs typeface="Arial" pitchFamily="34" charset="0"/>
              </a:rPr>
              <a:t/>
            </a:r>
            <a:br>
              <a:rPr lang="tr-TR" sz="2500" b="1" dirty="0" smtClean="0">
                <a:solidFill>
                  <a:srgbClr val="C00000"/>
                </a:solidFill>
                <a:latin typeface="Arial" pitchFamily="34" charset="0"/>
                <a:cs typeface="Arial" pitchFamily="34" charset="0"/>
              </a:rPr>
            </a:br>
            <a:endParaRPr lang="tr-TR" sz="2500" b="1" dirty="0">
              <a:latin typeface="Arial" pitchFamily="34" charset="0"/>
              <a:cs typeface="Arial" pitchFamily="34" charset="0"/>
            </a:endParaRPr>
          </a:p>
        </p:txBody>
      </p:sp>
    </p:spTree>
    <p:extLst>
      <p:ext uri="{BB962C8B-B14F-4D97-AF65-F5344CB8AC3E}">
        <p14:creationId xmlns:p14="http://schemas.microsoft.com/office/powerpoint/2010/main" val="3533368661"/>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10725</TotalTime>
  <Words>2289</Words>
  <Application>Microsoft Office PowerPoint</Application>
  <PresentationFormat>Ekran Gösterisi (4:3)</PresentationFormat>
  <Paragraphs>218</Paragraphs>
  <Slides>36</Slides>
  <Notes>3</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Kalabalık</vt:lpstr>
      <vt:lpstr>2019-2020 eğitim öğretim YILI ÜCretsİz Ders KitapLARI (MEBBİS) verİ gİrİşİ BİLGİLENDİRME TOPLANTISI</vt:lpstr>
      <vt:lpstr>DERS KİTABI İHTİYACININ BELİRLENMESİ</vt:lpstr>
      <vt:lpstr>PowerPoint Sunusu</vt:lpstr>
      <vt:lpstr>PowerPoint Sunusu</vt:lpstr>
      <vt:lpstr>PowerPoint Sunusu</vt:lpstr>
      <vt:lpstr>PowerPoint Sunusu</vt:lpstr>
      <vt:lpstr>PowerPoint Sunusu</vt:lpstr>
      <vt:lpstr>PowerPoint Sunusu</vt:lpstr>
      <vt:lpstr> </vt:lpstr>
      <vt:lpstr>DERS KİTABI İHTİYACININ BELİRLENMESİ</vt:lpstr>
      <vt:lpstr>DERS KİTABI İHTİYACININ BELİRLENMESİ</vt:lpstr>
      <vt:lpstr>DERS KİTABI İHTİYACININ BELİRLENMESİ</vt:lpstr>
      <vt:lpstr>DERS KİTABI İHTİYACININ BELİRLENMESİ</vt:lpstr>
      <vt:lpstr>DERS KİTABI İHTİYACININ BELİRLENMESİ</vt:lpstr>
      <vt:lpstr>DERS KİTABI İHTİYACININ BELİRLENMESİ</vt:lpstr>
      <vt:lpstr>PowerPoint Sunusu</vt:lpstr>
      <vt:lpstr>DERS KİTABI İHTİYACININ BELİRLENMESİ</vt:lpstr>
      <vt:lpstr>PowerPoint Sunusu</vt:lpstr>
      <vt:lpstr>PowerPoint Sunusu</vt:lpstr>
      <vt:lpstr>DERS KİTABI İHTİYACININ BELİRLENMESİ</vt:lpstr>
      <vt:lpstr>DERS KİTABI İHTİYACININ BELİRLENMESİ</vt:lpstr>
      <vt:lpstr>DERS KİTABI İHTİYACININ BELİRLENMESİ</vt:lpstr>
      <vt:lpstr>DERS KİTABI İHTİYACININ BELİRLENMESİ</vt:lpstr>
      <vt:lpstr>DERS KİTABI İHTİYACININ BELİRLENMESİ</vt:lpstr>
      <vt:lpstr>PowerPoint Sunusu</vt:lpstr>
      <vt:lpstr>DERS KİTABI İHTİYACININ BELİRLENMESİ</vt:lpstr>
      <vt:lpstr>PowerPoint Sunusu</vt:lpstr>
      <vt:lpstr>DERS KİTABI İHTİYACININ BELİRLENMESİ</vt:lpstr>
      <vt:lpstr> DERS KİTABI İHTİYACININ BELİRLENMESİ</vt:lpstr>
      <vt:lpstr>KİTAP GİRİŞ KOMİSYONU</vt:lpstr>
      <vt:lpstr>OKULLARDA KİTAP GİRİŞ KOMİSYONU</vt:lpstr>
      <vt:lpstr>OKULLARDA KİTAP GİRİŞ KOMİSYONU</vt:lpstr>
      <vt:lpstr>KİTAP GİRİŞLERİNİN EKSİKSİZ OLARAK TAMAMLANMASI </vt:lpstr>
      <vt:lpstr>DİKKAT EDİLECEK DİĞER HUSUSULAR</vt:lpstr>
      <vt:lpstr>DİKKAT EDİLECEK DİĞER HUSUSULAR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ACHT</dc:creator>
  <cp:lastModifiedBy>Maltepe2</cp:lastModifiedBy>
  <cp:revision>1099</cp:revision>
  <cp:lastPrinted>2014-02-03T11:28:07Z</cp:lastPrinted>
  <dcterms:created xsi:type="dcterms:W3CDTF">2011-12-17T12:07:27Z</dcterms:created>
  <dcterms:modified xsi:type="dcterms:W3CDTF">2019-01-31T06:27:33Z</dcterms:modified>
</cp:coreProperties>
</file>